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0" r:id="rId3"/>
    <p:sldId id="285" r:id="rId4"/>
    <p:sldId id="308" r:id="rId5"/>
    <p:sldId id="269" r:id="rId6"/>
    <p:sldId id="291" r:id="rId7"/>
    <p:sldId id="292" r:id="rId8"/>
    <p:sldId id="293" r:id="rId9"/>
    <p:sldId id="294" r:id="rId10"/>
    <p:sldId id="295" r:id="rId11"/>
    <p:sldId id="305" r:id="rId12"/>
    <p:sldId id="309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278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4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3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1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1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6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8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5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3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6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F52B-9D44-4A8B-BD21-E281907A246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pbappo.ru/tsentr-razvitiya-nastavnichestva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96" y="0"/>
            <a:ext cx="12386650" cy="691640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4150" y="5108710"/>
            <a:ext cx="9144000" cy="1447657"/>
          </a:xfrm>
        </p:spPr>
        <p:txBody>
          <a:bodyPr/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21 сентября 2021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г.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2669" y="1156090"/>
            <a:ext cx="7426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ПРАВИТЕЛЬСТВО САНКТ-ПЕТЕРБУРГА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КОМИТЕТ ПО ОБРАЗОВАНИЮ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УЧРЕЖДЕНИЕ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ДОПОЛНИТЕЛЬНОГО ПРОФЕССИОНАЛЬНОГО ПЕДАГОГИЧЕСКОГО ОБРАЗОВАНИЯ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 ПОВЫШЕНИЯ КВАЛИФИКАЦИИ СПЕЦИАЛИСТОВ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«ИНФОРМАЦИОННО-МЕТОДИЧЕСКИЙ ЦЕНТР»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ПРИМОРСКОГО РАЙОНА САНКТ-ПЕТЕРБУРГА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833" y="438306"/>
            <a:ext cx="567559" cy="73667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61392" y="2971972"/>
            <a:ext cx="9144000" cy="1776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Задача сегодняшнего дня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98451" indent="-285750" defTabSz="457200">
              <a:lnSpc>
                <a:spcPts val="1595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spc="-15" dirty="0">
                <a:solidFill>
                  <a:srgbClr val="002060"/>
                </a:solidFill>
                <a:latin typeface="Corbel"/>
                <a:cs typeface="Calibri"/>
              </a:rPr>
              <a:t>ВОВЛЕЧЕНИЕ</a:t>
            </a:r>
            <a:r>
              <a:rPr lang="ru-RU" sz="1600" b="1" spc="155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orbel"/>
                <a:cs typeface="Calibri"/>
              </a:rPr>
              <a:t>ВСЕХ</a:t>
            </a:r>
            <a:r>
              <a:rPr lang="ru-RU" sz="1600" b="1" spc="55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Calibri"/>
              </a:rPr>
              <a:t>ОО</a:t>
            </a:r>
            <a:r>
              <a:rPr lang="ru-RU" sz="1600" b="1" spc="10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endParaRPr lang="ru-RU" sz="1600" b="1" spc="100" dirty="0" smtClean="0">
              <a:solidFill>
                <a:srgbClr val="002060"/>
              </a:solidFill>
              <a:latin typeface="Corbel"/>
              <a:cs typeface="Calibri"/>
            </a:endParaRPr>
          </a:p>
          <a:p>
            <a:pPr marL="12701" lvl="0" indent="0" defTabSz="457200">
              <a:lnSpc>
                <a:spcPts val="1595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spc="-45" dirty="0" smtClean="0">
                <a:solidFill>
                  <a:srgbClr val="002060"/>
                </a:solidFill>
                <a:latin typeface="Corbel"/>
                <a:cs typeface="Trebuchet MS"/>
              </a:rPr>
              <a:t>(</a:t>
            </a:r>
            <a:r>
              <a:rPr lang="ru-RU" sz="1600" b="1" spc="-45" dirty="0">
                <a:solidFill>
                  <a:srgbClr val="002060"/>
                </a:solidFill>
                <a:latin typeface="Corbel"/>
                <a:cs typeface="Calibri"/>
              </a:rPr>
              <a:t>ГДЕ</a:t>
            </a:r>
            <a:r>
              <a:rPr lang="ru-RU" sz="1600" b="1" spc="8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20" dirty="0">
                <a:solidFill>
                  <a:srgbClr val="002060"/>
                </a:solidFill>
                <a:latin typeface="Corbel"/>
                <a:cs typeface="Calibri"/>
              </a:rPr>
              <a:t>ЕСТЬ</a:t>
            </a:r>
            <a:r>
              <a:rPr lang="ru-RU" sz="1600" b="1" spc="125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Calibri"/>
              </a:rPr>
              <a:t>ОБУЧАЮЩИЕСЯ</a:t>
            </a:r>
            <a:r>
              <a:rPr lang="ru-RU" sz="1600" b="1" spc="114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25" dirty="0">
                <a:solidFill>
                  <a:srgbClr val="002060"/>
                </a:solidFill>
                <a:latin typeface="Corbel"/>
                <a:cs typeface="Calibri"/>
              </a:rPr>
              <a:t>ОТ</a:t>
            </a:r>
            <a:r>
              <a:rPr lang="ru-RU" sz="1600" b="1" spc="8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40" dirty="0">
                <a:solidFill>
                  <a:srgbClr val="002060"/>
                </a:solidFill>
                <a:latin typeface="Corbel"/>
                <a:cs typeface="Trebuchet MS"/>
              </a:rPr>
              <a:t>10 </a:t>
            </a:r>
            <a:r>
              <a:rPr lang="ru-RU" sz="1600" b="1" spc="-30" dirty="0">
                <a:solidFill>
                  <a:srgbClr val="002060"/>
                </a:solidFill>
                <a:latin typeface="Corbel"/>
                <a:cs typeface="Calibri"/>
              </a:rPr>
              <a:t>ЛЕТ</a:t>
            </a:r>
            <a:r>
              <a:rPr lang="ru-RU" sz="1600" b="1" spc="-30" dirty="0" smtClean="0">
                <a:solidFill>
                  <a:srgbClr val="002060"/>
                </a:solidFill>
                <a:latin typeface="Corbel"/>
                <a:cs typeface="Trebuchet MS"/>
              </a:rPr>
              <a:t>)</a:t>
            </a:r>
          </a:p>
          <a:p>
            <a:pPr marL="12701" marR="5084" lvl="0" indent="0" defTabSz="457200">
              <a:lnSpc>
                <a:spcPts val="151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spc="-5" dirty="0" smtClean="0">
                <a:solidFill>
                  <a:srgbClr val="002060"/>
                </a:solidFill>
                <a:latin typeface="Corbel"/>
                <a:cs typeface="Calibri"/>
              </a:rPr>
              <a:t>В</a:t>
            </a:r>
            <a:r>
              <a:rPr lang="ru-RU" sz="1600" b="1" spc="75" dirty="0" smtClean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orbel"/>
                <a:cs typeface="Calibri"/>
              </a:rPr>
              <a:t>РЕАЛИЗАЦИЮ</a:t>
            </a:r>
            <a:r>
              <a:rPr lang="ru-RU" sz="1600" b="1" spc="145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Calibri"/>
              </a:rPr>
              <a:t>ЦЕЛЕВОЙ</a:t>
            </a:r>
            <a:r>
              <a:rPr lang="ru-RU" sz="1600" b="1" spc="135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25" dirty="0">
                <a:solidFill>
                  <a:srgbClr val="002060"/>
                </a:solidFill>
                <a:latin typeface="Corbel"/>
                <a:cs typeface="Calibri"/>
              </a:rPr>
              <a:t>МОДЕЛИ</a:t>
            </a:r>
            <a:r>
              <a:rPr lang="ru-RU" sz="1600" b="1" spc="14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25" dirty="0">
                <a:solidFill>
                  <a:srgbClr val="002060"/>
                </a:solidFill>
                <a:latin typeface="Corbel"/>
                <a:cs typeface="Calibri"/>
              </a:rPr>
              <a:t>НАСТАВНИЧЕСТВА</a:t>
            </a:r>
            <a:r>
              <a:rPr lang="ru-RU" sz="1600" b="1" spc="18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Trebuchet MS"/>
              </a:rPr>
              <a:t>(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Calibri"/>
              </a:rPr>
              <a:t>ВКЛЮЧАЯ</a:t>
            </a:r>
            <a:r>
              <a:rPr lang="ru-RU" sz="1600" b="1" spc="7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orbel"/>
                <a:cs typeface="Calibri"/>
              </a:rPr>
              <a:t>и</a:t>
            </a:r>
            <a:r>
              <a:rPr lang="ru-RU" sz="1600" b="1" spc="-10" dirty="0" smtClean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300" dirty="0" smtClean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40" dirty="0">
                <a:solidFill>
                  <a:srgbClr val="002060"/>
                </a:solidFill>
                <a:latin typeface="Corbel"/>
                <a:cs typeface="Calibri"/>
              </a:rPr>
              <a:t>ДО</a:t>
            </a:r>
            <a:r>
              <a:rPr lang="ru-RU" sz="1600" b="1" spc="-40" dirty="0">
                <a:solidFill>
                  <a:srgbClr val="002060"/>
                </a:solidFill>
                <a:latin typeface="Corbel"/>
                <a:cs typeface="Trebuchet MS"/>
              </a:rPr>
              <a:t>)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Trebuchet MS"/>
              </a:rPr>
              <a:t> </a:t>
            </a:r>
            <a:r>
              <a:rPr lang="ru-RU" sz="1600" b="1" spc="180" dirty="0">
                <a:solidFill>
                  <a:srgbClr val="002060"/>
                </a:solidFill>
                <a:latin typeface="Corbel"/>
                <a:cs typeface="Trebuchet MS"/>
              </a:rPr>
              <a:t>–</a:t>
            </a:r>
            <a:r>
              <a:rPr lang="ru-RU" sz="1600" b="1" spc="-40" dirty="0">
                <a:solidFill>
                  <a:srgbClr val="002060"/>
                </a:solidFill>
                <a:latin typeface="Corbel"/>
                <a:cs typeface="Trebuchet MS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orbel"/>
                <a:cs typeface="Calibri"/>
              </a:rPr>
              <a:t>ЕДИНАЯ</a:t>
            </a:r>
            <a:r>
              <a:rPr lang="ru-RU" sz="1600" b="1" spc="11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20" dirty="0">
                <a:solidFill>
                  <a:srgbClr val="002060"/>
                </a:solidFill>
                <a:latin typeface="Corbel"/>
                <a:cs typeface="Calibri"/>
              </a:rPr>
              <a:t>ГОРОДСКАЯ</a:t>
            </a:r>
            <a:r>
              <a:rPr lang="ru-RU" sz="1600" b="1" spc="11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Calibri"/>
              </a:rPr>
              <a:t>БАЗА</a:t>
            </a:r>
            <a:endParaRPr lang="ru-RU" sz="1600" b="1" dirty="0">
              <a:solidFill>
                <a:srgbClr val="002060"/>
              </a:solidFill>
              <a:latin typeface="Corbel"/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002060"/>
              </a:solidFill>
              <a:latin typeface="Corbel"/>
              <a:cs typeface="Calibri"/>
            </a:endParaRPr>
          </a:p>
          <a:p>
            <a:pPr marL="298451" indent="-285750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spc="-20" dirty="0">
                <a:solidFill>
                  <a:srgbClr val="002060"/>
                </a:solidFill>
                <a:latin typeface="Corbel"/>
                <a:cs typeface="Calibri"/>
              </a:rPr>
              <a:t>СТРОГО</a:t>
            </a:r>
            <a:r>
              <a:rPr lang="ru-RU" sz="1600" b="1" spc="95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25" dirty="0">
                <a:solidFill>
                  <a:srgbClr val="002060"/>
                </a:solidFill>
                <a:latin typeface="Corbel"/>
                <a:cs typeface="Calibri"/>
              </a:rPr>
              <a:t>СЛЕДОВАТЬ</a:t>
            </a:r>
            <a:r>
              <a:rPr lang="ru-RU" sz="1600" b="1" spc="17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Calibri"/>
              </a:rPr>
              <a:t>ТРЕБОВАНИЯМ</a:t>
            </a:r>
            <a:r>
              <a:rPr lang="ru-RU" sz="1600" b="1" spc="170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15" dirty="0">
                <a:solidFill>
                  <a:srgbClr val="002060"/>
                </a:solidFill>
                <a:latin typeface="Corbel"/>
                <a:cs typeface="Calibri"/>
              </a:rPr>
              <a:t>ЦЕЛЕВОЙ</a:t>
            </a:r>
            <a:r>
              <a:rPr lang="ru-RU" sz="1600" b="1" spc="135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1600" b="1" spc="-20" dirty="0">
                <a:solidFill>
                  <a:srgbClr val="002060"/>
                </a:solidFill>
                <a:latin typeface="Corbel"/>
                <a:cs typeface="Calibri"/>
              </a:rPr>
              <a:t>МОДЕЛИ</a:t>
            </a:r>
            <a:endParaRPr lang="ru-RU" sz="1600" b="1" dirty="0">
              <a:solidFill>
                <a:srgbClr val="002060"/>
              </a:solidFill>
              <a:latin typeface="Corbel"/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orbel"/>
              <a:cs typeface="Calibri"/>
            </a:endParaRPr>
          </a:p>
          <a:p>
            <a:pPr marL="13972" lvl="0" indent="0" algn="ctr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spc="-50" dirty="0" smtClean="0">
                <a:solidFill>
                  <a:srgbClr val="002060"/>
                </a:solidFill>
                <a:latin typeface="Corbel"/>
                <a:cs typeface="Calibri"/>
              </a:rPr>
              <a:t>Ресурсы</a:t>
            </a:r>
            <a:r>
              <a:rPr lang="ru-RU" sz="2400" b="1" spc="-50" dirty="0">
                <a:solidFill>
                  <a:srgbClr val="002060"/>
                </a:solidFill>
                <a:latin typeface="Corbel"/>
                <a:cs typeface="Trebuchet MS"/>
              </a:rPr>
              <a:t>:</a:t>
            </a:r>
            <a:endParaRPr lang="ru-RU" sz="2400" b="1" dirty="0">
              <a:solidFill>
                <a:srgbClr val="002060"/>
              </a:solidFill>
              <a:latin typeface="Corbel"/>
              <a:cs typeface="Trebuchet MS"/>
            </a:endParaRPr>
          </a:p>
          <a:p>
            <a:pPr marL="242572" lvl="0" indent="-229230" algn="ctr" defTabSz="457200">
              <a:lnSpc>
                <a:spcPct val="100000"/>
              </a:lnSpc>
              <a:spcBef>
                <a:spcPts val="0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242572" algn="l"/>
                <a:tab pos="24320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spc="-10" dirty="0">
                <a:solidFill>
                  <a:srgbClr val="002060"/>
                </a:solidFill>
                <a:latin typeface="Corbel"/>
                <a:cs typeface="Calibri"/>
              </a:rPr>
              <a:t>Страница</a:t>
            </a:r>
            <a:r>
              <a:rPr lang="ru-RU" sz="2400" spc="114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Corbel"/>
                <a:cs typeface="Calibri"/>
              </a:rPr>
              <a:t>сайта</a:t>
            </a:r>
            <a:r>
              <a:rPr lang="ru-RU" sz="2400" spc="114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Corbel"/>
                <a:cs typeface="Calibri"/>
              </a:rPr>
              <a:t>СПб</a:t>
            </a:r>
            <a:r>
              <a:rPr lang="ru-RU" sz="2400" spc="85" dirty="0">
                <a:solidFill>
                  <a:srgbClr val="002060"/>
                </a:solidFill>
                <a:latin typeface="Corbel"/>
                <a:cs typeface="Calibri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Corbel"/>
                <a:cs typeface="Calibri"/>
              </a:rPr>
              <a:t>АППО</a:t>
            </a:r>
            <a:endParaRPr lang="ru-RU" sz="2400" dirty="0">
              <a:solidFill>
                <a:srgbClr val="002060"/>
              </a:solidFill>
              <a:latin typeface="Corbel"/>
              <a:cs typeface="Calibri"/>
            </a:endParaRPr>
          </a:p>
          <a:p>
            <a:pPr marL="13972" lvl="0" indent="0" algn="ctr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u="sng" spc="-125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Corbel"/>
                <a:cs typeface="Trebuchet MS"/>
                <a:hlinkClick r:id="rId2"/>
              </a:rPr>
              <a:t>https://spbappo.ru/tsentr-razvitiya-nastavnichestva</a:t>
            </a:r>
            <a:r>
              <a:rPr lang="ru-RU" sz="2400" u="sng" spc="-125" dirty="0" smtClean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Corbel"/>
                <a:cs typeface="Trebuchet MS"/>
                <a:hlinkClick r:id="rId2"/>
              </a:rPr>
              <a:t>/</a:t>
            </a:r>
            <a:endParaRPr lang="ru-RU" sz="2400" u="sng" spc="-125" dirty="0" smtClean="0">
              <a:solidFill>
                <a:srgbClr val="F92B5C"/>
              </a:solidFill>
              <a:uFill>
                <a:solidFill>
                  <a:srgbClr val="F92B5C"/>
                </a:solidFill>
              </a:uFill>
              <a:latin typeface="Corbel"/>
              <a:cs typeface="Trebuchet MS"/>
            </a:endParaRPr>
          </a:p>
          <a:p>
            <a:pPr marL="356872" indent="-342900" algn="ctr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u="sng" spc="-125" dirty="0" smtClean="0">
                <a:solidFill>
                  <a:srgbClr val="0070C0"/>
                </a:solidFill>
                <a:uFill>
                  <a:solidFill>
                    <a:srgbClr val="F92B5C"/>
                  </a:solidFill>
                </a:uFill>
                <a:latin typeface="Corbel"/>
                <a:cs typeface="Trebuchet MS"/>
              </a:rPr>
              <a:t>Национальный ресурсный центр наставничества «МЕНТОРИ»</a:t>
            </a:r>
          </a:p>
          <a:p>
            <a:pPr marL="356872" indent="-342900" algn="ctr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u="sng" spc="-125" dirty="0" smtClean="0">
              <a:solidFill>
                <a:srgbClr val="0070C0"/>
              </a:solidFill>
              <a:uFill>
                <a:solidFill>
                  <a:srgbClr val="F92B5C"/>
                </a:solidFill>
              </a:uFill>
              <a:latin typeface="Corbel"/>
              <a:cs typeface="Trebuchet MS"/>
            </a:endParaRPr>
          </a:p>
          <a:p>
            <a:pPr marL="13972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dirty="0">
              <a:solidFill>
                <a:srgbClr val="000000"/>
              </a:solidFill>
              <a:latin typeface="Corbel"/>
              <a:cs typeface="Trebuchet MS"/>
            </a:endParaRPr>
          </a:p>
          <a:p>
            <a:endParaRPr lang="ru-RU" dirty="0"/>
          </a:p>
        </p:txBody>
      </p:sp>
      <p:pic>
        <p:nvPicPr>
          <p:cNvPr id="5" name="object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4494" y="1825625"/>
            <a:ext cx="4777012" cy="43513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177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Действия ОО</a:t>
            </a:r>
            <a:endParaRPr lang="ru-RU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892" y="1499286"/>
            <a:ext cx="10941908" cy="4677677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азначить куратора, проектную группу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разработать программу наставничества и план ее реализации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реализовать программу наставничества, то есть создать и вести базы наставников и наставляемых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•</a:t>
            </a:r>
            <a:r>
              <a:rPr lang="ru-RU" b="1" dirty="0" smtClean="0">
                <a:solidFill>
                  <a:srgbClr val="002060"/>
                </a:solidFill>
              </a:rPr>
              <a:t>сформировать тандемы/группы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•</a:t>
            </a:r>
            <a:r>
              <a:rPr lang="ru-RU" b="1" dirty="0" smtClean="0">
                <a:solidFill>
                  <a:srgbClr val="002060"/>
                </a:solidFill>
              </a:rPr>
              <a:t>создать условия для реализации программы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•</a:t>
            </a:r>
            <a:r>
              <a:rPr lang="ru-RU" b="1" dirty="0" smtClean="0">
                <a:solidFill>
                  <a:srgbClr val="002060"/>
                </a:solidFill>
              </a:rPr>
              <a:t>осуществлять мониторинг результативности программ наставничества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•</a:t>
            </a:r>
            <a:r>
              <a:rPr lang="ru-RU" b="1" dirty="0" smtClean="0">
                <a:solidFill>
                  <a:srgbClr val="002060"/>
                </a:solidFill>
              </a:rPr>
              <a:t>вести просветительскую и информационную деятельность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•создать базу лучших практик наставничества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69" y="335846"/>
            <a:ext cx="113270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Куратор </a:t>
            </a:r>
            <a:endParaRPr lang="ru-RU" sz="2800" b="1" dirty="0" smtClean="0">
              <a:solidFill>
                <a:srgbClr val="00B0F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назначается </a:t>
            </a:r>
            <a:r>
              <a:rPr lang="ru-RU" sz="2400" b="1" dirty="0">
                <a:solidFill>
                  <a:srgbClr val="002060"/>
                </a:solidFill>
              </a:rPr>
              <a:t>решением руководителя образовательной организации, планирующей внедрить целевую модель наставничества.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 </a:t>
            </a:r>
            <a:r>
              <a:rPr lang="ru-RU" sz="2400" b="1" dirty="0">
                <a:solidFill>
                  <a:srgbClr val="002060"/>
                </a:solidFill>
              </a:rPr>
              <a:t>зоне ответственности куратора относятся следующие задачи: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сбор </a:t>
            </a:r>
            <a:r>
              <a:rPr lang="ru-RU" sz="2400" b="1" dirty="0">
                <a:solidFill>
                  <a:srgbClr val="002060"/>
                </a:solidFill>
              </a:rPr>
              <a:t>и работа с базой наставников и наставляемых;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2400" b="1" dirty="0">
                <a:solidFill>
                  <a:srgbClr val="002060"/>
                </a:solidFill>
              </a:rPr>
              <a:t>обучения наставников (в том числе привлечение экспертов для проведения обучения);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контроль </a:t>
            </a:r>
            <a:r>
              <a:rPr lang="ru-RU" sz="2400" b="1" dirty="0">
                <a:solidFill>
                  <a:srgbClr val="002060"/>
                </a:solidFill>
              </a:rPr>
              <a:t>процедуры внедрения целевой модели наставничества;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контроль </a:t>
            </a:r>
            <a:r>
              <a:rPr lang="ru-RU" sz="2400" b="1" dirty="0">
                <a:solidFill>
                  <a:srgbClr val="002060"/>
                </a:solidFill>
              </a:rPr>
              <a:t>проведения программ наставничества;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участие </a:t>
            </a:r>
            <a:r>
              <a:rPr lang="ru-RU" sz="2400" b="1" dirty="0">
                <a:solidFill>
                  <a:srgbClr val="002060"/>
                </a:solidFill>
              </a:rPr>
              <a:t>в оценке вовлеченности обучающихся в различные формы наставничества;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решение </a:t>
            </a:r>
            <a:r>
              <a:rPr lang="ru-RU" sz="2400" b="1" dirty="0">
                <a:solidFill>
                  <a:srgbClr val="002060"/>
                </a:solidFill>
              </a:rPr>
              <a:t>организационных вопросов, возникающих в процессе реализации модели;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мониторинг </a:t>
            </a:r>
            <a:r>
              <a:rPr lang="ru-RU" sz="2400" b="1" dirty="0">
                <a:solidFill>
                  <a:srgbClr val="002060"/>
                </a:solidFill>
              </a:rPr>
              <a:t>реализации и получение обратной связи от участников программы и иных причастных к программе лиц.</a:t>
            </a:r>
          </a:p>
        </p:txBody>
      </p:sp>
    </p:spTree>
    <p:extLst>
      <p:ext uri="{BB962C8B-B14F-4D97-AF65-F5344CB8AC3E}">
        <p14:creationId xmlns:p14="http://schemas.microsoft.com/office/powerpoint/2010/main" val="174099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833629"/>
              </p:ext>
            </p:extLst>
          </p:nvPr>
        </p:nvGraphicFramePr>
        <p:xfrm>
          <a:off x="411892" y="1318053"/>
          <a:ext cx="11353393" cy="43331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43984"/>
                <a:gridCol w="1365071"/>
                <a:gridCol w="4844338"/>
              </a:tblGrid>
              <a:tr h="78173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Ответственный </a:t>
                      </a:r>
                    </a:p>
                  </a:txBody>
                  <a:tcPr marL="68580" marR="68580" marT="0" marB="0"/>
                </a:tc>
              </a:tr>
              <a:tr h="1597023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Подготовка локальных нормативных актов по внедрению целевой модели наставничества в общеобразовательных организациях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сентябрь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endParaRPr lang="ru-RU" sz="20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ИМЦ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района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  <a:tr h="1954344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Проведение педагогических советов в общеобразовательных организациях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для обсуждения концепции целевой модели наставничества, знакомства с положением о наставничестве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сентябрь-октябрь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162501"/>
              </p:ext>
            </p:extLst>
          </p:nvPr>
        </p:nvGraphicFramePr>
        <p:xfrm>
          <a:off x="313509" y="362465"/>
          <a:ext cx="11451773" cy="57594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88558"/>
                <a:gridCol w="1376900"/>
                <a:gridCol w="4886315"/>
              </a:tblGrid>
              <a:tr h="71608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Ответственный </a:t>
                      </a:r>
                    </a:p>
                  </a:txBody>
                  <a:tcPr marL="68580" marR="68580" marT="0" marB="0"/>
                </a:tc>
              </a:tr>
              <a:tr h="179021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Проектирование программы наставничества и разработка и согласование плана мероприятий («дорожных карт») общеобразовательных организаций 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 внедрению целевой модели наставничества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до 15 октября 2021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ИМЦ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района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  <a:tr h="146290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Экспертиза разработанных программ наставничества общеобразовательных организаций 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 внедрению целевой модели наставничества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октябрь-ноябрь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ИМЦ района, Центр развития наставничества СПб АППО</a:t>
                      </a:r>
                    </a:p>
                  </a:txBody>
                  <a:tcPr marL="68580" marR="68580" marT="0" marB="0"/>
                </a:tc>
              </a:tr>
              <a:tr h="179021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Знакомство с опытом работы «пилотных» общеобразовательных организаций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Приморского района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сентябрь-ноябрь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ИМЦ района, «пилотные» общеобразовательные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организации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61039"/>
              </p:ext>
            </p:extLst>
          </p:nvPr>
        </p:nvGraphicFramePr>
        <p:xfrm>
          <a:off x="426723" y="436606"/>
          <a:ext cx="11338559" cy="59420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37263"/>
                <a:gridCol w="1363288"/>
                <a:gridCol w="4838008"/>
              </a:tblGrid>
              <a:tr h="701919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Ответственный </a:t>
                      </a:r>
                    </a:p>
                  </a:txBody>
                  <a:tcPr marL="68580" marR="68580" marT="0" marB="0"/>
                </a:tc>
              </a:tr>
              <a:tr h="1852372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Формирование и актуализация базы наставляемых в общеобразовательных организациях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 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формам наставничества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до 21 октября 2021, далее – ежегодно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ИМЦ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района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  <a:tr h="1852372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Формирование и актуализация базы наставников в общеобразовательных организациях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 формам наставничества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до 12 ноября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2021, далее – ежегодно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ИМЦ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района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  <a:tr h="148189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Подготовка локальных нормативных актов по внедрению целевой модели наставничества в общеобразовательных организациях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до 12 ноября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2021, далее – ежегодно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8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788227"/>
              </p:ext>
            </p:extLst>
          </p:nvPr>
        </p:nvGraphicFramePr>
        <p:xfrm>
          <a:off x="400594" y="593125"/>
          <a:ext cx="11364689" cy="56054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49102"/>
                <a:gridCol w="1366430"/>
                <a:gridCol w="4849157"/>
              </a:tblGrid>
              <a:tr h="103796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Ответственный </a:t>
                      </a:r>
                    </a:p>
                  </a:txBody>
                  <a:tcPr marL="68580" marR="68580" marT="0" marB="0"/>
                </a:tc>
              </a:tr>
              <a:tr h="163868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Мониторинг запуска программ наставничества в общеобразовательных организациях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до 10 ноября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2021, далее – ежегодно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63868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Обучение наставников в общеобразовательных организациях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 формам наставничества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ноябрь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ИМЦ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района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  <a:tr h="120506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Формирование наставнических пар (групп) в общеобразовательных организациях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 формам наставничества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ноябрь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1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207156"/>
              </p:ext>
            </p:extLst>
          </p:nvPr>
        </p:nvGraphicFramePr>
        <p:xfrm>
          <a:off x="426723" y="453081"/>
          <a:ext cx="11338559" cy="583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37263"/>
                <a:gridCol w="1363288"/>
                <a:gridCol w="4838008"/>
              </a:tblGrid>
              <a:tr h="700883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rbel"/>
                          <a:ea typeface="Calibri" pitchFamily="34"/>
                          <a:cs typeface="Times New Roman" pitchFamily="18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rbel"/>
                          <a:ea typeface="Calibri" pitchFamily="34"/>
                          <a:cs typeface="Times New Roman" pitchFamily="18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rbel"/>
                          <a:ea typeface="Calibri" pitchFamily="34"/>
                          <a:cs typeface="Times New Roman" pitchFamily="18"/>
                        </a:rPr>
                        <a:t>Ответственный </a:t>
                      </a:r>
                    </a:p>
                  </a:txBody>
                  <a:tcPr marL="68580" marR="68580" marT="0" marB="0"/>
                </a:tc>
              </a:tr>
              <a:tr h="1849636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Реализация программы наставничества </a:t>
                      </a:r>
                      <a:endParaRPr lang="ru-RU" sz="1900" b="1" dirty="0" smtClean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в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общеобразовательных организациях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ноябрь-декабрь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2021 ,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январь-май 2022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1849636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Мониторинг качества реализации плана мероприятий («дорожной карты») по внедрению целевой модели наставничества в общеобразовательных организациях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Приморского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района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декабрь 2021,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февраль 2022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Комитет по образованию </a:t>
                      </a:r>
                      <a:endParaRPr lang="ru-RU" sz="1900" b="1" dirty="0" smtClean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Санкт-Петербурга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Центр развития наставничества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СПб АППО</a:t>
                      </a:r>
                    </a:p>
                  </a:txBody>
                  <a:tcPr marL="68580" marR="68580" marT="0" marB="0"/>
                </a:tc>
              </a:tr>
              <a:tr h="143184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Проведение межрегионального семинара в режиме онлайн «Корреляция программ воспитания и ЕЦМН в ОУ»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февраль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err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Миюсов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В.А., специалист по УМР Центра развития наставничества СПб АППО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2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9108"/>
              </p:ext>
            </p:extLst>
          </p:nvPr>
        </p:nvGraphicFramePr>
        <p:xfrm>
          <a:off x="426723" y="543698"/>
          <a:ext cx="11338559" cy="58080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37263"/>
                <a:gridCol w="1363288"/>
                <a:gridCol w="4838008"/>
              </a:tblGrid>
              <a:tr h="68915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Ответственный </a:t>
                      </a:r>
                    </a:p>
                  </a:txBody>
                  <a:tcPr marL="68580" marR="68580" marT="0" marB="0"/>
                </a:tc>
              </a:tr>
              <a:tr h="1454947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Предоставление текущей отчетности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 запросу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Центр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развития наставничества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СПб АППО</a:t>
                      </a:r>
                    </a:p>
                  </a:txBody>
                  <a:tcPr marL="68580" marR="68580" marT="0" marB="0"/>
                </a:tc>
              </a:tr>
              <a:tr h="1818684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Координация работы по заполнению форм федерального статистического наблюдения по реализации программ наставничества в общеобразовательных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организациях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1 раз в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Комитет по образованию </a:t>
                      </a:r>
                      <a:endParaRPr lang="ru-RU" sz="1900" b="1" dirty="0" smtClean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Санкт-Петербурга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 </a:t>
                      </a:r>
                      <a:endParaRPr lang="ru-RU" sz="1900" b="1" dirty="0" smtClean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Центр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развития наставничества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СПб АППО</a:t>
                      </a:r>
                    </a:p>
                  </a:txBody>
                  <a:tcPr marL="68580" marR="68580" marT="0" marB="0"/>
                </a:tc>
              </a:tr>
              <a:tr h="1818684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Участие в презентационной площадке для педагогического сообщества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ОО,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участвующих в реализации целевой модели наставничества «Наставничество: петербургский формат» (в рамках ПМОФ-2022)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март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Комитет по образованию </a:t>
                      </a:r>
                      <a:endParaRPr lang="ru-RU" sz="1900" b="1" dirty="0" smtClean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Санкт-Петербурга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Центр развития наставничества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СПб АППО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012370"/>
              </p:ext>
            </p:extLst>
          </p:nvPr>
        </p:nvGraphicFramePr>
        <p:xfrm>
          <a:off x="409303" y="428369"/>
          <a:ext cx="11355979" cy="55883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45156"/>
                <a:gridCol w="1365382"/>
                <a:gridCol w="4845441"/>
              </a:tblGrid>
              <a:tr h="710853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rbel"/>
                          <a:ea typeface="Calibri" pitchFamily="34"/>
                          <a:cs typeface="Times New Roman" pitchFamily="18"/>
                        </a:rPr>
                        <a:t>Ответственный </a:t>
                      </a:r>
                    </a:p>
                  </a:txBody>
                  <a:tcPr marL="68580" marR="68580" marT="0" marB="0"/>
                </a:tc>
              </a:tr>
              <a:tr h="187594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Мониторинг эффективности внедрения и реализации системы наставничества (целевой модели  наставничества) в общеобразовательных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организациях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май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Комитет по образованию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Санкт-Петербурга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организации </a:t>
                      </a:r>
                      <a:endParaRPr lang="ru-RU" sz="1900" b="1" dirty="0" smtClean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Центр развития наставничества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СПб АППО</a:t>
                      </a:r>
                    </a:p>
                  </a:txBody>
                  <a:tcPr marL="68580" marR="68580" marT="0" marB="0"/>
                </a:tc>
              </a:tr>
              <a:tr h="150075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Проведение заочного конкурса лучших практик реализации программ наставничества в общеобразовательных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июнь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Центр развития наставничества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СПб АППО</a:t>
                      </a:r>
                    </a:p>
                  </a:txBody>
                  <a:tcPr marL="68580" marR="68580" marT="0" marB="0"/>
                </a:tc>
              </a:tr>
              <a:tr h="150075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Выездные консультации по структуре и содержанию документации в рамках внедрения ЦМН в общеобразовательных организациях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в течение первого полугодия 2022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Центр развития наставничества СПб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АППО ИМЦ района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20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5673" y="2032723"/>
            <a:ext cx="9144000" cy="177670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 реализации проекта внедрения целевой модели наставничества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sz="5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Ивановна </a:t>
            </a:r>
            <a:r>
              <a:rPr lang="ru-RU" sz="59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Мазур</a:t>
            </a:r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ГБУ ДППО «Информационно-методический центр» </a:t>
            </a:r>
          </a:p>
          <a:p>
            <a:pPr>
              <a:lnSpc>
                <a:spcPct val="120000"/>
              </a:lnSpc>
            </a:pP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района Санкт-Петербурга,</a:t>
            </a:r>
          </a:p>
          <a:p>
            <a:pPr>
              <a:lnSpc>
                <a:spcPct val="120000"/>
              </a:lnSpc>
            </a:pP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общего образования РФ</a:t>
            </a:r>
            <a:endParaRPr lang="ru-RU" sz="3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97977"/>
              </p:ext>
            </p:extLst>
          </p:nvPr>
        </p:nvGraphicFramePr>
        <p:xfrm>
          <a:off x="426723" y="395416"/>
          <a:ext cx="11338559" cy="476970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37263"/>
                <a:gridCol w="1363288"/>
                <a:gridCol w="4838008"/>
              </a:tblGrid>
              <a:tr h="92541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Мероприятие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rbel"/>
                          <a:ea typeface="Calibri" pitchFamily="34"/>
                          <a:cs typeface="Times New Roman" pitchFamily="18"/>
                        </a:rPr>
                        <a:t>Ответственный </a:t>
                      </a:r>
                    </a:p>
                  </a:txBody>
                  <a:tcPr marL="68580" marR="68580" marT="0" marB="0"/>
                </a:tc>
              </a:tr>
              <a:tr h="1890547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Просветительская деятельность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внедрению целевой модели наставничества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сентябрь 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2021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  <a:tr h="195374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Просветительская деятельность по внедрению целевой модели наставничества на сайтах общеобразовательных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организаций,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в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социальных сетях и СМИ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постоянно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  <a:t>Общеобразовательные организации</a:t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latin typeface="Corbel"/>
                          <a:ea typeface="Calibri" pitchFamily="34"/>
                          <a:cs typeface="Times New Roman" pitchFamily="18"/>
                        </a:rPr>
                      </a:b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6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20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518984"/>
            <a:ext cx="10515600" cy="1732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районного куратора внедрения проекта наставничества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района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379229"/>
            <a:ext cx="10515600" cy="2525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Мазур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Ивановна,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ИМЦ Приморского района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Телефоны:+7-903-092-94-90, 242-33-06</a:t>
            </a:r>
          </a:p>
          <a:p>
            <a:pPr marL="0" indent="0">
              <a:buNone/>
            </a:pPr>
            <a:r>
              <a:rPr lang="ru-RU" b="1" spc="-160" dirty="0">
                <a:solidFill>
                  <a:srgbClr val="0070C0"/>
                </a:solidFill>
                <a:cs typeface="Trebuchet MS"/>
              </a:rPr>
              <a:t>E-</a:t>
            </a:r>
            <a:r>
              <a:rPr lang="ru-RU" b="1" spc="-160" dirty="0" err="1">
                <a:solidFill>
                  <a:srgbClr val="0070C0"/>
                </a:solidFill>
                <a:cs typeface="Trebuchet MS"/>
              </a:rPr>
              <a:t>mail</a:t>
            </a:r>
            <a:r>
              <a:rPr lang="ru-RU" b="1" spc="-160" dirty="0">
                <a:solidFill>
                  <a:srgbClr val="0070C0"/>
                </a:solidFill>
                <a:cs typeface="Trebuchet MS"/>
              </a:rPr>
              <a:t>:</a:t>
            </a:r>
            <a:r>
              <a:rPr lang="ru-RU" b="1" spc="-225" dirty="0">
                <a:solidFill>
                  <a:srgbClr val="0070C0"/>
                </a:solidFill>
                <a:cs typeface="Trebuchet MS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Mazur987@yandex.ru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4"/>
            <a:ext cx="1228205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223396"/>
            <a:ext cx="9144000" cy="1447657"/>
          </a:xfrm>
        </p:spPr>
        <p:txBody>
          <a:bodyPr/>
          <a:lstStyle/>
          <a:p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50" y="1057365"/>
            <a:ext cx="1010546" cy="1311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6822" y="2577290"/>
            <a:ext cx="8153402" cy="38811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3418" y="4740474"/>
            <a:ext cx="7565162" cy="41350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" sz="14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2054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sz="45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222" y="518984"/>
            <a:ext cx="11043055" cy="533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 — это универсальная технология передачи жизненного, личностного и профессионального опыта, формирования навыков, компетенций и ценностей через неформальное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взаимообогащающее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общение, основанное на доверии и партнерстве.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«Конкурентным преимуществом становится гибкость и умение учиться у людей с другим опытом и взглядом, умение „</a:t>
            </a:r>
            <a:r>
              <a:rPr lang="ru-RU" sz="2400" b="1" i="1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пересобирать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 свои знания — расширять себя!»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Игорь Рыбаков, председатель совета и </a:t>
            </a:r>
            <a:r>
              <a:rPr lang="ru-RU" sz="2400" b="1" i="1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сооснователь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Рыбаков Фонда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Реализация целевой модели наставничества –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способ решения актуальных педагогических проблем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71450" indent="-171450"/>
            <a:r>
              <a:rPr lang="ru-RU" b="1" dirty="0">
                <a:solidFill>
                  <a:srgbClr val="0070C0"/>
                </a:solidFill>
              </a:rPr>
              <a:t>подростка, который оказался перед ситуацией сложного выбора образовательной траектории или профессии, недостаточно мотивирован к учебе, испытывает  трудности с адаптацией в школьном коллективе;</a:t>
            </a:r>
          </a:p>
          <a:p>
            <a:pPr marL="171450" indent="-171450"/>
            <a:r>
              <a:rPr lang="ru-RU" b="1" dirty="0">
                <a:solidFill>
                  <a:srgbClr val="0070C0"/>
                </a:solidFill>
              </a:rPr>
              <a:t>одаренного ребенка, которому сложно раскрыть свой потенциал стандартной образовательной программы либо который испытывает </a:t>
            </a:r>
            <a:r>
              <a:rPr lang="ru-RU" b="1" dirty="0" smtClean="0">
                <a:solidFill>
                  <a:srgbClr val="0070C0"/>
                </a:solidFill>
              </a:rPr>
              <a:t>трудности коммуникации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marL="171450" indent="-171450"/>
            <a:r>
              <a:rPr lang="ru-RU" b="1" dirty="0">
                <a:solidFill>
                  <a:srgbClr val="0070C0"/>
                </a:solidFill>
              </a:rPr>
              <a:t>студента профессиональной образовательной организации, который не видит карьерной перспективы и возможности трудоустройства в своем регионе;</a:t>
            </a:r>
          </a:p>
          <a:p>
            <a:pPr marL="171450" indent="-171450"/>
            <a:r>
              <a:rPr lang="ru-RU" b="1" dirty="0">
                <a:solidFill>
                  <a:srgbClr val="0070C0"/>
                </a:solidFill>
              </a:rPr>
              <a:t>ребенка/подростка с ограниченными возможностями здоровья</a:t>
            </a:r>
            <a:r>
              <a:rPr lang="ru-RU" b="1" dirty="0" smtClean="0">
                <a:solidFill>
                  <a:srgbClr val="0070C0"/>
                </a:solidFill>
              </a:rPr>
              <a:t>, которому </a:t>
            </a:r>
            <a:r>
              <a:rPr lang="ru-RU" b="1" dirty="0">
                <a:solidFill>
                  <a:srgbClr val="0070C0"/>
                </a:solidFill>
              </a:rPr>
              <a:t>приходится преодолевать психологические </a:t>
            </a:r>
            <a:r>
              <a:rPr lang="ru-RU" b="1" dirty="0" smtClean="0">
                <a:solidFill>
                  <a:srgbClr val="0070C0"/>
                </a:solidFill>
              </a:rPr>
              <a:t>барьеры;</a:t>
            </a:r>
            <a:endParaRPr lang="ru-RU" b="1" dirty="0">
              <a:solidFill>
                <a:srgbClr val="0070C0"/>
              </a:solidFill>
            </a:endParaRPr>
          </a:p>
          <a:p>
            <a:pPr marL="171450" indent="-171450"/>
            <a:r>
              <a:rPr lang="ru-RU" b="1" dirty="0">
                <a:solidFill>
                  <a:srgbClr val="0070C0"/>
                </a:solidFill>
              </a:rPr>
              <a:t>молодого специалиста в новом </a:t>
            </a:r>
            <a:r>
              <a:rPr lang="ru-RU" b="1" dirty="0" smtClean="0">
                <a:solidFill>
                  <a:srgbClr val="0070C0"/>
                </a:solidFill>
              </a:rPr>
              <a:t>коллективе;</a:t>
            </a:r>
            <a:endParaRPr lang="ru-RU" b="1" dirty="0">
              <a:solidFill>
                <a:srgbClr val="0070C0"/>
              </a:solidFill>
            </a:endParaRPr>
          </a:p>
          <a:p>
            <a:pPr marL="171450" indent="-171450"/>
            <a:r>
              <a:rPr lang="ru-RU" b="1" dirty="0">
                <a:solidFill>
                  <a:srgbClr val="0070C0"/>
                </a:solidFill>
              </a:rPr>
              <a:t>педагога с большим стажем, ощущающего себя некомфортно в мире новых образовательных технологий или испытывающего кризис профессионального роста, находящегося в ситуации профессионального выгорания.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1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205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5017" y="1122363"/>
            <a:ext cx="9521582" cy="3270851"/>
          </a:xfrm>
        </p:spPr>
        <p:txBody>
          <a:bodyPr>
            <a:norm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06582" y="4457700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38184" y="172995"/>
            <a:ext cx="8929816" cy="33363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+mn-lt"/>
              </a:rPr>
              <a:t>«Дорожная карта» </a:t>
            </a: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внедрения </a:t>
            </a:r>
            <a:r>
              <a:rPr lang="ru-RU" sz="4800" b="1" dirty="0">
                <a:solidFill>
                  <a:srgbClr val="0070C0"/>
                </a:solidFill>
                <a:latin typeface="+mn-lt"/>
              </a:rPr>
              <a:t>единой целевой модели наставничества в </a:t>
            </a: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ОО</a:t>
            </a:r>
            <a:br>
              <a:rPr lang="ru-RU" sz="4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(сроки реализации: </a:t>
            </a:r>
            <a:br>
              <a:rPr lang="ru-RU" sz="4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2021- 2024 годы)</a:t>
            </a:r>
            <a:endParaRPr lang="ru-RU" sz="48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1" y="3734993"/>
            <a:ext cx="10073518" cy="27420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8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</p:spPr>
        <p:txBody>
          <a:bodyPr>
            <a:normAutofit/>
          </a:bodyPr>
          <a:lstStyle/>
          <a:p>
            <a:pPr algn="ctr"/>
            <a:r>
              <a:rPr lang="ru-RU" sz="3600" b="1" spc="-30" dirty="0">
                <a:solidFill>
                  <a:srgbClr val="0070C0"/>
                </a:solidFill>
                <a:latin typeface="+mn-lt"/>
              </a:rPr>
              <a:t>НОРМАТИВНЫЕ</a:t>
            </a:r>
            <a:r>
              <a:rPr lang="ru-RU" sz="3600" b="1" spc="17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3600" b="1" spc="-15" dirty="0">
                <a:solidFill>
                  <a:srgbClr val="0070C0"/>
                </a:solidFill>
                <a:latin typeface="+mn-lt"/>
              </a:rPr>
              <a:t>ДОКУМЕНТЫ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551" y="1359242"/>
            <a:ext cx="10906898" cy="5148649"/>
          </a:xfrm>
        </p:spPr>
        <p:txBody>
          <a:bodyPr>
            <a:normAutofit fontScale="77500" lnSpcReduction="20000"/>
          </a:bodyPr>
          <a:lstStyle/>
          <a:p>
            <a:pPr marL="12701" lvl="0" indent="0" defTabSz="457200">
              <a:lnSpc>
                <a:spcPct val="100000"/>
              </a:lnSpc>
              <a:spcBef>
                <a:spcPts val="95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1" spc="-10" dirty="0">
                <a:solidFill>
                  <a:srgbClr val="002060"/>
                </a:solidFill>
                <a:cs typeface="Calibri"/>
              </a:rPr>
              <a:t>Распоряжение</a:t>
            </a:r>
            <a:r>
              <a:rPr lang="ru-RU" sz="1900" b="1" i="1" spc="8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10" dirty="0">
                <a:solidFill>
                  <a:srgbClr val="002060"/>
                </a:solidFill>
                <a:cs typeface="Calibri"/>
              </a:rPr>
              <a:t>Министерства</a:t>
            </a:r>
            <a:r>
              <a:rPr lang="ru-RU" sz="1900" b="1" i="1" spc="16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просвещения</a:t>
            </a:r>
            <a:r>
              <a:rPr lang="ru-RU" sz="1900" b="1" i="1" spc="8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dirty="0">
                <a:solidFill>
                  <a:srgbClr val="002060"/>
                </a:solidFill>
                <a:cs typeface="Calibri"/>
              </a:rPr>
              <a:t>РФ</a:t>
            </a:r>
            <a:r>
              <a:rPr lang="ru-RU" sz="1900" b="1" i="1" spc="7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5" dirty="0">
                <a:solidFill>
                  <a:srgbClr val="002060"/>
                </a:solidFill>
                <a:cs typeface="Arial"/>
              </a:rPr>
              <a:t>№</a:t>
            </a:r>
            <a:r>
              <a:rPr lang="ru-RU" sz="1900" b="1" i="1" spc="5" dirty="0">
                <a:solidFill>
                  <a:srgbClr val="002060"/>
                </a:solidFill>
                <a:cs typeface="Arial"/>
              </a:rPr>
              <a:t> </a:t>
            </a:r>
            <a:r>
              <a:rPr lang="ru-RU" sz="1900" b="1" i="1" spc="-50" dirty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1900" b="1" i="1" spc="-50" dirty="0">
                <a:solidFill>
                  <a:srgbClr val="002060"/>
                </a:solidFill>
                <a:cs typeface="Trebuchet MS"/>
              </a:rPr>
              <a:t>-145</a:t>
            </a:r>
            <a:r>
              <a:rPr lang="ru-RU" sz="1900" b="1" i="1" spc="-4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b="1" i="1" spc="-15" dirty="0">
                <a:solidFill>
                  <a:srgbClr val="002060"/>
                </a:solidFill>
                <a:cs typeface="Calibri"/>
              </a:rPr>
              <a:t>от</a:t>
            </a:r>
            <a:r>
              <a:rPr lang="ru-RU" sz="1900" b="1" i="1" spc="9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75" dirty="0">
                <a:solidFill>
                  <a:srgbClr val="002060"/>
                </a:solidFill>
                <a:cs typeface="Trebuchet MS"/>
              </a:rPr>
              <a:t>25</a:t>
            </a:r>
            <a:r>
              <a:rPr lang="ru-RU" sz="1900" b="1" i="1" spc="-1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декабря</a:t>
            </a:r>
            <a:r>
              <a:rPr lang="ru-RU" sz="1900" b="1" i="1" spc="3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75" dirty="0">
                <a:solidFill>
                  <a:srgbClr val="002060"/>
                </a:solidFill>
                <a:cs typeface="Trebuchet MS"/>
              </a:rPr>
              <a:t>2019</a:t>
            </a:r>
            <a:r>
              <a:rPr lang="ru-RU" sz="1900" b="1" i="1" spc="-4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b="1" i="1" spc="-10" dirty="0">
                <a:solidFill>
                  <a:srgbClr val="002060"/>
                </a:solidFill>
                <a:cs typeface="Calibri"/>
              </a:rPr>
              <a:t>года</a:t>
            </a:r>
            <a:endParaRPr lang="ru-RU" sz="1900" dirty="0">
              <a:solidFill>
                <a:srgbClr val="002060"/>
              </a:solidFill>
              <a:cs typeface="Calibri"/>
            </a:endParaRPr>
          </a:p>
          <a:p>
            <a:pPr marL="698501" marR="5084" lvl="0" algn="just" defTabSz="457200">
              <a:lnSpc>
                <a:spcPct val="120000"/>
              </a:lnSpc>
              <a:spcBef>
                <a:spcPts val="985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6985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spc="-15" dirty="0">
                <a:solidFill>
                  <a:srgbClr val="002060"/>
                </a:solidFill>
                <a:cs typeface="Calibri"/>
              </a:rPr>
              <a:t>Методология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(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целевой</a:t>
            </a:r>
            <a:r>
              <a:rPr lang="ru-RU" sz="1900" spc="254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модели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)</a:t>
            </a:r>
            <a:r>
              <a:rPr lang="ru-RU" sz="1900" spc="-1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наставничества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обучающихся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для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организаций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,</a:t>
            </a:r>
            <a:r>
              <a:rPr lang="ru-RU" sz="1900" spc="-1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осуществляющих 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образовательную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деятельность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по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cs typeface="Calibri"/>
              </a:rPr>
              <a:t>общеобразовательным</a:t>
            </a:r>
            <a:r>
              <a:rPr lang="ru-RU" sz="1900" spc="-15" dirty="0">
                <a:solidFill>
                  <a:srgbClr val="002060"/>
                </a:solidFill>
                <a:cs typeface="Trebuchet MS"/>
              </a:rPr>
              <a:t>,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дополнительным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общеобразовательным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и 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программам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среднего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профессионального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образования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,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в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том</a:t>
            </a:r>
            <a:r>
              <a:rPr lang="ru-RU" sz="19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числе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применением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лучших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практик 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обмена</a:t>
            </a:r>
            <a:r>
              <a:rPr lang="ru-RU" sz="1900" spc="6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cs typeface="Calibri"/>
              </a:rPr>
              <a:t>опытом</a:t>
            </a:r>
            <a:r>
              <a:rPr lang="ru-RU" sz="1900" spc="9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между</a:t>
            </a:r>
            <a:r>
              <a:rPr lang="ru-RU" sz="1900" spc="7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 smtClean="0">
                <a:solidFill>
                  <a:srgbClr val="002060"/>
                </a:solidFill>
                <a:cs typeface="Calibri"/>
              </a:rPr>
              <a:t>обучающимися</a:t>
            </a:r>
          </a:p>
          <a:p>
            <a:pPr marL="469901" marR="5084" lvl="0" indent="0" algn="just" defTabSz="457200">
              <a:lnSpc>
                <a:spcPct val="120000"/>
              </a:lnSpc>
              <a:spcBef>
                <a:spcPts val="985"/>
              </a:spcBef>
              <a:buClr>
                <a:srgbClr val="B71E42"/>
              </a:buClr>
              <a:buSzPct val="100000"/>
              <a:buNone/>
              <a:tabLst>
                <a:tab pos="6985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00" dirty="0">
              <a:solidFill>
                <a:srgbClr val="002060"/>
              </a:solidFill>
              <a:cs typeface="Trebuchet MS"/>
            </a:endParaRPr>
          </a:p>
          <a:p>
            <a:pPr marL="12701" lvl="0" indent="0" defTabSz="457200">
              <a:lnSpc>
                <a:spcPct val="100000"/>
              </a:lnSpc>
              <a:spcBef>
                <a:spcPts val="95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b="1" i="1" spc="-10" dirty="0">
                <a:solidFill>
                  <a:srgbClr val="002060"/>
                </a:solidFill>
                <a:cs typeface="Calibri"/>
              </a:rPr>
              <a:t>Распоряжение</a:t>
            </a:r>
            <a:r>
              <a:rPr lang="ru-RU" sz="1900" b="1" i="1" spc="8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10" dirty="0">
                <a:solidFill>
                  <a:srgbClr val="002060"/>
                </a:solidFill>
                <a:cs typeface="Calibri"/>
              </a:rPr>
              <a:t>Министерства</a:t>
            </a:r>
            <a:r>
              <a:rPr lang="ru-RU" sz="1900" b="1" i="1" spc="16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просвещения</a:t>
            </a:r>
            <a:r>
              <a:rPr lang="ru-RU" sz="1900" b="1" i="1" spc="8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dirty="0">
                <a:solidFill>
                  <a:srgbClr val="002060"/>
                </a:solidFill>
                <a:cs typeface="Calibri"/>
              </a:rPr>
              <a:t>РФ</a:t>
            </a:r>
            <a:r>
              <a:rPr lang="ru-RU" sz="1900" b="1" i="1" spc="7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5" dirty="0">
                <a:solidFill>
                  <a:srgbClr val="002060"/>
                </a:solidFill>
                <a:cs typeface="Arial"/>
              </a:rPr>
              <a:t>№</a:t>
            </a:r>
            <a:r>
              <a:rPr lang="ru-RU" sz="1900" b="1" i="1" spc="5" dirty="0">
                <a:solidFill>
                  <a:srgbClr val="002060"/>
                </a:solidFill>
                <a:cs typeface="Arial"/>
              </a:rPr>
              <a:t> </a:t>
            </a:r>
            <a:r>
              <a:rPr lang="ru-RU" sz="1900" b="1" i="1" spc="-50" dirty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1900" b="1" i="1" spc="-50" dirty="0">
                <a:solidFill>
                  <a:srgbClr val="002060"/>
                </a:solidFill>
                <a:cs typeface="Trebuchet MS"/>
              </a:rPr>
              <a:t>-145</a:t>
            </a:r>
            <a:r>
              <a:rPr lang="ru-RU" sz="1900" b="1" i="1" spc="-4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b="1" i="1" spc="-15" dirty="0">
                <a:solidFill>
                  <a:srgbClr val="002060"/>
                </a:solidFill>
                <a:cs typeface="Calibri"/>
              </a:rPr>
              <a:t>от</a:t>
            </a:r>
            <a:r>
              <a:rPr lang="ru-RU" sz="1900" b="1" i="1" spc="9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75" dirty="0">
                <a:solidFill>
                  <a:srgbClr val="002060"/>
                </a:solidFill>
                <a:cs typeface="Trebuchet MS"/>
              </a:rPr>
              <a:t>25</a:t>
            </a:r>
            <a:r>
              <a:rPr lang="ru-RU" sz="1900" b="1" i="1" spc="-1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декабря</a:t>
            </a:r>
            <a:r>
              <a:rPr lang="ru-RU" sz="1900" b="1" i="1" spc="3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75" dirty="0">
                <a:solidFill>
                  <a:srgbClr val="002060"/>
                </a:solidFill>
                <a:cs typeface="Trebuchet MS"/>
              </a:rPr>
              <a:t>2019</a:t>
            </a:r>
            <a:r>
              <a:rPr lang="ru-RU" sz="1900" b="1" i="1" spc="-4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b="1" i="1" spc="-10" dirty="0">
                <a:solidFill>
                  <a:srgbClr val="002060"/>
                </a:solidFill>
                <a:cs typeface="Calibri"/>
              </a:rPr>
              <a:t>года</a:t>
            </a:r>
            <a:endParaRPr lang="ru-RU" sz="1900" dirty="0">
              <a:solidFill>
                <a:srgbClr val="002060"/>
              </a:solidFill>
              <a:cs typeface="Calibri"/>
            </a:endParaRPr>
          </a:p>
          <a:p>
            <a:pPr marL="698501" marR="5084" lvl="0" algn="just" defTabSz="457200">
              <a:lnSpc>
                <a:spcPct val="120000"/>
              </a:lnSpc>
              <a:spcBef>
                <a:spcPts val="985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6985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spc="-15" dirty="0">
                <a:solidFill>
                  <a:srgbClr val="002060"/>
                </a:solidFill>
                <a:cs typeface="Calibri"/>
              </a:rPr>
              <a:t>Методология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(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целевой</a:t>
            </a:r>
            <a:r>
              <a:rPr lang="ru-RU" sz="1900" spc="254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модели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)</a:t>
            </a:r>
            <a:r>
              <a:rPr lang="ru-RU" sz="1900" spc="-1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наставничества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обучающихся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для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организаций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,</a:t>
            </a:r>
            <a:r>
              <a:rPr lang="ru-RU" sz="1900" spc="-1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осуществляющих 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образовательную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деятельность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по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cs typeface="Calibri"/>
              </a:rPr>
              <a:t>общеобразовательным</a:t>
            </a:r>
            <a:r>
              <a:rPr lang="ru-RU" sz="1900" spc="-15" dirty="0">
                <a:solidFill>
                  <a:srgbClr val="002060"/>
                </a:solidFill>
                <a:cs typeface="Trebuchet MS"/>
              </a:rPr>
              <a:t>,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дополнительным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общеобразовательным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и 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программам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среднего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профессионального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образования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,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в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том</a:t>
            </a:r>
            <a:r>
              <a:rPr lang="ru-RU" sz="19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числе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применением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лучших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 практик </a:t>
            </a:r>
            <a:r>
              <a:rPr lang="ru-RU" sz="19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5" dirty="0">
                <a:solidFill>
                  <a:srgbClr val="002060"/>
                </a:solidFill>
                <a:cs typeface="Calibri"/>
              </a:rPr>
              <a:t>обмена</a:t>
            </a:r>
            <a:r>
              <a:rPr lang="ru-RU" sz="1900" spc="6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cs typeface="Calibri"/>
              </a:rPr>
              <a:t>опытом</a:t>
            </a:r>
            <a:r>
              <a:rPr lang="ru-RU" sz="1900" spc="9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cs typeface="Calibri"/>
              </a:rPr>
              <a:t>между</a:t>
            </a:r>
            <a:r>
              <a:rPr lang="ru-RU" sz="1900" spc="7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cs typeface="Calibri"/>
              </a:rPr>
              <a:t>обучающимися</a:t>
            </a:r>
            <a:r>
              <a:rPr lang="ru-RU" sz="1900" spc="-20" dirty="0">
                <a:solidFill>
                  <a:srgbClr val="002060"/>
                </a:solidFill>
                <a:cs typeface="Trebuchet MS"/>
              </a:rPr>
              <a:t>.</a:t>
            </a:r>
            <a:endParaRPr lang="ru-RU" sz="1900" dirty="0">
              <a:solidFill>
                <a:srgbClr val="002060"/>
              </a:solidFill>
              <a:cs typeface="Trebuchet MS"/>
            </a:endParaRPr>
          </a:p>
          <a:p>
            <a:pPr lvl="0"/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П</a:t>
            </a:r>
            <a:r>
              <a:rPr lang="ru-RU" sz="1900" b="1" i="1" spc="-20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1900" b="1" i="1" spc="-1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1900" b="1" i="1" dirty="0">
                <a:solidFill>
                  <a:srgbClr val="002060"/>
                </a:solidFill>
                <a:cs typeface="Calibri"/>
              </a:rPr>
              <a:t>ьм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о</a:t>
            </a:r>
            <a:r>
              <a:rPr lang="ru-RU" sz="1900" b="1" i="1" spc="8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15" dirty="0">
                <a:solidFill>
                  <a:srgbClr val="002060"/>
                </a:solidFill>
                <a:cs typeface="Calibri"/>
              </a:rPr>
              <a:t>М</a:t>
            </a:r>
            <a:r>
              <a:rPr lang="ru-RU" sz="1900" b="1" i="1" spc="-20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1900" b="1" i="1" spc="-10" dirty="0">
                <a:solidFill>
                  <a:srgbClr val="002060"/>
                </a:solidFill>
                <a:cs typeface="Calibri"/>
              </a:rPr>
              <a:t>н</a:t>
            </a:r>
            <a:r>
              <a:rPr lang="ru-RU" sz="1900" b="1" i="1" spc="-20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1900" b="1" i="1" spc="-15" dirty="0">
                <a:solidFill>
                  <a:srgbClr val="002060"/>
                </a:solidFill>
                <a:cs typeface="Calibri"/>
              </a:rPr>
              <a:t>ст</a:t>
            </a:r>
            <a:r>
              <a:rPr lang="ru-RU" sz="1900" b="1" i="1" spc="5" dirty="0">
                <a:solidFill>
                  <a:srgbClr val="002060"/>
                </a:solidFill>
                <a:cs typeface="Calibri"/>
              </a:rPr>
              <a:t>ер</a:t>
            </a:r>
            <a:r>
              <a:rPr lang="ru-RU" sz="1900" b="1" i="1" spc="-15" dirty="0">
                <a:solidFill>
                  <a:srgbClr val="002060"/>
                </a:solidFill>
                <a:cs typeface="Calibri"/>
              </a:rPr>
              <a:t>ст</a:t>
            </a:r>
            <a:r>
              <a:rPr lang="ru-RU" sz="1900" b="1" i="1" dirty="0">
                <a:solidFill>
                  <a:srgbClr val="002060"/>
                </a:solidFill>
                <a:cs typeface="Calibri"/>
              </a:rPr>
              <a:t>в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а</a:t>
            </a:r>
            <a:r>
              <a:rPr lang="ru-RU" sz="1900" b="1" i="1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14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п</a:t>
            </a:r>
            <a:r>
              <a:rPr lang="ru-RU" sz="1900" b="1" i="1" spc="5" dirty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1900" b="1" i="1" spc="-20" dirty="0">
                <a:solidFill>
                  <a:srgbClr val="002060"/>
                </a:solidFill>
                <a:cs typeface="Calibri"/>
              </a:rPr>
              <a:t>о</a:t>
            </a:r>
            <a:r>
              <a:rPr lang="ru-RU" sz="1900" b="1" i="1" spc="-1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1900" b="1" i="1" dirty="0">
                <a:solidFill>
                  <a:srgbClr val="002060"/>
                </a:solidFill>
                <a:cs typeface="Calibri"/>
              </a:rPr>
              <a:t>в</a:t>
            </a:r>
            <a:r>
              <a:rPr lang="ru-RU" sz="1900" b="1" i="1" spc="5" dirty="0">
                <a:solidFill>
                  <a:srgbClr val="002060"/>
                </a:solidFill>
                <a:cs typeface="Calibri"/>
              </a:rPr>
              <a:t>е</a:t>
            </a:r>
            <a:r>
              <a:rPr lang="ru-RU" sz="1900" b="1" i="1" spc="-15" dirty="0">
                <a:solidFill>
                  <a:srgbClr val="002060"/>
                </a:solidFill>
                <a:cs typeface="Calibri"/>
              </a:rPr>
              <a:t>щ</a:t>
            </a:r>
            <a:r>
              <a:rPr lang="ru-RU" sz="1900" b="1" i="1" spc="5" dirty="0">
                <a:solidFill>
                  <a:srgbClr val="002060"/>
                </a:solidFill>
                <a:cs typeface="Calibri"/>
              </a:rPr>
              <a:t>е</a:t>
            </a:r>
            <a:r>
              <a:rPr lang="ru-RU" sz="1900" b="1" i="1" spc="-10" dirty="0">
                <a:solidFill>
                  <a:srgbClr val="002060"/>
                </a:solidFill>
                <a:cs typeface="Calibri"/>
              </a:rPr>
              <a:t>н</a:t>
            </a:r>
            <a:r>
              <a:rPr lang="ru-RU" sz="1900" b="1" i="1" spc="-20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я</a:t>
            </a:r>
            <a:r>
              <a:rPr lang="ru-RU" sz="1900" b="1" i="1" spc="7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dirty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Ф</a:t>
            </a:r>
            <a:r>
              <a:rPr lang="ru-RU" sz="1900" b="1" i="1" spc="6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20" dirty="0">
                <a:solidFill>
                  <a:srgbClr val="002060"/>
                </a:solidFill>
                <a:cs typeface="Calibri"/>
              </a:rPr>
              <a:t>о</a:t>
            </a:r>
            <a:r>
              <a:rPr lang="ru-RU" sz="1900" b="1" i="1" spc="-5" dirty="0">
                <a:solidFill>
                  <a:srgbClr val="002060"/>
                </a:solidFill>
                <a:cs typeface="Calibri"/>
              </a:rPr>
              <a:t>т</a:t>
            </a:r>
            <a:r>
              <a:rPr lang="ru-RU" sz="1900" b="1" i="1" spc="1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900" b="1" i="1" spc="-70" dirty="0">
                <a:solidFill>
                  <a:srgbClr val="002060"/>
                </a:solidFill>
                <a:cs typeface="Trebuchet MS"/>
              </a:rPr>
              <a:t>23</a:t>
            </a:r>
            <a:r>
              <a:rPr lang="ru-RU" sz="1900" b="1" i="1" spc="-85" dirty="0">
                <a:solidFill>
                  <a:srgbClr val="002060"/>
                </a:solidFill>
                <a:cs typeface="Trebuchet MS"/>
              </a:rPr>
              <a:t>.</a:t>
            </a:r>
            <a:r>
              <a:rPr lang="ru-RU" sz="1900" b="1" i="1" spc="-130" dirty="0">
                <a:solidFill>
                  <a:srgbClr val="002060"/>
                </a:solidFill>
                <a:cs typeface="Trebuchet MS"/>
              </a:rPr>
              <a:t>0</a:t>
            </a:r>
            <a:r>
              <a:rPr lang="ru-RU" sz="1900" b="1" i="1" spc="-70" dirty="0">
                <a:solidFill>
                  <a:srgbClr val="002060"/>
                </a:solidFill>
                <a:cs typeface="Trebuchet MS"/>
              </a:rPr>
              <a:t>1</a:t>
            </a:r>
            <a:r>
              <a:rPr lang="ru-RU" sz="1900" b="1" i="1" spc="-85" dirty="0">
                <a:solidFill>
                  <a:srgbClr val="002060"/>
                </a:solidFill>
                <a:cs typeface="Trebuchet MS"/>
              </a:rPr>
              <a:t>.</a:t>
            </a:r>
            <a:r>
              <a:rPr lang="ru-RU" sz="1900" b="1" i="1" spc="-130" dirty="0">
                <a:solidFill>
                  <a:srgbClr val="002060"/>
                </a:solidFill>
                <a:cs typeface="Trebuchet MS"/>
              </a:rPr>
              <a:t>2</a:t>
            </a:r>
            <a:r>
              <a:rPr lang="ru-RU" sz="1900" b="1" i="1" spc="-70" dirty="0">
                <a:solidFill>
                  <a:srgbClr val="002060"/>
                </a:solidFill>
                <a:cs typeface="Trebuchet MS"/>
              </a:rPr>
              <a:t>02</a:t>
            </a:r>
            <a:r>
              <a:rPr lang="ru-RU" sz="1900" b="1" i="1" spc="-75" dirty="0">
                <a:solidFill>
                  <a:srgbClr val="002060"/>
                </a:solidFill>
                <a:cs typeface="Trebuchet MS"/>
              </a:rPr>
              <a:t>0</a:t>
            </a:r>
            <a:r>
              <a:rPr lang="ru-RU" sz="1900" b="1" i="1" spc="-10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b="1" i="1" spc="150" dirty="0">
                <a:solidFill>
                  <a:srgbClr val="002060"/>
                </a:solidFill>
                <a:cs typeface="Trebuchet MS"/>
              </a:rPr>
              <a:t>N</a:t>
            </a:r>
            <a:r>
              <a:rPr lang="ru-RU" sz="1900" b="1" i="1" spc="-2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1900" b="1" i="1" spc="-10" dirty="0" smtClean="0">
                <a:solidFill>
                  <a:srgbClr val="002060"/>
                </a:solidFill>
                <a:cs typeface="Calibri"/>
              </a:rPr>
              <a:t>М</a:t>
            </a:r>
            <a:r>
              <a:rPr lang="ru-RU" sz="1900" b="1" i="1" dirty="0" smtClean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1900" b="1" i="1" spc="-30" dirty="0" smtClean="0">
                <a:solidFill>
                  <a:srgbClr val="002060"/>
                </a:solidFill>
                <a:cs typeface="Trebuchet MS"/>
              </a:rPr>
              <a:t>-</a:t>
            </a:r>
            <a:r>
              <a:rPr lang="ru-RU" sz="1900" b="1" i="1" spc="-70" dirty="0" smtClean="0">
                <a:solidFill>
                  <a:srgbClr val="002060"/>
                </a:solidFill>
                <a:cs typeface="Trebuchet MS"/>
              </a:rPr>
              <a:t>42</a:t>
            </a:r>
            <a:r>
              <a:rPr lang="ru-RU" sz="1900" b="1" i="1" spc="-160" dirty="0" smtClean="0">
                <a:solidFill>
                  <a:srgbClr val="002060"/>
                </a:solidFill>
                <a:cs typeface="Trebuchet MS"/>
              </a:rPr>
              <a:t>/</a:t>
            </a:r>
            <a:r>
              <a:rPr lang="ru-RU" sz="1900" b="1" i="1" spc="-70" dirty="0" smtClean="0">
                <a:solidFill>
                  <a:srgbClr val="002060"/>
                </a:solidFill>
                <a:cs typeface="Trebuchet MS"/>
              </a:rPr>
              <a:t>0</a:t>
            </a:r>
            <a:r>
              <a:rPr lang="ru-RU" sz="1900" b="1" i="1" spc="-75" dirty="0" smtClean="0">
                <a:solidFill>
                  <a:srgbClr val="002060"/>
                </a:solidFill>
                <a:cs typeface="Trebuchet MS"/>
              </a:rPr>
              <a:t>2  «О направлении целевой модели наставничества и методических рекомендаций»</a:t>
            </a:r>
          </a:p>
          <a:p>
            <a:pPr marL="90168" lvl="0" indent="0" algn="r" defTabSz="457200">
              <a:lnSpc>
                <a:spcPct val="100000"/>
              </a:lnSpc>
              <a:spcBef>
                <a:spcPts val="31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70C0"/>
                </a:solidFill>
                <a:cs typeface="Calibri"/>
              </a:rPr>
              <a:t>В</a:t>
            </a:r>
            <a:r>
              <a:rPr lang="ru-RU" sz="2000" b="1" spc="2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cs typeface="Calibri"/>
              </a:rPr>
              <a:t>рамках</a:t>
            </a:r>
            <a:r>
              <a:rPr lang="ru-RU" sz="2000" b="1" spc="4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Calibri"/>
              </a:rPr>
              <a:t>федеральных</a:t>
            </a:r>
            <a:r>
              <a:rPr lang="ru-RU" sz="2000" b="1" spc="3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Calibri"/>
              </a:rPr>
              <a:t>проектов</a:t>
            </a:r>
          </a:p>
          <a:p>
            <a:pPr marL="318768" lvl="0" indent="0" algn="r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spc="-5" dirty="0">
                <a:solidFill>
                  <a:srgbClr val="0070C0"/>
                </a:solidFill>
                <a:cs typeface="Calibri"/>
              </a:rPr>
              <a:t>национального</a:t>
            </a:r>
            <a:r>
              <a:rPr lang="ru-RU" sz="2000" b="1" spc="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Calibri"/>
              </a:rPr>
              <a:t>проекта</a:t>
            </a:r>
            <a:r>
              <a:rPr lang="ru-RU" sz="2000" b="1" spc="5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spc="-15" dirty="0">
                <a:solidFill>
                  <a:srgbClr val="0070C0"/>
                </a:solidFill>
                <a:cs typeface="Trebuchet MS"/>
              </a:rPr>
              <a:t>«</a:t>
            </a:r>
            <a:r>
              <a:rPr lang="ru-RU" sz="2000" b="1" spc="-15" dirty="0">
                <a:solidFill>
                  <a:srgbClr val="0070C0"/>
                </a:solidFill>
                <a:cs typeface="Calibri"/>
              </a:rPr>
              <a:t>Образование</a:t>
            </a:r>
            <a:r>
              <a:rPr lang="ru-RU" sz="2000" b="1" spc="-15" dirty="0">
                <a:solidFill>
                  <a:srgbClr val="0070C0"/>
                </a:solidFill>
                <a:cs typeface="Trebuchet MS"/>
              </a:rPr>
              <a:t>»:</a:t>
            </a:r>
            <a:endParaRPr lang="ru-RU" sz="2000" b="1" dirty="0">
              <a:solidFill>
                <a:srgbClr val="0070C0"/>
              </a:solidFill>
              <a:cs typeface="Trebuchet MS"/>
            </a:endParaRPr>
          </a:p>
          <a:p>
            <a:pPr marL="318768" lvl="0" indent="-229230" algn="r" defTabSz="4572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318138" algn="l"/>
                <a:tab pos="3193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70C0"/>
                </a:solidFill>
                <a:cs typeface="Trebuchet MS"/>
              </a:rPr>
              <a:t>«</a:t>
            </a:r>
            <a:r>
              <a:rPr lang="ru-RU" sz="2000" b="1" dirty="0">
                <a:solidFill>
                  <a:srgbClr val="0070C0"/>
                </a:solidFill>
                <a:cs typeface="Calibri"/>
              </a:rPr>
              <a:t>Современная</a:t>
            </a:r>
            <a:r>
              <a:rPr lang="ru-RU" sz="2000" b="1" spc="-5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cs typeface="Calibri"/>
              </a:rPr>
              <a:t>школа</a:t>
            </a:r>
            <a:r>
              <a:rPr lang="ru-RU" sz="2000" b="1" spc="-10" dirty="0">
                <a:solidFill>
                  <a:srgbClr val="0070C0"/>
                </a:solidFill>
                <a:cs typeface="Trebuchet MS"/>
              </a:rPr>
              <a:t>»,</a:t>
            </a:r>
            <a:endParaRPr lang="ru-RU" sz="2000" b="1" dirty="0">
              <a:solidFill>
                <a:srgbClr val="0070C0"/>
              </a:solidFill>
              <a:cs typeface="Trebuchet MS"/>
            </a:endParaRPr>
          </a:p>
          <a:p>
            <a:pPr marL="318768" lvl="0" indent="-229230" algn="r" defTabSz="457200">
              <a:lnSpc>
                <a:spcPct val="100000"/>
              </a:lnSpc>
              <a:spcBef>
                <a:spcPts val="1010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318138" algn="l"/>
                <a:tab pos="3193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70C0"/>
                </a:solidFill>
                <a:cs typeface="Trebuchet MS"/>
              </a:rPr>
              <a:t>«</a:t>
            </a:r>
            <a:r>
              <a:rPr lang="ru-RU" sz="2000" b="1" dirty="0">
                <a:solidFill>
                  <a:srgbClr val="0070C0"/>
                </a:solidFill>
                <a:cs typeface="Calibri"/>
              </a:rPr>
              <a:t>Успех</a:t>
            </a:r>
            <a:r>
              <a:rPr lang="ru-RU" sz="2000" b="1" spc="1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Calibri"/>
              </a:rPr>
              <a:t>каждого</a:t>
            </a:r>
            <a:r>
              <a:rPr lang="ru-RU" sz="2000" b="1" spc="-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cs typeface="Calibri"/>
              </a:rPr>
              <a:t>ребенка</a:t>
            </a:r>
            <a:r>
              <a:rPr lang="ru-RU" sz="2000" b="1" spc="-10" dirty="0">
                <a:solidFill>
                  <a:srgbClr val="0070C0"/>
                </a:solidFill>
                <a:cs typeface="Trebuchet MS"/>
              </a:rPr>
              <a:t>»,</a:t>
            </a:r>
            <a:endParaRPr lang="ru-RU" sz="2000" b="1" dirty="0">
              <a:solidFill>
                <a:srgbClr val="0070C0"/>
              </a:solidFill>
              <a:cs typeface="Trebuchet MS"/>
            </a:endParaRPr>
          </a:p>
          <a:p>
            <a:pPr marL="318768" lvl="0" indent="-229230" algn="r" defTabSz="457200">
              <a:lnSpc>
                <a:spcPct val="100000"/>
              </a:lnSpc>
              <a:spcBef>
                <a:spcPts val="985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318138" algn="l"/>
                <a:tab pos="3193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spc="5" dirty="0">
                <a:solidFill>
                  <a:srgbClr val="0070C0"/>
                </a:solidFill>
                <a:cs typeface="Trebuchet MS"/>
              </a:rPr>
              <a:t>«</a:t>
            </a:r>
            <a:r>
              <a:rPr lang="ru-RU" sz="2000" b="1" spc="5" dirty="0">
                <a:solidFill>
                  <a:srgbClr val="0070C0"/>
                </a:solidFill>
                <a:cs typeface="Calibri"/>
              </a:rPr>
              <a:t>Молодые</a:t>
            </a:r>
            <a:r>
              <a:rPr lang="ru-RU" sz="2000" b="1" spc="-2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Calibri"/>
              </a:rPr>
              <a:t>профессионалы</a:t>
            </a:r>
          </a:p>
          <a:p>
            <a:pPr marL="318768" marR="224156" lvl="0" indent="0" algn="r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70C0"/>
                </a:solidFill>
                <a:cs typeface="Trebuchet MS"/>
              </a:rPr>
              <a:t>(п</a:t>
            </a:r>
            <a:r>
              <a:rPr lang="ru-RU" sz="2000" b="1" dirty="0" smtClean="0">
                <a:solidFill>
                  <a:srgbClr val="0070C0"/>
                </a:solidFill>
                <a:cs typeface="Calibri"/>
              </a:rPr>
              <a:t>овышение </a:t>
            </a:r>
            <a:r>
              <a:rPr lang="ru-RU" sz="2000" b="1" dirty="0">
                <a:solidFill>
                  <a:srgbClr val="0070C0"/>
                </a:solidFill>
                <a:cs typeface="Calibri"/>
              </a:rPr>
              <a:t>конкурентоспособности </a:t>
            </a:r>
            <a:r>
              <a:rPr lang="ru-RU" sz="2000" b="1" spc="-215" dirty="0">
                <a:solidFill>
                  <a:srgbClr val="0070C0"/>
                </a:solidFill>
                <a:cs typeface="Calibri"/>
              </a:rPr>
              <a:t> </a:t>
            </a:r>
            <a:endParaRPr lang="ru-RU" sz="2000" b="1" spc="-215" dirty="0" smtClean="0">
              <a:solidFill>
                <a:srgbClr val="0070C0"/>
              </a:solidFill>
              <a:cs typeface="Calibri"/>
            </a:endParaRPr>
          </a:p>
          <a:p>
            <a:pPr marL="318768" marR="224156" lvl="0" indent="0" algn="r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70C0"/>
                </a:solidFill>
                <a:cs typeface="Calibri"/>
              </a:rPr>
              <a:t>профессионального</a:t>
            </a:r>
            <a:r>
              <a:rPr lang="ru-RU" sz="2000" b="1" spc="-25" dirty="0" smtClean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spc="-5" dirty="0" smtClean="0">
                <a:solidFill>
                  <a:srgbClr val="0070C0"/>
                </a:solidFill>
                <a:cs typeface="Calibri"/>
              </a:rPr>
              <a:t>образования)</a:t>
            </a:r>
            <a:endParaRPr lang="ru-RU" sz="2000" b="1" dirty="0">
              <a:solidFill>
                <a:srgbClr val="0070C0"/>
              </a:solidFill>
              <a:cs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1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411" y="801358"/>
            <a:ext cx="10915135" cy="555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2314" lvl="0" algn="ctr" defTabSz="457200">
              <a:lnSpc>
                <a:spcPts val="2735"/>
              </a:lnSpc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spc="-5" dirty="0">
                <a:solidFill>
                  <a:srgbClr val="0070C0"/>
                </a:solidFill>
                <a:cs typeface="Calibri"/>
              </a:rPr>
              <a:t>ВНЕДРЕНИЕ</a:t>
            </a:r>
            <a:r>
              <a:rPr lang="ru-RU" sz="3200" b="1" spc="13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3200" b="1" spc="-5" dirty="0">
                <a:solidFill>
                  <a:srgbClr val="0070C0"/>
                </a:solidFill>
                <a:cs typeface="Calibri"/>
              </a:rPr>
              <a:t>ЦЕЛЕВОЙ</a:t>
            </a:r>
            <a:r>
              <a:rPr lang="ru-RU" sz="3200" b="1" spc="11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cs typeface="Calibri"/>
              </a:rPr>
              <a:t>МОДЕЛИ</a:t>
            </a:r>
            <a:r>
              <a:rPr lang="ru-RU" sz="3200" b="1" spc="13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3200" b="1" spc="-25" dirty="0">
                <a:solidFill>
                  <a:srgbClr val="0070C0"/>
                </a:solidFill>
                <a:cs typeface="Calibri"/>
              </a:rPr>
              <a:t>НАСТАВНИЧЕСТВА</a:t>
            </a:r>
            <a:endParaRPr lang="ru-RU" sz="3200" b="1" dirty="0">
              <a:solidFill>
                <a:srgbClr val="0070C0"/>
              </a:solidFill>
              <a:cs typeface="Calibri"/>
            </a:endParaRPr>
          </a:p>
          <a:p>
            <a:pPr algn="ctr" defTabSz="457200">
              <a:spcBef>
                <a:spcPts val="35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70C0"/>
                </a:solidFill>
                <a:cs typeface="Calibri"/>
              </a:rPr>
              <a:t>ноябрь</a:t>
            </a:r>
            <a:r>
              <a:rPr lang="ru-RU" sz="2000" b="1" spc="7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spc="-40" dirty="0">
                <a:solidFill>
                  <a:srgbClr val="0070C0"/>
                </a:solidFill>
                <a:latin typeface="Trebuchet MS"/>
                <a:cs typeface="Trebuchet MS"/>
              </a:rPr>
              <a:t>2021</a:t>
            </a:r>
            <a:r>
              <a:rPr lang="ru-RU" sz="2000" b="1" spc="-8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lang="ru-RU" sz="2000" b="1" spc="235" dirty="0">
                <a:solidFill>
                  <a:srgbClr val="0070C0"/>
                </a:solidFill>
                <a:latin typeface="Trebuchet MS"/>
                <a:cs typeface="Trebuchet MS"/>
              </a:rPr>
              <a:t>–</a:t>
            </a:r>
            <a:r>
              <a:rPr lang="ru-RU" sz="2000" b="1" spc="-7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cs typeface="Calibri"/>
              </a:rPr>
              <a:t>июнь</a:t>
            </a:r>
            <a:r>
              <a:rPr lang="ru-RU" sz="2000" b="1" spc="8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000" b="1" spc="-35" dirty="0">
                <a:solidFill>
                  <a:srgbClr val="0070C0"/>
                </a:solidFill>
                <a:latin typeface="Trebuchet MS"/>
                <a:cs typeface="Trebuchet MS"/>
              </a:rPr>
              <a:t>2022</a:t>
            </a:r>
            <a:endParaRPr lang="ru-RU" sz="2000" b="1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lvl="0" defTabSz="457200">
              <a:spcBef>
                <a:spcPts val="35"/>
              </a:spcBef>
              <a:buSzPct val="10000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dirty="0">
              <a:solidFill>
                <a:srgbClr val="000000"/>
              </a:solidFill>
              <a:latin typeface="Corbel"/>
              <a:cs typeface="Trebuchet MS"/>
            </a:endParaRPr>
          </a:p>
          <a:p>
            <a:pPr marL="12701"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dirty="0">
              <a:solidFill>
                <a:srgbClr val="000000"/>
              </a:solidFill>
              <a:latin typeface="Corbel"/>
              <a:cs typeface="Trebuchet MS"/>
            </a:endParaRPr>
          </a:p>
          <a:p>
            <a:pPr marL="241301" lvl="0" indent="-228600" defTabSz="457200">
              <a:spcBef>
                <a:spcPts val="610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Формирование</a:t>
            </a:r>
            <a:r>
              <a:rPr lang="ru-RU" sz="2800" b="1" spc="18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команды</a:t>
            </a:r>
            <a:r>
              <a:rPr lang="ru-RU" sz="2800" b="1" spc="13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программы</a:t>
            </a:r>
            <a:r>
              <a:rPr lang="ru-RU" sz="2800" b="1" spc="16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наставничества</a:t>
            </a:r>
            <a:r>
              <a:rPr lang="ru-RU" sz="2800" b="1" spc="14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во</a:t>
            </a:r>
            <a:r>
              <a:rPr lang="ru-RU" sz="2800" b="1" spc="8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главе</a:t>
            </a:r>
            <a:r>
              <a:rPr lang="ru-RU" sz="2800" b="1" spc="8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2800" b="1" spc="8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куратором</a:t>
            </a:r>
            <a:r>
              <a:rPr lang="ru-RU" sz="2800" b="1" spc="15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в</a:t>
            </a:r>
            <a:r>
              <a:rPr lang="ru-RU" sz="2800" b="1" spc="8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80" dirty="0" smtClean="0">
                <a:solidFill>
                  <a:srgbClr val="002060"/>
                </a:solidFill>
                <a:cs typeface="Calibri"/>
              </a:rPr>
              <a:t>ОО</a:t>
            </a:r>
            <a:endParaRPr lang="ru-RU" sz="2800" b="1" dirty="0">
              <a:solidFill>
                <a:srgbClr val="002060"/>
              </a:solidFill>
              <a:cs typeface="Trebuchet MS"/>
            </a:endParaRPr>
          </a:p>
          <a:p>
            <a:pPr marL="241301" lvl="0" indent="-228600" defTabSz="457200"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Принятие</a:t>
            </a:r>
            <a:r>
              <a:rPr lang="ru-RU" sz="2800" b="1" spc="15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пакета</a:t>
            </a:r>
            <a:r>
              <a:rPr lang="ru-RU" sz="2800" b="1" spc="12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локальных</a:t>
            </a:r>
            <a:r>
              <a:rPr lang="ru-RU" sz="2800" b="1" spc="10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актов</a:t>
            </a:r>
            <a:r>
              <a:rPr lang="ru-RU" sz="2800" b="1" spc="1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проекта</a:t>
            </a:r>
            <a:r>
              <a:rPr lang="ru-RU" sz="2800" b="1" spc="10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внедрения</a:t>
            </a:r>
            <a:r>
              <a:rPr lang="ru-RU" sz="2800" b="1" spc="16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20" dirty="0" smtClean="0">
                <a:solidFill>
                  <a:srgbClr val="002060"/>
                </a:solidFill>
                <a:cs typeface="Calibri"/>
              </a:rPr>
              <a:t>наставничества</a:t>
            </a:r>
            <a:endParaRPr lang="ru-RU" sz="2800" b="1" dirty="0">
              <a:solidFill>
                <a:srgbClr val="002060"/>
              </a:solidFill>
              <a:cs typeface="Trebuchet MS"/>
            </a:endParaRPr>
          </a:p>
          <a:p>
            <a:pPr marL="241301" lvl="0" indent="-228600" defTabSz="457200"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Изучение</a:t>
            </a:r>
            <a:r>
              <a:rPr lang="ru-RU" sz="2800" b="1" spc="12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потребностей</a:t>
            </a:r>
            <a:r>
              <a:rPr lang="ru-RU" sz="2800" b="1" spc="14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обучающихся</a:t>
            </a:r>
            <a:r>
              <a:rPr lang="ru-RU" sz="2800" b="1" spc="13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2800" b="1" spc="8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ресурсов</a:t>
            </a:r>
            <a:r>
              <a:rPr lang="ru-RU" sz="2800" b="1" spc="10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80" dirty="0" smtClean="0">
                <a:solidFill>
                  <a:srgbClr val="002060"/>
                </a:solidFill>
                <a:cs typeface="Calibri"/>
              </a:rPr>
              <a:t>ОО</a:t>
            </a:r>
            <a:endParaRPr lang="ru-RU" sz="2800" b="1" dirty="0">
              <a:solidFill>
                <a:srgbClr val="002060"/>
              </a:solidFill>
              <a:cs typeface="Trebuchet MS"/>
            </a:endParaRPr>
          </a:p>
          <a:p>
            <a:pPr marL="241301" lvl="0" indent="-228600" defTabSz="457200"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Формирование</a:t>
            </a:r>
            <a:r>
              <a:rPr lang="ru-RU" sz="2800" b="1" spc="16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баз</a:t>
            </a:r>
            <a:r>
              <a:rPr lang="ru-RU" sz="2800" b="1" spc="7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наставников</a:t>
            </a:r>
            <a:r>
              <a:rPr lang="ru-RU" sz="2800" b="1" spc="114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2800" b="1" spc="7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20" dirty="0" smtClean="0">
                <a:solidFill>
                  <a:srgbClr val="002060"/>
                </a:solidFill>
                <a:cs typeface="Calibri"/>
              </a:rPr>
              <a:t>наставляемых</a:t>
            </a:r>
            <a:endParaRPr lang="ru-RU" sz="2800" b="1" dirty="0">
              <a:solidFill>
                <a:srgbClr val="002060"/>
              </a:solidFill>
              <a:cs typeface="Trebuchet MS"/>
            </a:endParaRPr>
          </a:p>
          <a:p>
            <a:pPr marL="241301" lvl="0" indent="-228600" defTabSz="457200"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Обучение</a:t>
            </a:r>
            <a:r>
              <a:rPr lang="ru-RU" sz="2800" b="1" spc="11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25" dirty="0" smtClean="0">
                <a:solidFill>
                  <a:srgbClr val="002060"/>
                </a:solidFill>
                <a:cs typeface="Calibri"/>
              </a:rPr>
              <a:t>наставников</a:t>
            </a:r>
            <a:endParaRPr lang="ru-RU" sz="2800" b="1" dirty="0">
              <a:solidFill>
                <a:srgbClr val="002060"/>
              </a:solidFill>
              <a:cs typeface="Trebuchet MS"/>
            </a:endParaRPr>
          </a:p>
          <a:p>
            <a:pPr marL="241301" lvl="0" indent="-228600" defTabSz="457200"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spc="-25" dirty="0">
                <a:solidFill>
                  <a:srgbClr val="002060"/>
                </a:solidFill>
                <a:cs typeface="Calibri"/>
              </a:rPr>
              <a:t>Ф</a:t>
            </a:r>
            <a:r>
              <a:rPr lang="ru-RU" sz="2800" b="1" dirty="0">
                <a:solidFill>
                  <a:srgbClr val="002060"/>
                </a:solidFill>
                <a:cs typeface="Calibri"/>
              </a:rPr>
              <a:t>о</a:t>
            </a: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ми</a:t>
            </a: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2800" b="1" dirty="0">
                <a:solidFill>
                  <a:srgbClr val="002060"/>
                </a:solidFill>
                <a:cs typeface="Calibri"/>
              </a:rPr>
              <a:t>о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ван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е</a:t>
            </a:r>
            <a:r>
              <a:rPr lang="ru-RU" sz="28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4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на</a:t>
            </a:r>
            <a:r>
              <a:rPr lang="ru-RU" sz="2800" b="1" spc="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т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авн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ч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е</a:t>
            </a:r>
            <a:r>
              <a:rPr lang="ru-RU" sz="2800" b="1" spc="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к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х</a:t>
            </a:r>
            <a:r>
              <a:rPr lang="ru-RU" sz="28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5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п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ар</a:t>
            </a:r>
            <a:r>
              <a:rPr lang="ru-RU" sz="2800" b="1" spc="8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345" dirty="0">
                <a:solidFill>
                  <a:srgbClr val="002060"/>
                </a:solidFill>
                <a:cs typeface="Trebuchet MS"/>
              </a:rPr>
              <a:t>/</a:t>
            </a:r>
            <a:r>
              <a:rPr lang="ru-RU" sz="2800" b="1" spc="-4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2800" b="1" spc="-5" dirty="0" smtClean="0">
                <a:solidFill>
                  <a:srgbClr val="002060"/>
                </a:solidFill>
                <a:cs typeface="Calibri"/>
              </a:rPr>
              <a:t>г</a:t>
            </a:r>
            <a:r>
              <a:rPr lang="ru-RU" sz="2800" b="1" spc="-20" dirty="0" smtClean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2800" b="1" spc="-15" dirty="0" smtClean="0">
                <a:solidFill>
                  <a:srgbClr val="002060"/>
                </a:solidFill>
                <a:cs typeface="Calibri"/>
              </a:rPr>
              <a:t>у</a:t>
            </a:r>
            <a:r>
              <a:rPr lang="ru-RU" sz="2800" b="1" spc="-10" dirty="0" smtClean="0">
                <a:solidFill>
                  <a:srgbClr val="002060"/>
                </a:solidFill>
                <a:cs typeface="Calibri"/>
              </a:rPr>
              <a:t>пп</a:t>
            </a:r>
            <a:endParaRPr lang="ru-RU" sz="2800" b="1" dirty="0">
              <a:solidFill>
                <a:srgbClr val="002060"/>
              </a:solidFill>
              <a:cs typeface="Trebuchet MS"/>
            </a:endParaRPr>
          </a:p>
          <a:p>
            <a:pPr marL="241301" lvl="0" indent="-228600" defTabSz="457200"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Ор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ган</a:t>
            </a: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2800" b="1" dirty="0">
                <a:solidFill>
                  <a:srgbClr val="002060"/>
                </a:solidFill>
                <a:cs typeface="Calibri"/>
              </a:rPr>
              <a:t>з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а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ци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я</a:t>
            </a:r>
            <a:r>
              <a:rPr lang="ru-RU" sz="2800" b="1" spc="15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аб</a:t>
            </a:r>
            <a:r>
              <a:rPr lang="ru-RU" sz="2800" b="1" dirty="0">
                <a:solidFill>
                  <a:srgbClr val="002060"/>
                </a:solidFill>
                <a:cs typeface="Calibri"/>
              </a:rPr>
              <a:t>о</a:t>
            </a: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т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ы</a:t>
            </a:r>
            <a:r>
              <a:rPr lang="ru-RU" sz="2800" b="1" spc="1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на</a:t>
            </a:r>
            <a:r>
              <a:rPr lang="ru-RU" sz="2800" b="1" spc="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т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а</a:t>
            </a:r>
            <a:r>
              <a:rPr lang="ru-RU" sz="2800" b="1" dirty="0">
                <a:solidFill>
                  <a:srgbClr val="002060"/>
                </a:solidFill>
                <a:cs typeface="Calibri"/>
              </a:rPr>
              <a:t>в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н</a:t>
            </a:r>
            <a:r>
              <a:rPr lang="ru-RU" sz="2800" b="1" spc="-20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ч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е</a:t>
            </a:r>
            <a:r>
              <a:rPr lang="ru-RU" sz="2800" b="1" spc="5" dirty="0">
                <a:solidFill>
                  <a:srgbClr val="002060"/>
                </a:solidFill>
                <a:cs typeface="Calibri"/>
              </a:rPr>
              <a:t>с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к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и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х</a:t>
            </a:r>
            <a:r>
              <a:rPr lang="ru-RU" sz="28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5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п</a:t>
            </a:r>
            <a:r>
              <a:rPr lang="ru-RU" sz="2800" b="1" spc="-5" dirty="0">
                <a:solidFill>
                  <a:srgbClr val="002060"/>
                </a:solidFill>
                <a:cs typeface="Calibri"/>
              </a:rPr>
              <a:t>ар</a:t>
            </a:r>
            <a:r>
              <a:rPr lang="ru-RU" sz="2800" b="1" spc="8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345" dirty="0">
                <a:solidFill>
                  <a:srgbClr val="002060"/>
                </a:solidFill>
                <a:cs typeface="Trebuchet MS"/>
              </a:rPr>
              <a:t>/</a:t>
            </a:r>
            <a:r>
              <a:rPr lang="ru-RU" sz="2800" b="1" spc="-4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ru-RU" sz="2800" b="1" spc="-5" dirty="0" smtClean="0">
                <a:solidFill>
                  <a:srgbClr val="002060"/>
                </a:solidFill>
                <a:cs typeface="Calibri"/>
              </a:rPr>
              <a:t>г</a:t>
            </a:r>
            <a:r>
              <a:rPr lang="ru-RU" sz="2800" b="1" spc="-20" dirty="0" smtClean="0">
                <a:solidFill>
                  <a:srgbClr val="002060"/>
                </a:solidFill>
                <a:cs typeface="Calibri"/>
              </a:rPr>
              <a:t>р</a:t>
            </a:r>
            <a:r>
              <a:rPr lang="ru-RU" sz="2800" b="1" spc="-15" dirty="0" smtClean="0">
                <a:solidFill>
                  <a:srgbClr val="002060"/>
                </a:solidFill>
                <a:cs typeface="Calibri"/>
              </a:rPr>
              <a:t>упп</a:t>
            </a:r>
            <a:endParaRPr lang="ru-RU" sz="2800" b="1" dirty="0">
              <a:solidFill>
                <a:srgbClr val="002060"/>
              </a:solidFill>
              <a:cs typeface="Trebuchet MS"/>
            </a:endParaRPr>
          </a:p>
          <a:p>
            <a:pPr marL="241301" lvl="0" indent="-228600" defTabSz="457200">
              <a:spcBef>
                <a:spcPts val="5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spc="-15" dirty="0">
                <a:solidFill>
                  <a:srgbClr val="002060"/>
                </a:solidFill>
                <a:cs typeface="Calibri"/>
              </a:rPr>
              <a:t>Мониторинг</a:t>
            </a:r>
            <a:r>
              <a:rPr lang="ru-RU" sz="2800" b="1" spc="13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влияния</a:t>
            </a:r>
            <a:r>
              <a:rPr lang="ru-RU" sz="2800" b="1" spc="12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программы</a:t>
            </a:r>
            <a:r>
              <a:rPr lang="ru-RU" sz="2800" b="1" spc="14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cs typeface="Calibri"/>
              </a:rPr>
              <a:t>на</a:t>
            </a:r>
            <a:r>
              <a:rPr lang="ru-RU" sz="2800" b="1" spc="9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20" dirty="0" smtClean="0">
                <a:solidFill>
                  <a:srgbClr val="002060"/>
                </a:solidFill>
                <a:cs typeface="Calibri"/>
              </a:rPr>
              <a:t>наставляемых</a:t>
            </a:r>
            <a:endParaRPr lang="ru-RU" sz="2800" b="1" dirty="0">
              <a:solidFill>
                <a:srgbClr val="002060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489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157" y="444844"/>
            <a:ext cx="10322011" cy="4634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2314" lvl="0" algn="ctr" defTabSz="457200">
              <a:lnSpc>
                <a:spcPts val="2735"/>
              </a:lnSpc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spc="-5" dirty="0" smtClean="0">
              <a:solidFill>
                <a:srgbClr val="0070C0"/>
              </a:solidFill>
              <a:cs typeface="Calibri"/>
            </a:endParaRPr>
          </a:p>
          <a:p>
            <a:pPr marL="702314" lvl="0" algn="ctr" defTabSz="457200">
              <a:lnSpc>
                <a:spcPts val="2735"/>
              </a:lnSpc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spc="-5" dirty="0" smtClean="0">
                <a:solidFill>
                  <a:srgbClr val="0070C0"/>
                </a:solidFill>
                <a:cs typeface="Calibri"/>
              </a:rPr>
              <a:t>ВНЕДРЕНИЕ</a:t>
            </a:r>
            <a:r>
              <a:rPr lang="ru-RU" sz="3200" b="1" spc="130" dirty="0" smtClean="0">
                <a:solidFill>
                  <a:srgbClr val="0070C0"/>
                </a:solidFill>
                <a:cs typeface="Calibri"/>
              </a:rPr>
              <a:t> </a:t>
            </a:r>
            <a:r>
              <a:rPr lang="ru-RU" sz="3200" b="1" spc="-5" dirty="0">
                <a:solidFill>
                  <a:srgbClr val="0070C0"/>
                </a:solidFill>
                <a:cs typeface="Calibri"/>
              </a:rPr>
              <a:t>ЦЕЛЕВОЙ</a:t>
            </a:r>
            <a:r>
              <a:rPr lang="ru-RU" sz="3200" b="1" spc="110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3200" b="1" spc="-20" dirty="0">
                <a:solidFill>
                  <a:srgbClr val="0070C0"/>
                </a:solidFill>
                <a:cs typeface="Calibri"/>
              </a:rPr>
              <a:t>МОДЕЛИ</a:t>
            </a:r>
            <a:r>
              <a:rPr lang="ru-RU" sz="3200" b="1" spc="13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3200" b="1" spc="-25" dirty="0">
                <a:solidFill>
                  <a:srgbClr val="0070C0"/>
                </a:solidFill>
                <a:cs typeface="Calibri"/>
              </a:rPr>
              <a:t>НАСТАВНИЧЕСТВА</a:t>
            </a:r>
            <a:endParaRPr lang="ru-RU" sz="3200" b="1" dirty="0">
              <a:solidFill>
                <a:srgbClr val="0070C0"/>
              </a:solidFill>
              <a:cs typeface="Calibri"/>
            </a:endParaRPr>
          </a:p>
          <a:p>
            <a:pPr marL="702314" lvl="0" algn="ctr" defTabSz="457200">
              <a:lnSpc>
                <a:spcPts val="2735"/>
              </a:lnSpc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solidFill>
                  <a:srgbClr val="0070C0"/>
                </a:solidFill>
                <a:cs typeface="Calibri"/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  <a:cs typeface="Calibri"/>
              </a:rPr>
              <a:t>ентябрь 2022</a:t>
            </a:r>
            <a:r>
              <a:rPr lang="ru-RU" sz="3200" b="1" spc="-85" dirty="0" smtClean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lang="ru-RU" sz="3200" b="1" spc="235" dirty="0" smtClean="0">
                <a:solidFill>
                  <a:srgbClr val="0070C0"/>
                </a:solidFill>
                <a:latin typeface="Trebuchet MS"/>
                <a:cs typeface="Trebuchet MS"/>
              </a:rPr>
              <a:t>–</a:t>
            </a:r>
            <a:r>
              <a:rPr lang="ru-RU" sz="3200" b="1" spc="-70" dirty="0" smtClean="0">
                <a:solidFill>
                  <a:srgbClr val="0070C0"/>
                </a:solidFill>
                <a:latin typeface="Trebuchet MS"/>
                <a:cs typeface="Trebuchet MS"/>
              </a:rPr>
              <a:t>декабрь </a:t>
            </a:r>
            <a:r>
              <a:rPr lang="ru-RU" sz="3200" b="1" spc="80" dirty="0" smtClean="0">
                <a:solidFill>
                  <a:srgbClr val="0070C0"/>
                </a:solidFill>
                <a:cs typeface="Calibri"/>
              </a:rPr>
              <a:t> </a:t>
            </a:r>
            <a:r>
              <a:rPr lang="ru-RU" sz="3200" b="1" spc="-35" dirty="0" smtClean="0">
                <a:solidFill>
                  <a:srgbClr val="0070C0"/>
                </a:solidFill>
                <a:latin typeface="Trebuchet MS"/>
                <a:cs typeface="Trebuchet MS"/>
              </a:rPr>
              <a:t>2024</a:t>
            </a:r>
          </a:p>
          <a:p>
            <a:pPr marL="702314" lvl="0" algn="ctr" defTabSz="457200">
              <a:lnSpc>
                <a:spcPts val="2735"/>
              </a:lnSpc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spc="-35" dirty="0" smtClean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1"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u="sng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На</a:t>
            </a:r>
            <a:r>
              <a:rPr lang="ru-RU" sz="3200" b="1" u="sng" spc="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 </a:t>
            </a:r>
            <a:r>
              <a:rPr lang="ru-RU" sz="32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уровне</a:t>
            </a:r>
            <a:r>
              <a:rPr lang="ru-RU" sz="3200" b="1" u="sng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ОО</a:t>
            </a:r>
            <a:r>
              <a:rPr lang="ru-RU" sz="3200" b="1" u="sng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 </a:t>
            </a:r>
            <a:r>
              <a:rPr lang="ru-RU" sz="3200" b="1" u="sng" spc="2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Trebuchet MS"/>
              </a:rPr>
              <a:t>–</a:t>
            </a:r>
            <a:r>
              <a:rPr lang="ru-RU" sz="3200" b="1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Trebuchet MS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новый</a:t>
            </a:r>
            <a:r>
              <a:rPr lang="ru-RU" sz="3200" b="1" u="sng" spc="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цикл</a:t>
            </a:r>
            <a:r>
              <a:rPr lang="ru-RU" sz="3200" b="1" u="sng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 </a:t>
            </a:r>
            <a:r>
              <a:rPr lang="ru-RU" sz="32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реализации</a:t>
            </a:r>
            <a:r>
              <a:rPr lang="ru-RU" sz="3200" b="1" u="sng" spc="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программ</a:t>
            </a:r>
            <a:r>
              <a:rPr lang="ru-RU" sz="3200" b="1" u="sng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 </a:t>
            </a:r>
            <a:r>
              <a:rPr lang="ru-RU" sz="3200" b="1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Calibri"/>
              </a:rPr>
              <a:t>наставничества</a:t>
            </a:r>
            <a:r>
              <a:rPr lang="ru-RU" sz="3200" b="1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rbel"/>
                <a:cs typeface="Trebuchet MS"/>
              </a:rPr>
              <a:t>:</a:t>
            </a:r>
            <a:endParaRPr lang="ru-RU" sz="3200" b="1" dirty="0">
              <a:solidFill>
                <a:srgbClr val="000000"/>
              </a:solidFill>
              <a:latin typeface="Corbel"/>
              <a:cs typeface="Trebuchet MS"/>
            </a:endParaRPr>
          </a:p>
          <a:p>
            <a:pPr marL="241301" lvl="0" indent="-228600" defTabSz="457200">
              <a:spcBef>
                <a:spcPts val="610"/>
              </a:spcBef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spc="-25" dirty="0">
                <a:solidFill>
                  <a:srgbClr val="000000"/>
                </a:solidFill>
                <a:latin typeface="Corbel"/>
                <a:cs typeface="Calibri"/>
              </a:rPr>
              <a:t>Ф</a:t>
            </a:r>
            <a:r>
              <a:rPr lang="ru-RU" sz="3200" b="1" dirty="0">
                <a:solidFill>
                  <a:srgbClr val="000000"/>
                </a:solidFill>
                <a:latin typeface="Corbel"/>
                <a:cs typeface="Calibri"/>
              </a:rPr>
              <a:t>о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р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ми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р</a:t>
            </a:r>
            <a:r>
              <a:rPr lang="ru-RU" sz="3200" b="1" dirty="0">
                <a:solidFill>
                  <a:srgbClr val="000000"/>
                </a:solidFill>
                <a:latin typeface="Corbel"/>
                <a:cs typeface="Calibri"/>
              </a:rPr>
              <a:t>о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ван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и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е</a:t>
            </a:r>
            <a:r>
              <a:rPr lang="ru-RU" sz="3200" b="1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140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на</a:t>
            </a:r>
            <a:r>
              <a:rPr lang="ru-RU" sz="3200" b="1" spc="5" dirty="0">
                <a:solidFill>
                  <a:srgbClr val="000000"/>
                </a:solidFill>
                <a:latin typeface="Corbel"/>
                <a:cs typeface="Calibri"/>
              </a:rPr>
              <a:t>с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т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авн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и</a:t>
            </a:r>
            <a:r>
              <a:rPr lang="ru-RU" sz="3200" b="1" spc="-10" dirty="0">
                <a:solidFill>
                  <a:srgbClr val="000000"/>
                </a:solidFill>
                <a:latin typeface="Corbel"/>
                <a:cs typeface="Calibri"/>
              </a:rPr>
              <a:t>ч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е</a:t>
            </a:r>
            <a:r>
              <a:rPr lang="ru-RU" sz="3200" b="1" spc="5" dirty="0">
                <a:solidFill>
                  <a:srgbClr val="000000"/>
                </a:solidFill>
                <a:latin typeface="Corbel"/>
                <a:cs typeface="Calibri"/>
              </a:rPr>
              <a:t>с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к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и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х</a:t>
            </a:r>
            <a:r>
              <a:rPr lang="ru-RU" sz="3200" b="1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150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10" dirty="0">
                <a:solidFill>
                  <a:srgbClr val="000000"/>
                </a:solidFill>
                <a:latin typeface="Corbel"/>
                <a:cs typeface="Calibri"/>
              </a:rPr>
              <a:t>п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ар</a:t>
            </a:r>
            <a:r>
              <a:rPr lang="ru-RU" sz="3200" b="1" spc="80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345" dirty="0">
                <a:solidFill>
                  <a:srgbClr val="000000"/>
                </a:solidFill>
                <a:latin typeface="Corbel"/>
                <a:cs typeface="Trebuchet MS"/>
              </a:rPr>
              <a:t>/</a:t>
            </a:r>
            <a:r>
              <a:rPr lang="ru-RU" sz="3200" b="1" spc="-45" dirty="0">
                <a:solidFill>
                  <a:srgbClr val="000000"/>
                </a:solidFill>
                <a:latin typeface="Corbel"/>
                <a:cs typeface="Trebuchet MS"/>
              </a:rPr>
              <a:t> 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г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р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у</a:t>
            </a:r>
            <a:r>
              <a:rPr lang="ru-RU" sz="3200" b="1" spc="-10" dirty="0">
                <a:solidFill>
                  <a:srgbClr val="000000"/>
                </a:solidFill>
                <a:latin typeface="Corbel"/>
                <a:cs typeface="Calibri"/>
              </a:rPr>
              <a:t>п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п</a:t>
            </a:r>
            <a:endParaRPr lang="ru-RU" sz="3200" b="1" dirty="0">
              <a:solidFill>
                <a:srgbClr val="000000"/>
              </a:solidFill>
              <a:latin typeface="Corbel"/>
              <a:cs typeface="Calibri"/>
            </a:endParaRPr>
          </a:p>
          <a:p>
            <a:pPr marL="241301" lvl="0" indent="-228600" defTabSz="457200"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Ор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ган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и</a:t>
            </a:r>
            <a:r>
              <a:rPr lang="ru-RU" sz="3200" b="1" dirty="0">
                <a:solidFill>
                  <a:srgbClr val="000000"/>
                </a:solidFill>
                <a:latin typeface="Corbel"/>
                <a:cs typeface="Calibri"/>
              </a:rPr>
              <a:t>з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а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ци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я</a:t>
            </a:r>
            <a:r>
              <a:rPr lang="ru-RU" sz="3200" b="1" spc="155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р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аб</a:t>
            </a:r>
            <a:r>
              <a:rPr lang="ru-RU" sz="3200" b="1" dirty="0">
                <a:solidFill>
                  <a:srgbClr val="000000"/>
                </a:solidFill>
                <a:latin typeface="Corbel"/>
                <a:cs typeface="Calibri"/>
              </a:rPr>
              <a:t>о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т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ы</a:t>
            </a:r>
            <a:r>
              <a:rPr lang="ru-RU" sz="3200" b="1" spc="100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на</a:t>
            </a:r>
            <a:r>
              <a:rPr lang="ru-RU" sz="3200" b="1" spc="5" dirty="0">
                <a:solidFill>
                  <a:srgbClr val="000000"/>
                </a:solidFill>
                <a:latin typeface="Corbel"/>
                <a:cs typeface="Calibri"/>
              </a:rPr>
              <a:t>с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т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а</a:t>
            </a:r>
            <a:r>
              <a:rPr lang="ru-RU" sz="3200" b="1" dirty="0">
                <a:solidFill>
                  <a:srgbClr val="000000"/>
                </a:solidFill>
                <a:latin typeface="Corbel"/>
                <a:cs typeface="Calibri"/>
              </a:rPr>
              <a:t>в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н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и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ч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е</a:t>
            </a:r>
            <a:r>
              <a:rPr lang="ru-RU" sz="3200" b="1" spc="5" dirty="0">
                <a:solidFill>
                  <a:srgbClr val="000000"/>
                </a:solidFill>
                <a:latin typeface="Corbel"/>
                <a:cs typeface="Calibri"/>
              </a:rPr>
              <a:t>с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к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и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х</a:t>
            </a:r>
            <a:r>
              <a:rPr lang="ru-RU" sz="3200" b="1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155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п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ар</a:t>
            </a:r>
            <a:r>
              <a:rPr lang="ru-RU" sz="3200" b="1" spc="85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345" dirty="0">
                <a:solidFill>
                  <a:srgbClr val="000000"/>
                </a:solidFill>
                <a:latin typeface="Corbel"/>
                <a:cs typeface="Trebuchet MS"/>
              </a:rPr>
              <a:t>/</a:t>
            </a:r>
            <a:r>
              <a:rPr lang="ru-RU" sz="3200" b="1" spc="-50" dirty="0">
                <a:solidFill>
                  <a:srgbClr val="000000"/>
                </a:solidFill>
                <a:latin typeface="Corbel"/>
                <a:cs typeface="Trebuchet MS"/>
              </a:rPr>
              <a:t> 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г</a:t>
            </a:r>
            <a:r>
              <a:rPr lang="ru-RU" sz="3200" b="1" spc="-20" dirty="0">
                <a:solidFill>
                  <a:srgbClr val="000000"/>
                </a:solidFill>
                <a:latin typeface="Corbel"/>
                <a:cs typeface="Calibri"/>
              </a:rPr>
              <a:t>р</a:t>
            </a: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уп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п</a:t>
            </a:r>
            <a:endParaRPr lang="ru-RU" sz="3200" b="1" dirty="0">
              <a:solidFill>
                <a:srgbClr val="000000"/>
              </a:solidFill>
              <a:latin typeface="Corbel"/>
              <a:cs typeface="Calibri"/>
            </a:endParaRPr>
          </a:p>
          <a:p>
            <a:pPr marL="241301" lvl="0" indent="-228600" defTabSz="457200">
              <a:buClr>
                <a:srgbClr val="B71E42"/>
              </a:buClr>
              <a:buSzPct val="100000"/>
              <a:buFont typeface="Arial MT"/>
              <a:buChar char="•"/>
              <a:tabLst>
                <a:tab pos="240671" algn="l"/>
                <a:tab pos="2413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spc="-15" dirty="0">
                <a:solidFill>
                  <a:srgbClr val="000000"/>
                </a:solidFill>
                <a:latin typeface="Corbel"/>
                <a:cs typeface="Calibri"/>
              </a:rPr>
              <a:t>Мониторинг</a:t>
            </a:r>
            <a:r>
              <a:rPr lang="ru-RU" sz="3200" b="1" spc="140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10" dirty="0">
                <a:solidFill>
                  <a:srgbClr val="000000"/>
                </a:solidFill>
                <a:latin typeface="Corbel"/>
                <a:cs typeface="Calibri"/>
              </a:rPr>
              <a:t>влияния</a:t>
            </a:r>
            <a:r>
              <a:rPr lang="ru-RU" sz="3200" b="1" spc="125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10" dirty="0">
                <a:solidFill>
                  <a:srgbClr val="000000"/>
                </a:solidFill>
                <a:latin typeface="Corbel"/>
                <a:cs typeface="Calibri"/>
              </a:rPr>
              <a:t>программы</a:t>
            </a:r>
            <a:r>
              <a:rPr lang="ru-RU" sz="3200" b="1" spc="145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10" dirty="0">
                <a:solidFill>
                  <a:srgbClr val="000000"/>
                </a:solidFill>
                <a:latin typeface="Corbel"/>
                <a:cs typeface="Calibri"/>
              </a:rPr>
              <a:t>на</a:t>
            </a:r>
            <a:r>
              <a:rPr lang="ru-RU" sz="3200" b="1" spc="90" dirty="0">
                <a:solidFill>
                  <a:srgbClr val="000000"/>
                </a:solidFill>
                <a:latin typeface="Corbel"/>
                <a:cs typeface="Calibri"/>
              </a:rPr>
              <a:t> </a:t>
            </a:r>
            <a:r>
              <a:rPr lang="ru-RU" sz="3200" b="1" spc="-5" dirty="0">
                <a:solidFill>
                  <a:srgbClr val="000000"/>
                </a:solidFill>
                <a:latin typeface="Corbel"/>
                <a:cs typeface="Calibri"/>
              </a:rPr>
              <a:t>наставляемых</a:t>
            </a:r>
            <a:endParaRPr lang="ru-RU" sz="3200" b="1" dirty="0">
              <a:solidFill>
                <a:srgbClr val="000000"/>
              </a:solidFill>
              <a:latin typeface="Corbel"/>
              <a:cs typeface="Calibri"/>
            </a:endParaRPr>
          </a:p>
          <a:p>
            <a:pPr marL="91440" lvl="0" algn="ctr" defTabSz="457200">
              <a:spcBef>
                <a:spcPts val="2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97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76525"/>
              </p:ext>
            </p:extLst>
          </p:nvPr>
        </p:nvGraphicFramePr>
        <p:xfrm>
          <a:off x="453081" y="222425"/>
          <a:ext cx="11368218" cy="604120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15368"/>
                <a:gridCol w="470570"/>
                <a:gridCol w="470570"/>
                <a:gridCol w="470570"/>
                <a:gridCol w="470570"/>
                <a:gridCol w="470570"/>
              </a:tblGrid>
              <a:tr h="689998">
                <a:tc>
                  <a:txBody>
                    <a:bodyPr/>
                    <a:lstStyle/>
                    <a:p>
                      <a:pPr marL="68580" lvl="0" algn="ctr">
                        <a:lnSpc>
                          <a:spcPts val="1865"/>
                        </a:lnSpc>
                      </a:pPr>
                      <a:r>
                        <a:rPr lang="ru-RU" sz="2000" b="1" spc="-10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Показатели результативности/</a:t>
                      </a:r>
                    </a:p>
                    <a:p>
                      <a:pPr marL="68580" lvl="0" algn="ctr">
                        <a:lnSpc>
                          <a:spcPts val="1865"/>
                        </a:lnSpc>
                      </a:pPr>
                      <a:r>
                        <a:rPr lang="ru-RU" sz="2000" b="1" spc="-10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Н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2000" b="1" spc="-10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ме</a:t>
                      </a:r>
                      <a:r>
                        <a:rPr lang="ru-RU" sz="2000" b="1" spc="5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н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2000" b="1" spc="-5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2000" b="1" spc="5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н</a:t>
                      </a:r>
                      <a:r>
                        <a:rPr lang="ru-RU" sz="2000" b="1" spc="-10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2000" b="1" spc="10" dirty="0" smtClean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по</a:t>
                      </a:r>
                      <a:r>
                        <a:rPr lang="ru-RU" sz="2000" b="1" spc="-30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к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2000" b="1" spc="5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з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2000" b="1" spc="-5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2000" b="1" spc="-20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2000" b="1" spc="-10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л</a:t>
                      </a:r>
                      <a:r>
                        <a:rPr lang="ru-RU" sz="2000" b="1" spc="-5" dirty="0">
                          <a:solidFill>
                            <a:srgbClr val="0070C0"/>
                          </a:solidFill>
                          <a:latin typeface="Corbel"/>
                          <a:cs typeface="Calibri"/>
                        </a:rPr>
                        <a:t>я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2000" b="1" spc="-250" dirty="0">
                          <a:solidFill>
                            <a:srgbClr val="0070C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orbel"/>
                          <a:cs typeface="Trebuchet MS"/>
                        </a:rPr>
                        <a:t>%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1" lvl="0">
                        <a:lnSpc>
                          <a:spcPts val="1400"/>
                        </a:lnSpc>
                      </a:pPr>
                      <a:r>
                        <a:rPr lang="ru-RU" sz="1200" spc="-30">
                          <a:latin typeface="Corbel"/>
                          <a:cs typeface="Trebuchet MS"/>
                        </a:rPr>
                        <a:t>2020</a:t>
                      </a:r>
                      <a:endParaRPr lang="ru-RU" sz="1200">
                        <a:latin typeface="Corbel"/>
                        <a:cs typeface="Trebuchet MS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1" lvl="0">
                        <a:lnSpc>
                          <a:spcPts val="1400"/>
                        </a:lnSpc>
                      </a:pPr>
                      <a:r>
                        <a:rPr lang="ru-RU" sz="1200" spc="-10">
                          <a:latin typeface="Corbel"/>
                          <a:cs typeface="Calibri"/>
                        </a:rPr>
                        <a:t>2021</a:t>
                      </a:r>
                      <a:endParaRPr lang="ru-RU" sz="1200">
                        <a:latin typeface="Corbel"/>
                        <a:cs typeface="Calibri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1" lvl="0">
                        <a:lnSpc>
                          <a:spcPts val="1400"/>
                        </a:lnSpc>
                      </a:pPr>
                      <a:r>
                        <a:rPr lang="ru-RU" sz="1200" spc="-10">
                          <a:latin typeface="Corbel"/>
                          <a:cs typeface="Calibri"/>
                        </a:rPr>
                        <a:t>2022</a:t>
                      </a:r>
                      <a:endParaRPr lang="ru-RU" sz="1200">
                        <a:latin typeface="Corbel"/>
                        <a:cs typeface="Calibri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2" lvl="0">
                        <a:lnSpc>
                          <a:spcPts val="1400"/>
                        </a:lnSpc>
                      </a:pPr>
                      <a:r>
                        <a:rPr lang="ru-RU" sz="1200" spc="-10">
                          <a:latin typeface="Corbel"/>
                          <a:cs typeface="Calibri"/>
                        </a:rPr>
                        <a:t>2023</a:t>
                      </a:r>
                      <a:endParaRPr lang="ru-RU" sz="1200">
                        <a:latin typeface="Corbel"/>
                        <a:cs typeface="Calibri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2" lvl="0">
                        <a:lnSpc>
                          <a:spcPts val="1400"/>
                        </a:lnSpc>
                      </a:pPr>
                      <a:r>
                        <a:rPr lang="ru-RU" sz="1200" spc="-10">
                          <a:latin typeface="Corbel"/>
                          <a:cs typeface="Calibri"/>
                        </a:rPr>
                        <a:t>2024</a:t>
                      </a:r>
                      <a:endParaRPr lang="ru-RU" sz="1200">
                        <a:latin typeface="Corbel"/>
                        <a:cs typeface="Calibri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66">
                <a:tc>
                  <a:txBody>
                    <a:bodyPr/>
                    <a:lstStyle/>
                    <a:p>
                      <a:pPr marL="68580" lvl="0">
                        <a:lnSpc>
                          <a:spcPts val="1635"/>
                        </a:lnSpc>
                        <a:tabLst>
                          <a:tab pos="608332" algn="l"/>
                          <a:tab pos="2223765" algn="l"/>
                          <a:tab pos="3028950" algn="l"/>
                          <a:tab pos="3275966" algn="l"/>
                          <a:tab pos="4107813" algn="l"/>
                          <a:tab pos="5138415" algn="l"/>
                          <a:tab pos="6189975" algn="l"/>
                          <a:tab pos="7299956" algn="l"/>
                          <a:tab pos="8110856" algn="l"/>
                        </a:tabLs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Доля	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административных	районов	в	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субъекте	Российской	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Федерации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	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внедривших	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целевую	модель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Calibri"/>
                      </a:endParaRPr>
                    </a:p>
                    <a:p>
                      <a:pPr marL="68580" lvl="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авн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ч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0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%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  <a:p>
                      <a:pPr marL="70481" lvl="0">
                        <a:lnSpc>
                          <a:spcPct val="100000"/>
                        </a:lnSpc>
                      </a:pPr>
                      <a:r>
                        <a:rPr lang="ru-RU" sz="1400" b="1" spc="-4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27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  <a:p>
                      <a:pPr marL="70481" lvl="0">
                        <a:lnSpc>
                          <a:spcPct val="100000"/>
                        </a:lnSpc>
                      </a:pPr>
                      <a:r>
                        <a:rPr lang="ru-RU" sz="1400" b="1" spc="-4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27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  <a:p>
                      <a:pPr marL="70481" lvl="0">
                        <a:lnSpc>
                          <a:spcPct val="100000"/>
                        </a:lnSpc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27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  <a:p>
                      <a:pPr marL="71122" lvl="0">
                        <a:lnSpc>
                          <a:spcPct val="100000"/>
                        </a:lnSpc>
                      </a:pPr>
                      <a:r>
                        <a:rPr lang="ru-RU" sz="1400" b="1" spc="-4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27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  <a:p>
                      <a:pPr marL="71122" lvl="0">
                        <a:lnSpc>
                          <a:spcPct val="100000"/>
                        </a:lnSpc>
                      </a:pPr>
                      <a:r>
                        <a:rPr lang="ru-RU" sz="1400" b="1" spc="-4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27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66">
                <a:tc>
                  <a:txBody>
                    <a:bodyPr/>
                    <a:lstStyle/>
                    <a:p>
                      <a:pPr marL="68580" lvl="0">
                        <a:lnSpc>
                          <a:spcPts val="1635"/>
                        </a:lnSpc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Доля</a:t>
                      </a:r>
                      <a:r>
                        <a:rPr lang="ru-RU" sz="1400" b="1" spc="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обучающихся</a:t>
                      </a:r>
                      <a:r>
                        <a:rPr lang="ru-RU" sz="1400" b="1" spc="1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СПО</a:t>
                      </a:r>
                      <a:r>
                        <a:rPr lang="ru-RU" sz="1400" b="1" spc="8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от</a:t>
                      </a:r>
                      <a:r>
                        <a:rPr lang="ru-RU" sz="1400" b="1" spc="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общего</a:t>
                      </a:r>
                      <a:r>
                        <a:rPr lang="ru-RU" sz="1400" b="1" spc="13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количества</a:t>
                      </a:r>
                      <a:r>
                        <a:rPr lang="ru-RU" sz="1400" b="1" spc="8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обучающихся</a:t>
                      </a:r>
                      <a:r>
                        <a:rPr lang="ru-RU" sz="1400" b="1" spc="1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субъекте</a:t>
                      </a:r>
                      <a:r>
                        <a:rPr lang="ru-RU" sz="1400" b="1" spc="1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Российской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Федерации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3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вовлеченных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Calibri"/>
                      </a:endParaRPr>
                    </a:p>
                    <a:p>
                      <a:pPr marL="68580" lvl="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различные</a:t>
                      </a:r>
                      <a:r>
                        <a:rPr lang="ru-RU" sz="1400" b="1" spc="114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формы</a:t>
                      </a:r>
                      <a:r>
                        <a:rPr lang="ru-RU" sz="1400" b="1" spc="114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наставничества</a:t>
                      </a:r>
                      <a:r>
                        <a:rPr lang="ru-RU" sz="1400" b="1" spc="114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lvl="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5</a:t>
                      </a:r>
                    </a:p>
                  </a:txBody>
                  <a:tcPr marL="0" marR="0" marT="14986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ru-RU" sz="1400" b="1" spc="-45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4986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ru-RU" sz="1400" b="1" spc="-45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30</a:t>
                      </a:r>
                      <a:endParaRPr lang="ru-RU" sz="1400" b="1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4986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ru-RU" sz="1400" b="1" spc="-45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50</a:t>
                      </a:r>
                      <a:endParaRPr lang="ru-RU" sz="1400" b="1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4986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ru-RU" sz="1400" b="1" spc="-4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4986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66">
                <a:tc>
                  <a:txBody>
                    <a:bodyPr/>
                    <a:lstStyle/>
                    <a:p>
                      <a:pPr marL="68580" lvl="0">
                        <a:lnSpc>
                          <a:spcPts val="1635"/>
                        </a:lnSpc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Доля</a:t>
                      </a:r>
                      <a:r>
                        <a:rPr lang="ru-RU" sz="1400" b="1" spc="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детей</a:t>
                      </a:r>
                      <a:r>
                        <a:rPr lang="ru-RU" sz="1400" b="1" spc="14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возрасте</a:t>
                      </a:r>
                      <a:r>
                        <a:rPr lang="ru-RU" sz="1400" b="1" spc="8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от</a:t>
                      </a:r>
                      <a:r>
                        <a:rPr lang="ru-RU" sz="1400" b="1" spc="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</a:t>
                      </a:r>
                      <a:r>
                        <a:rPr lang="ru-RU" sz="1400" b="1" spc="10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19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лет</a:t>
                      </a:r>
                      <a:r>
                        <a:rPr lang="ru-RU" sz="1400" b="1" spc="-5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5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проживающих</a:t>
                      </a:r>
                      <a:r>
                        <a:rPr lang="ru-RU" sz="1400" b="1" spc="1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субъекте</a:t>
                      </a:r>
                      <a:r>
                        <a:rPr lang="ru-RU" sz="1400" b="1" spc="1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Российской</a:t>
                      </a:r>
                      <a:r>
                        <a:rPr lang="ru-RU" sz="1400" b="1" spc="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Федерации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5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вошедших</a:t>
                      </a:r>
                      <a:r>
                        <a:rPr lang="ru-RU" sz="1400" b="1" spc="17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Calibri"/>
                      </a:endParaRPr>
                    </a:p>
                    <a:p>
                      <a:pPr marL="68580" lvl="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г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ам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м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ы</a:t>
                      </a:r>
                      <a:r>
                        <a:rPr lang="ru-RU" sz="1400" b="1" spc="14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ч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ва</a:t>
                      </a:r>
                      <a:r>
                        <a:rPr lang="ru-RU" sz="1400" b="1" spc="15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7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1400" b="1" spc="8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ля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ем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spc="-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г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5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%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400" b="1" spc="-4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049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400" b="1" spc="-4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25</a:t>
                      </a:r>
                      <a:endParaRPr lang="ru-RU" sz="1400" b="1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049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400" b="1" spc="-4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40</a:t>
                      </a:r>
                      <a:endParaRPr lang="ru-RU" sz="1400" b="1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049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400" b="1" spc="-4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50</a:t>
                      </a:r>
                      <a:endParaRPr lang="ru-RU" sz="1400" b="1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049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0491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66">
                <a:tc>
                  <a:txBody>
                    <a:bodyPr/>
                    <a:lstStyle/>
                    <a:p>
                      <a:pPr marL="68580" lvl="0">
                        <a:lnSpc>
                          <a:spcPts val="1640"/>
                        </a:lnSpc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Доля</a:t>
                      </a:r>
                      <a:r>
                        <a:rPr lang="ru-RU" sz="1400" b="1" spc="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детей</a:t>
                      </a:r>
                      <a:r>
                        <a:rPr lang="ru-RU" sz="1400" b="1" spc="13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1400" b="1" spc="8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подростков</a:t>
                      </a:r>
                      <a:r>
                        <a:rPr lang="ru-RU" sz="1400" b="1" spc="1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возрасте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от</a:t>
                      </a:r>
                      <a:r>
                        <a:rPr lang="ru-RU" sz="1400" b="1" spc="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15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19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лет</a:t>
                      </a:r>
                      <a:r>
                        <a:rPr lang="ru-RU" sz="1400" b="1" spc="-6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7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проживающих</a:t>
                      </a:r>
                      <a:r>
                        <a:rPr lang="ru-RU" sz="1400" b="1" spc="17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субъекте</a:t>
                      </a:r>
                      <a:r>
                        <a:rPr lang="ru-RU" sz="1400" b="1" spc="1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Российской</a:t>
                      </a:r>
                      <a:r>
                        <a:rPr lang="ru-RU" sz="1400" b="1" spc="9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Федерации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  <a:p>
                      <a:pPr marL="68580" lvl="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вошедших</a:t>
                      </a:r>
                      <a:r>
                        <a:rPr lang="ru-RU" sz="1400" b="1" spc="1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программы</a:t>
                      </a:r>
                      <a:r>
                        <a:rPr lang="ru-RU" sz="1400" b="1" spc="1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наставничества</a:t>
                      </a:r>
                      <a:r>
                        <a:rPr lang="ru-RU" sz="1400" b="1" spc="1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8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роли</a:t>
                      </a:r>
                      <a:r>
                        <a:rPr lang="ru-RU" sz="1400" b="1" spc="9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наставника</a:t>
                      </a:r>
                      <a:r>
                        <a:rPr lang="ru-RU" sz="1400" b="1" spc="-3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2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lvl="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5</a:t>
                      </a:r>
                    </a:p>
                  </a:txBody>
                  <a:tcPr marL="0" marR="0" marT="158118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lvl="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6</a:t>
                      </a:r>
                    </a:p>
                  </a:txBody>
                  <a:tcPr marL="0" marR="0" marT="158118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lvl="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7</a:t>
                      </a:r>
                    </a:p>
                  </a:txBody>
                  <a:tcPr marL="0" marR="0" marT="158118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lvl="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8</a:t>
                      </a:r>
                    </a:p>
                  </a:txBody>
                  <a:tcPr marL="0" marR="0" marT="158118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8118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66">
                <a:tc>
                  <a:txBody>
                    <a:bodyPr/>
                    <a:lstStyle/>
                    <a:p>
                      <a:pPr marL="68580" lvl="0">
                        <a:lnSpc>
                          <a:spcPts val="1640"/>
                        </a:lnSpc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Доля</a:t>
                      </a:r>
                      <a:r>
                        <a:rPr lang="ru-RU" sz="1400" b="1" spc="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учителей</a:t>
                      </a:r>
                      <a:r>
                        <a:rPr lang="ru-RU" sz="1400" b="1" spc="1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6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-</a:t>
                      </a:r>
                      <a:r>
                        <a:rPr lang="ru-RU" sz="1400" b="1" spc="-3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молодых</a:t>
                      </a:r>
                      <a:r>
                        <a:rPr lang="ru-RU" sz="1400" b="1" spc="9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специалистов</a:t>
                      </a:r>
                      <a:r>
                        <a:rPr lang="ru-RU" sz="1400" b="1" spc="16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(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опытом</a:t>
                      </a:r>
                      <a:r>
                        <a:rPr lang="ru-RU" sz="1400" b="1" spc="9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работы</a:t>
                      </a:r>
                      <a:r>
                        <a:rPr lang="ru-RU" sz="1400" b="1" spc="1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от</a:t>
                      </a:r>
                      <a:r>
                        <a:rPr lang="ru-RU" sz="1400" b="1" spc="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0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</a:t>
                      </a:r>
                      <a:r>
                        <a:rPr lang="ru-RU" sz="1400" b="1" spc="10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3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6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лет</a:t>
                      </a:r>
                      <a:r>
                        <a:rPr lang="ru-RU" sz="1400" b="1" spc="-6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),</a:t>
                      </a:r>
                      <a:r>
                        <a:rPr lang="ru-RU" sz="1400" b="1" spc="-17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проживающих</a:t>
                      </a:r>
                      <a:r>
                        <a:rPr lang="ru-RU" sz="1400" b="1" spc="17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субъекте</a:t>
                      </a:r>
                      <a:r>
                        <a:rPr lang="ru-RU" sz="1400" b="1" spc="1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Российской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Calibri"/>
                      </a:endParaRPr>
                    </a:p>
                    <a:p>
                      <a:pPr marL="68580" lvl="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Ф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1400" b="1" spc="-3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ц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6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ш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дши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х </a:t>
                      </a:r>
                      <a:r>
                        <a:rPr lang="ru-RU" sz="1400" b="1" spc="-1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7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г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ам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м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ы</a:t>
                      </a:r>
                      <a:r>
                        <a:rPr lang="ru-RU" sz="1400" b="1" spc="14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ч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ва</a:t>
                      </a:r>
                      <a:r>
                        <a:rPr lang="ru-RU" sz="1400" b="1" spc="14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7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и</a:t>
                      </a:r>
                      <a:r>
                        <a:rPr lang="ru-RU" sz="1400" b="1" spc="8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а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ля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е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м</a:t>
                      </a:r>
                      <a:r>
                        <a:rPr lang="ru-RU" sz="1400" b="1" spc="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spc="-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г</a:t>
                      </a:r>
                      <a:r>
                        <a:rPr lang="ru-RU" sz="1400" b="1" spc="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5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%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25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35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spc="-4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50</a:t>
                      </a:r>
                      <a:endParaRPr lang="ru-RU" sz="1400" b="1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85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55">
                <a:tc>
                  <a:txBody>
                    <a:bodyPr/>
                    <a:lstStyle/>
                    <a:p>
                      <a:pPr marL="68580" lvl="0">
                        <a:lnSpc>
                          <a:spcPts val="1645"/>
                        </a:lnSpc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Доля</a:t>
                      </a:r>
                      <a:r>
                        <a:rPr lang="ru-RU" sz="1400" b="1" spc="6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предприятий</a:t>
                      </a:r>
                      <a:r>
                        <a:rPr lang="ru-RU" sz="1400" b="1" spc="19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(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организаций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)</a:t>
                      </a:r>
                      <a:r>
                        <a:rPr lang="ru-RU" sz="1400" b="1" spc="5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от</a:t>
                      </a:r>
                      <a:r>
                        <a:rPr lang="ru-RU" sz="1400" b="1" spc="6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общего</a:t>
                      </a:r>
                      <a:r>
                        <a:rPr lang="ru-RU" sz="1400" b="1" spc="1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количества</a:t>
                      </a:r>
                      <a:r>
                        <a:rPr lang="ru-RU" sz="1400" b="1" spc="114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предприятий</a:t>
                      </a:r>
                      <a:r>
                        <a:rPr lang="ru-RU" sz="1400" b="1" spc="-3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4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осуществляющих</a:t>
                      </a:r>
                      <a:r>
                        <a:rPr lang="ru-RU" sz="1400" b="1" spc="15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деятельность</a:t>
                      </a:r>
                      <a:r>
                        <a:rPr lang="ru-RU" sz="1400" b="1" spc="15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Calibri"/>
                      </a:endParaRPr>
                    </a:p>
                    <a:p>
                      <a:pPr marL="68580" lvl="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субъекте</a:t>
                      </a:r>
                      <a:r>
                        <a:rPr lang="ru-RU" sz="1400" b="1" spc="1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Российской</a:t>
                      </a:r>
                      <a:r>
                        <a:rPr lang="ru-RU" sz="1400" b="1" spc="10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Федерации</a:t>
                      </a: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вошедших</a:t>
                      </a:r>
                      <a:r>
                        <a:rPr lang="ru-RU" sz="1400" b="1" spc="14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10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программы</a:t>
                      </a:r>
                      <a:r>
                        <a:rPr lang="ru-RU" sz="1400" b="1" spc="16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наставничества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0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предоставив</a:t>
                      </a:r>
                      <a:r>
                        <a:rPr lang="ru-RU" sz="1400" b="1" spc="16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своих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наставников</a:t>
                      </a:r>
                      <a:r>
                        <a:rPr lang="ru-RU" sz="1400" b="1" spc="-2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2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lvl="0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2</a:t>
                      </a: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lvl="0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3</a:t>
                      </a: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30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51132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57">
                <a:tc>
                  <a:txBody>
                    <a:bodyPr/>
                    <a:lstStyle/>
                    <a:p>
                      <a:pPr marL="68580" lvl="0">
                        <a:lnSpc>
                          <a:spcPts val="1645"/>
                        </a:lnSpc>
                      </a:pP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Уровень</a:t>
                      </a:r>
                      <a:r>
                        <a:rPr lang="ru-RU" sz="1400" b="1" spc="9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удовлетворенности</a:t>
                      </a:r>
                      <a:r>
                        <a:rPr lang="ru-RU" sz="1400" b="1" spc="17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наставляемых</a:t>
                      </a:r>
                      <a:r>
                        <a:rPr lang="ru-RU" sz="1400" b="1" spc="1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участием</a:t>
                      </a:r>
                      <a:r>
                        <a:rPr lang="ru-RU" sz="1400" b="1" spc="12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8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программах</a:t>
                      </a:r>
                      <a:r>
                        <a:rPr lang="ru-RU" sz="1400" b="1" spc="17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наставничества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0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400" b="1" spc="-4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85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86355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594864">
                <a:tc>
                  <a:txBody>
                    <a:bodyPr/>
                    <a:lstStyle/>
                    <a:p>
                      <a:pPr marL="68580" lvl="0">
                        <a:lnSpc>
                          <a:spcPts val="1645"/>
                        </a:lnSpc>
                      </a:pP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Уровень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удовлетворенности</a:t>
                      </a:r>
                      <a:r>
                        <a:rPr lang="ru-RU" sz="1400" b="1" spc="17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наставников</a:t>
                      </a:r>
                      <a:r>
                        <a:rPr lang="ru-RU" sz="1400" b="1" spc="14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участием</a:t>
                      </a:r>
                      <a:r>
                        <a:rPr lang="ru-RU" sz="1400" b="1" spc="13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в</a:t>
                      </a:r>
                      <a:r>
                        <a:rPr lang="ru-RU" sz="1400" b="1" spc="105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программах</a:t>
                      </a:r>
                      <a:r>
                        <a:rPr lang="ru-RU" sz="1400" b="1" spc="15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 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Calibri"/>
                        </a:rPr>
                        <a:t>наставничества</a:t>
                      </a:r>
                      <a:r>
                        <a:rPr lang="ru-RU" sz="1400" b="1" spc="-2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,</a:t>
                      </a:r>
                      <a:r>
                        <a:rPr lang="ru-RU" sz="1400" b="1" spc="-10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 </a:t>
                      </a:r>
                      <a:r>
                        <a:rPr lang="ru-RU" sz="1400" b="1" spc="100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0973" lvl="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1400" b="1" spc="-45" dirty="0">
                          <a:solidFill>
                            <a:srgbClr val="002060"/>
                          </a:solidFill>
                          <a:latin typeface="Corbel"/>
                          <a:cs typeface="Trebuchet MS"/>
                        </a:rPr>
                        <a:t>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rbel"/>
                        <a:cs typeface="Trebuchet MS"/>
                      </a:endParaRPr>
                    </a:p>
                  </a:txBody>
                  <a:tcPr marL="0" marR="0" marT="109856" marB="0">
                    <a:lnL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9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1337</Words>
  <Application>Microsoft Office PowerPoint</Application>
  <PresentationFormat>Широкоэкранный</PresentationFormat>
  <Paragraphs>287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Arial MT</vt:lpstr>
      <vt:lpstr>Calibri</vt:lpstr>
      <vt:lpstr>Calibri Light</vt:lpstr>
      <vt:lpstr>Corbel</vt:lpstr>
      <vt:lpstr>Georgia</vt:lpstr>
      <vt:lpstr>Times New Roman</vt:lpstr>
      <vt:lpstr>Trebuchet MS</vt:lpstr>
      <vt:lpstr>Wingdings</vt:lpstr>
      <vt:lpstr>Тема Office</vt:lpstr>
      <vt:lpstr>Презентация PowerPoint</vt:lpstr>
      <vt:lpstr>О реализации проекта внедрения целевой модели наставничества</vt:lpstr>
      <vt:lpstr>Презентация PowerPoint</vt:lpstr>
      <vt:lpstr>Реализация целевой модели наставничества –  способ решения актуальных педагогических проблем</vt:lpstr>
      <vt:lpstr>«Дорожная карта»  внедрения единой целевой модели наставничества в ОО (сроки реализации:  2021- 2024 годы)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Задача сегодняшнего дня</vt:lpstr>
      <vt:lpstr>Действия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районного куратора внедрения проекта наставничества  Приморского района Санкт-Петербурга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педагогический совет</dc:title>
  <dc:creator>User_1</dc:creator>
  <cp:lastModifiedBy>User48</cp:lastModifiedBy>
  <cp:revision>109</cp:revision>
  <dcterms:created xsi:type="dcterms:W3CDTF">2020-08-24T13:10:16Z</dcterms:created>
  <dcterms:modified xsi:type="dcterms:W3CDTF">2021-09-20T13:05:09Z</dcterms:modified>
</cp:coreProperties>
</file>