
<file path=[Content_Types].xml><?xml version="1.0" encoding="utf-8"?>
<Types xmlns="http://schemas.openxmlformats.org/package/2006/content-types">
  <Default Extension="HEIC" ContentType="image/heic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2" r:id="rId1"/>
  </p:sldMasterIdLst>
  <p:notesMasterIdLst>
    <p:notesMasterId r:id="rId28"/>
  </p:notesMasterIdLst>
  <p:sldIdLst>
    <p:sldId id="256" r:id="rId2"/>
    <p:sldId id="280" r:id="rId3"/>
    <p:sldId id="282" r:id="rId4"/>
    <p:sldId id="281" r:id="rId5"/>
    <p:sldId id="258" r:id="rId6"/>
    <p:sldId id="278" r:id="rId7"/>
    <p:sldId id="279" r:id="rId8"/>
    <p:sldId id="259" r:id="rId9"/>
    <p:sldId id="260" r:id="rId10"/>
    <p:sldId id="283" r:id="rId11"/>
    <p:sldId id="294" r:id="rId12"/>
    <p:sldId id="261" r:id="rId13"/>
    <p:sldId id="284" r:id="rId14"/>
    <p:sldId id="285" r:id="rId15"/>
    <p:sldId id="286" r:id="rId16"/>
    <p:sldId id="287" r:id="rId17"/>
    <p:sldId id="289" r:id="rId18"/>
    <p:sldId id="290" r:id="rId19"/>
    <p:sldId id="288" r:id="rId20"/>
    <p:sldId id="293" r:id="rId21"/>
    <p:sldId id="291" r:id="rId22"/>
    <p:sldId id="292" r:id="rId23"/>
    <p:sldId id="295" r:id="rId24"/>
    <p:sldId id="296" r:id="rId25"/>
    <p:sldId id="297" r:id="rId26"/>
    <p:sldId id="29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4291" autoAdjust="0"/>
  </p:normalViewPr>
  <p:slideViewPr>
    <p:cSldViewPr>
      <p:cViewPr varScale="1">
        <p:scale>
          <a:sx n="81" d="100"/>
          <a:sy n="81" d="100"/>
        </p:scale>
        <p:origin x="816" y="67"/>
      </p:cViewPr>
      <p:guideLst>
        <p:guide orient="horz" pos="432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5" d="100"/>
          <a:sy n="65" d="100"/>
        </p:scale>
        <p:origin x="3154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9078D-4ED9-441F-BBE1-A5D99D6EB8B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5CCD8-5E9D-4898-8EA4-4282C455E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86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5CCD8-5E9D-4898-8EA4-4282C455E69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5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5CCD8-5E9D-4898-8EA4-4282C455E69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33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582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83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404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9533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50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092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229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07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67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81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710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235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5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20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5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13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53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8B27823-5AB1-4905-948F-0025247B870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54EF1-6351-490E-AC5C-12C2CC1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3844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HEIC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HEIC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f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heic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heic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heic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8F4C1E9-A487-4A97-B1F4-1E04D74983A3}"/>
              </a:ext>
            </a:extLst>
          </p:cNvPr>
          <p:cNvSpPr txBox="1"/>
          <p:nvPr/>
        </p:nvSpPr>
        <p:spPr>
          <a:xfrm>
            <a:off x="695400" y="3012839"/>
            <a:ext cx="11233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«</a:t>
            </a:r>
            <a:r>
              <a:rPr lang="ru-RU" sz="40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Уклад – фундамент, основа и инструмент воспитания»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EF3E50-14D3-46D1-BDB3-14A4ADD62B40}"/>
              </a:ext>
            </a:extLst>
          </p:cNvPr>
          <p:cNvSpPr txBox="1"/>
          <p:nvPr/>
        </p:nvSpPr>
        <p:spPr>
          <a:xfrm>
            <a:off x="1631504" y="425729"/>
            <a:ext cx="85979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Государственное бюджетное дошкольное образовательное учреждение детский сад № 38 Приморского района Санкт-Петербурга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98954E-331E-40A7-9ADA-09815E8AAB95}"/>
              </a:ext>
            </a:extLst>
          </p:cNvPr>
          <p:cNvSpPr txBox="1"/>
          <p:nvPr/>
        </p:nvSpPr>
        <p:spPr>
          <a:xfrm>
            <a:off x="4943872" y="3897715"/>
            <a:ext cx="24932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Старший воспитатель</a:t>
            </a:r>
          </a:p>
          <a:p>
            <a:pPr algn="ctr"/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Забродина Ю.В. </a:t>
            </a:r>
          </a:p>
          <a:p>
            <a:pPr algn="ctr"/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Дуровина К.Ю.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F1601F-6153-4041-93BC-F5B28C9F613B}"/>
              </a:ext>
            </a:extLst>
          </p:cNvPr>
          <p:cNvSpPr txBox="1"/>
          <p:nvPr/>
        </p:nvSpPr>
        <p:spPr>
          <a:xfrm>
            <a:off x="5116769" y="6078328"/>
            <a:ext cx="1958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Санкт-Петербург</a:t>
            </a:r>
          </a:p>
          <a:p>
            <a:pPr algn="ctr"/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2024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69512C-E62D-194F-4769-5D1E614749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13489"/>
          <a:stretch/>
        </p:blipFill>
        <p:spPr>
          <a:xfrm>
            <a:off x="5159896" y="1539196"/>
            <a:ext cx="1717419" cy="1225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103772-DF64-FECC-7AC1-0243EB55B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9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3A480A-CC47-9729-8C76-819541951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BF5358F-199A-2093-8717-60FA803F5C59}"/>
              </a:ext>
            </a:extLst>
          </p:cNvPr>
          <p:cNvGrpSpPr/>
          <p:nvPr/>
        </p:nvGrpSpPr>
        <p:grpSpPr>
          <a:xfrm>
            <a:off x="3071664" y="151762"/>
            <a:ext cx="5976665" cy="649820"/>
            <a:chOff x="2751500" y="279165"/>
            <a:chExt cx="6048672" cy="64982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49B15399-FC1B-D2D4-35D2-52F51FBEDF27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963E54-4422-E9FB-66FA-075553471D8D}"/>
                </a:ext>
              </a:extLst>
            </p:cNvPr>
            <p:cNvSpPr txBox="1"/>
            <p:nvPr/>
          </p:nvSpPr>
          <p:spPr>
            <a:xfrm>
              <a:off x="2951756" y="404020"/>
              <a:ext cx="56541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Общественно-политические праздники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CE894D-0D6B-27BD-1CF3-5B9917425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39" y="958145"/>
            <a:ext cx="3846201" cy="27499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26C08B-F180-4122-75A6-7415CF012D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8" b="20668"/>
          <a:stretch/>
        </p:blipFill>
        <p:spPr>
          <a:xfrm>
            <a:off x="695400" y="4071803"/>
            <a:ext cx="4244081" cy="263443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B813BD-731E-B041-C371-0CF6BC7C6873}"/>
              </a:ext>
            </a:extLst>
          </p:cNvPr>
          <p:cNvSpPr txBox="1"/>
          <p:nvPr/>
        </p:nvSpPr>
        <p:spPr>
          <a:xfrm>
            <a:off x="1055440" y="3715506"/>
            <a:ext cx="3291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«День семьи, любви и верности»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EB9F2F-86C3-49C5-CEA3-D4389179E5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1"/>
          <a:stretch/>
        </p:blipFill>
        <p:spPr>
          <a:xfrm>
            <a:off x="5807968" y="958145"/>
            <a:ext cx="3873853" cy="27499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40548B-FCAA-3CD1-30E0-9E33E0678F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7" y="4019796"/>
            <a:ext cx="3873853" cy="268352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E5EA3C8-3671-9D61-0709-07152CBD2903}"/>
              </a:ext>
            </a:extLst>
          </p:cNvPr>
          <p:cNvSpPr txBox="1"/>
          <p:nvPr/>
        </p:nvSpPr>
        <p:spPr>
          <a:xfrm>
            <a:off x="6660301" y="3708065"/>
            <a:ext cx="2169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«День защиты детей»</a:t>
            </a:r>
          </a:p>
        </p:txBody>
      </p:sp>
    </p:spTree>
    <p:extLst>
      <p:ext uri="{BB962C8B-B14F-4D97-AF65-F5344CB8AC3E}">
        <p14:creationId xmlns:p14="http://schemas.microsoft.com/office/powerpoint/2010/main" val="3875902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20AFF3-57AC-1227-7D5E-B372A4BAA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687AD83-C397-3DD2-F838-6626C22C674C}"/>
              </a:ext>
            </a:extLst>
          </p:cNvPr>
          <p:cNvGrpSpPr/>
          <p:nvPr/>
        </p:nvGrpSpPr>
        <p:grpSpPr>
          <a:xfrm>
            <a:off x="3071664" y="151762"/>
            <a:ext cx="5976665" cy="649820"/>
            <a:chOff x="2751500" y="279165"/>
            <a:chExt cx="6048672" cy="64982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33A4DFD7-9050-8AAE-435A-AAD439BB08B2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F9151D-EAE4-AA28-985A-B43284E01ED1}"/>
                </a:ext>
              </a:extLst>
            </p:cNvPr>
            <p:cNvSpPr txBox="1"/>
            <p:nvPr/>
          </p:nvSpPr>
          <p:spPr>
            <a:xfrm>
              <a:off x="2951756" y="404020"/>
              <a:ext cx="56541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Общественно-политические праздники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3A6FF0-0E91-911F-BECF-8590EE14E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235" r="14563" b="12280"/>
          <a:stretch/>
        </p:blipFill>
        <p:spPr>
          <a:xfrm>
            <a:off x="167851" y="3898287"/>
            <a:ext cx="4097845" cy="26142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DF8BD1-625D-A7A7-4DEB-4018A7B48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" b="1432"/>
          <a:stretch/>
        </p:blipFill>
        <p:spPr>
          <a:xfrm>
            <a:off x="4454904" y="1215191"/>
            <a:ext cx="7522845" cy="53661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E10510-9722-FC33-A3CD-88D26B909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b="7381"/>
          <a:stretch/>
        </p:blipFill>
        <p:spPr>
          <a:xfrm>
            <a:off x="167851" y="1082672"/>
            <a:ext cx="4097845" cy="268480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7521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66635F-A564-C401-BF0B-E4391F8A3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60F019C-D39D-A88A-674B-979ED733BBEA}"/>
              </a:ext>
            </a:extLst>
          </p:cNvPr>
          <p:cNvGrpSpPr/>
          <p:nvPr/>
        </p:nvGrpSpPr>
        <p:grpSpPr>
          <a:xfrm>
            <a:off x="3071664" y="151762"/>
            <a:ext cx="5976665" cy="649820"/>
            <a:chOff x="2751500" y="279165"/>
            <a:chExt cx="6048672" cy="649820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74D286A4-5EB4-087B-D5DA-DEF29537FE20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92C9D6-B0ED-058E-3713-2310DA36B214}"/>
                </a:ext>
              </a:extLst>
            </p:cNvPr>
            <p:cNvSpPr txBox="1"/>
            <p:nvPr/>
          </p:nvSpPr>
          <p:spPr>
            <a:xfrm>
              <a:off x="4230962" y="404020"/>
              <a:ext cx="3095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Сезонные праздники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5DF865B-B311-1421-7CD4-DF5A9D13822B}"/>
              </a:ext>
            </a:extLst>
          </p:cNvPr>
          <p:cNvSpPr txBox="1"/>
          <p:nvPr/>
        </p:nvSpPr>
        <p:spPr>
          <a:xfrm>
            <a:off x="1343472" y="371703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AAAE208-891C-CE88-D70F-6485CF0E5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23"/>
          <a:stretch/>
        </p:blipFill>
        <p:spPr>
          <a:xfrm>
            <a:off x="6059996" y="1144737"/>
            <a:ext cx="3891359" cy="25851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753C67-27DF-304D-7FF9-01E0F3DF9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7" y="1274700"/>
            <a:ext cx="5034619" cy="50346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E78EB4-CDE3-0750-F39D-CFC9C816DC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4" t="8125" r="1074" b="729"/>
          <a:stretch/>
        </p:blipFill>
        <p:spPr>
          <a:xfrm>
            <a:off x="6089194" y="4068172"/>
            <a:ext cx="3896962" cy="26198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C9E866-7A40-7D96-CC3D-FDD41461B043}"/>
              </a:ext>
            </a:extLst>
          </p:cNvPr>
          <p:cNvSpPr txBox="1"/>
          <p:nvPr/>
        </p:nvSpPr>
        <p:spPr>
          <a:xfrm>
            <a:off x="7363512" y="3745140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«Новый год»</a:t>
            </a:r>
          </a:p>
        </p:txBody>
      </p:sp>
    </p:spTree>
    <p:extLst>
      <p:ext uri="{BB962C8B-B14F-4D97-AF65-F5344CB8AC3E}">
        <p14:creationId xmlns:p14="http://schemas.microsoft.com/office/powerpoint/2010/main" val="2332172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0452E9-4BEE-4648-1A79-D19B1F70E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E76A587-257F-4511-ED66-B140CA2F881E}"/>
              </a:ext>
            </a:extLst>
          </p:cNvPr>
          <p:cNvGrpSpPr/>
          <p:nvPr/>
        </p:nvGrpSpPr>
        <p:grpSpPr>
          <a:xfrm>
            <a:off x="3107667" y="105279"/>
            <a:ext cx="5976665" cy="649820"/>
            <a:chOff x="2751500" y="279165"/>
            <a:chExt cx="6048672" cy="64982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43F9DB0B-A021-80E4-0C6D-C5D854FAF900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AF9E4E-D1E7-CEB5-576E-17F0930D17F4}"/>
                </a:ext>
              </a:extLst>
            </p:cNvPr>
            <p:cNvSpPr txBox="1"/>
            <p:nvPr/>
          </p:nvSpPr>
          <p:spPr>
            <a:xfrm>
              <a:off x="4230962" y="404020"/>
              <a:ext cx="3095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Сезонные праздники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4B871E-D678-ED7E-D3E1-6F86044D11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/>
          <a:stretch/>
        </p:blipFill>
        <p:spPr>
          <a:xfrm>
            <a:off x="605442" y="3911844"/>
            <a:ext cx="4185559" cy="28408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2DDD11-CD17-43D6-2FC0-E0681DE9E9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4" t="6951" r="1595" b="20604"/>
          <a:stretch/>
        </p:blipFill>
        <p:spPr>
          <a:xfrm>
            <a:off x="623392" y="926437"/>
            <a:ext cx="4185559" cy="26866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4C1B172-FEB9-1D1D-F483-20A5A4584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7"/>
          <a:stretch/>
        </p:blipFill>
        <p:spPr>
          <a:xfrm>
            <a:off x="5735959" y="926437"/>
            <a:ext cx="4257566" cy="26866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9BBA748-1F28-E144-281A-44EF7C8A30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7"/>
          <a:stretch/>
        </p:blipFill>
        <p:spPr>
          <a:xfrm>
            <a:off x="5735959" y="3887269"/>
            <a:ext cx="4285700" cy="28370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269672-C777-8D5A-5547-34D00C49E77B}"/>
              </a:ext>
            </a:extLst>
          </p:cNvPr>
          <p:cNvSpPr txBox="1"/>
          <p:nvPr/>
        </p:nvSpPr>
        <p:spPr>
          <a:xfrm>
            <a:off x="1914712" y="3583304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«Осенины»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B9B7FC-8482-CC6E-3210-173898E2738B}"/>
              </a:ext>
            </a:extLst>
          </p:cNvPr>
          <p:cNvSpPr txBox="1"/>
          <p:nvPr/>
        </p:nvSpPr>
        <p:spPr>
          <a:xfrm>
            <a:off x="6537736" y="3579491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«Рождественские колядки»</a:t>
            </a:r>
          </a:p>
        </p:txBody>
      </p:sp>
    </p:spTree>
    <p:extLst>
      <p:ext uri="{BB962C8B-B14F-4D97-AF65-F5344CB8AC3E}">
        <p14:creationId xmlns:p14="http://schemas.microsoft.com/office/powerpoint/2010/main" val="761327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168EA2-0588-8172-396E-5353A18F4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F9AFAD1-972D-1CC2-E86B-7E6EFB14C905}"/>
              </a:ext>
            </a:extLst>
          </p:cNvPr>
          <p:cNvGrpSpPr/>
          <p:nvPr/>
        </p:nvGrpSpPr>
        <p:grpSpPr>
          <a:xfrm>
            <a:off x="3071664" y="151762"/>
            <a:ext cx="5976665" cy="649820"/>
            <a:chOff x="2751500" y="279165"/>
            <a:chExt cx="6048672" cy="64982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9BFA9DDA-876C-0B86-CDA3-4B91DC7BD56E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93F7DD-F5DE-F372-678A-25349F32F371}"/>
                </a:ext>
              </a:extLst>
            </p:cNvPr>
            <p:cNvSpPr txBox="1"/>
            <p:nvPr/>
          </p:nvSpPr>
          <p:spPr>
            <a:xfrm>
              <a:off x="4230962" y="404020"/>
              <a:ext cx="3095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Сезонные праздники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0823AA-0D07-A9C4-A3B5-416E457AC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65" y="956621"/>
            <a:ext cx="3793532" cy="28451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8FAD1D-389E-AA67-C152-2BA0D03D3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8" y="4133285"/>
            <a:ext cx="4320480" cy="25652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616777-5766-BFFA-C8C8-B9683DA3D2C5}"/>
              </a:ext>
            </a:extLst>
          </p:cNvPr>
          <p:cNvSpPr txBox="1"/>
          <p:nvPr/>
        </p:nvSpPr>
        <p:spPr>
          <a:xfrm>
            <a:off x="2171510" y="3799369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«Масленица»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A0206-D9CF-0F49-AD30-265FC8B4E90D}"/>
              </a:ext>
            </a:extLst>
          </p:cNvPr>
          <p:cNvSpPr txBox="1"/>
          <p:nvPr/>
        </p:nvSpPr>
        <p:spPr>
          <a:xfrm>
            <a:off x="6672064" y="3799368"/>
            <a:ext cx="2292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«Прощание с елочкой»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0881D62-56E8-F4A3-8B39-C4D4CC3E77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4118159"/>
            <a:ext cx="4594648" cy="25880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15A626-6751-0C06-ECE8-B8E59ACEA0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22355" y="1352460"/>
            <a:ext cx="2832521" cy="20612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CD735D-6444-23E4-ED3E-BA9F234B4A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61" y="966847"/>
            <a:ext cx="2118524" cy="28246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0173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DEB2DC6-0398-EE92-669F-CC9808397C71}"/>
              </a:ext>
            </a:extLst>
          </p:cNvPr>
          <p:cNvGrpSpPr/>
          <p:nvPr/>
        </p:nvGrpSpPr>
        <p:grpSpPr>
          <a:xfrm>
            <a:off x="3071664" y="151762"/>
            <a:ext cx="5976665" cy="649820"/>
            <a:chOff x="2751500" y="279165"/>
            <a:chExt cx="6048672" cy="649820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F15C73F9-6268-15CC-76E3-7F5ED4E36269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672B29-AB55-C129-930E-EB135C58A6A0}"/>
                </a:ext>
              </a:extLst>
            </p:cNvPr>
            <p:cNvSpPr txBox="1"/>
            <p:nvPr/>
          </p:nvSpPr>
          <p:spPr>
            <a:xfrm>
              <a:off x="4230962" y="404020"/>
              <a:ext cx="3095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Сезонные праздники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582EED-4B94-54FA-D81F-1311840BE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DA9729-9574-3146-D294-DEAF34B572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6"/>
          <a:stretch/>
        </p:blipFill>
        <p:spPr>
          <a:xfrm>
            <a:off x="759115" y="926437"/>
            <a:ext cx="3774399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7B6438-AB05-80D6-63D8-3A7A4242D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4" y="3943135"/>
            <a:ext cx="3774399" cy="27631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888665-E966-7867-2C62-35B221378365}"/>
              </a:ext>
            </a:extLst>
          </p:cNvPr>
          <p:cNvSpPr txBox="1"/>
          <p:nvPr/>
        </p:nvSpPr>
        <p:spPr>
          <a:xfrm>
            <a:off x="1834231" y="3635357"/>
            <a:ext cx="1624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«День Нептуна»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1C69EE-DB33-C2D2-2649-DFD4CDCAE6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4"/>
          <a:stretch/>
        </p:blipFill>
        <p:spPr>
          <a:xfrm>
            <a:off x="4836409" y="1154592"/>
            <a:ext cx="5521360" cy="52986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FE9716-63E9-B724-66C4-0EFBE443718E}"/>
              </a:ext>
            </a:extLst>
          </p:cNvPr>
          <p:cNvSpPr txBox="1"/>
          <p:nvPr/>
        </p:nvSpPr>
        <p:spPr>
          <a:xfrm>
            <a:off x="6348274" y="6438573"/>
            <a:ext cx="2488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«День мыльных пузырей»</a:t>
            </a:r>
          </a:p>
        </p:txBody>
      </p:sp>
    </p:spTree>
    <p:extLst>
      <p:ext uri="{BB962C8B-B14F-4D97-AF65-F5344CB8AC3E}">
        <p14:creationId xmlns:p14="http://schemas.microsoft.com/office/powerpoint/2010/main" val="2690285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431E59-72B1-F418-2E38-0D60F3310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DA2FDD7-1C7C-2CA6-F14E-5D40EEFFC659}"/>
              </a:ext>
            </a:extLst>
          </p:cNvPr>
          <p:cNvGrpSpPr/>
          <p:nvPr/>
        </p:nvGrpSpPr>
        <p:grpSpPr>
          <a:xfrm>
            <a:off x="3071664" y="151762"/>
            <a:ext cx="5976665" cy="649820"/>
            <a:chOff x="2751500" y="279165"/>
            <a:chExt cx="6048672" cy="64982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3E1F7C2-2066-213C-4CFD-F33B17EF48A5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5BB6A4-4C1D-557B-D710-630CD8B2D995}"/>
                </a:ext>
              </a:extLst>
            </p:cNvPr>
            <p:cNvSpPr txBox="1"/>
            <p:nvPr/>
          </p:nvSpPr>
          <p:spPr>
            <a:xfrm>
              <a:off x="3719123" y="404020"/>
              <a:ext cx="41193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Традиционные мероприятия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A4BEB62-D215-8105-9384-CC8362541B29}"/>
              </a:ext>
            </a:extLst>
          </p:cNvPr>
          <p:cNvSpPr txBox="1"/>
          <p:nvPr/>
        </p:nvSpPr>
        <p:spPr>
          <a:xfrm>
            <a:off x="1697431" y="3751882"/>
            <a:ext cx="1580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«Дни здоровья»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9B1CB0-30E8-9896-204A-1437ABD97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927583"/>
            <a:ext cx="3765730" cy="28242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3CEC29-9616-F0B6-7EEE-66BD7A71C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1"/>
          <a:stretch/>
        </p:blipFill>
        <p:spPr>
          <a:xfrm>
            <a:off x="839416" y="4110511"/>
            <a:ext cx="3765730" cy="25760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F757D3-5FB0-9B04-E8DB-1060DA381C40}"/>
              </a:ext>
            </a:extLst>
          </p:cNvPr>
          <p:cNvSpPr txBox="1"/>
          <p:nvPr/>
        </p:nvSpPr>
        <p:spPr>
          <a:xfrm>
            <a:off x="6503275" y="991014"/>
            <a:ext cx="2592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«1 апреля - День смеха»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28763B-455F-0EB4-D574-C330789373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2" b="5604"/>
          <a:stretch/>
        </p:blipFill>
        <p:spPr>
          <a:xfrm>
            <a:off x="5375920" y="1340189"/>
            <a:ext cx="4847000" cy="50844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0505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E21854-2FC7-551C-54B4-7B212DF5C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EFF4CCD-3ED4-C312-B79A-EF54D22F80FD}"/>
              </a:ext>
            </a:extLst>
          </p:cNvPr>
          <p:cNvGrpSpPr/>
          <p:nvPr/>
        </p:nvGrpSpPr>
        <p:grpSpPr>
          <a:xfrm>
            <a:off x="3107667" y="260648"/>
            <a:ext cx="5976665" cy="649820"/>
            <a:chOff x="2751500" y="279165"/>
            <a:chExt cx="6048672" cy="64982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CB3FCAC-D915-147F-AC58-261D588AF519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37DDC2-21E8-6903-B2A6-654638547C35}"/>
                </a:ext>
              </a:extLst>
            </p:cNvPr>
            <p:cNvSpPr txBox="1"/>
            <p:nvPr/>
          </p:nvSpPr>
          <p:spPr>
            <a:xfrm>
              <a:off x="3719123" y="404020"/>
              <a:ext cx="41193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Традиционные мероприятия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8CEAC1-53EE-B14F-AEFC-0E8677F54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049206"/>
            <a:ext cx="5637925" cy="57021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E47DDDB-F0C6-7922-9F79-3099F7ED0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 b="6213"/>
          <a:stretch/>
        </p:blipFill>
        <p:spPr>
          <a:xfrm>
            <a:off x="6348031" y="1018491"/>
            <a:ext cx="3899911" cy="26077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90FBDB-9E71-42CE-8A0A-3113A3B2F8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5"/>
          <a:stretch/>
        </p:blipFill>
        <p:spPr>
          <a:xfrm>
            <a:off x="6311090" y="3952712"/>
            <a:ext cx="3936852" cy="27986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34D228-9E9B-8504-1A01-B5314FE21CBF}"/>
              </a:ext>
            </a:extLst>
          </p:cNvPr>
          <p:cNvSpPr txBox="1"/>
          <p:nvPr/>
        </p:nvSpPr>
        <p:spPr>
          <a:xfrm>
            <a:off x="6965838" y="3610141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«День пожилого человека»</a:t>
            </a:r>
          </a:p>
        </p:txBody>
      </p:sp>
    </p:spTree>
    <p:extLst>
      <p:ext uri="{BB962C8B-B14F-4D97-AF65-F5344CB8AC3E}">
        <p14:creationId xmlns:p14="http://schemas.microsoft.com/office/powerpoint/2010/main" val="3038800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48D48E-F2BD-DB11-6728-72AF061C1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384E6D5-FAC0-AD70-BB1C-BDE7CA0F8574}"/>
              </a:ext>
            </a:extLst>
          </p:cNvPr>
          <p:cNvGrpSpPr/>
          <p:nvPr/>
        </p:nvGrpSpPr>
        <p:grpSpPr>
          <a:xfrm>
            <a:off x="3107667" y="260648"/>
            <a:ext cx="5976665" cy="649820"/>
            <a:chOff x="2751500" y="279165"/>
            <a:chExt cx="6048672" cy="64982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4A504CFE-1E13-7EEE-FDC8-A6D764F533C5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A7AF7B-4A82-B87F-CDA0-3991756DDD35}"/>
                </a:ext>
              </a:extLst>
            </p:cNvPr>
            <p:cNvSpPr txBox="1"/>
            <p:nvPr/>
          </p:nvSpPr>
          <p:spPr>
            <a:xfrm>
              <a:off x="3719123" y="404020"/>
              <a:ext cx="41193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Традиционные мероприятия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52C76E-3E32-C7A0-413A-2B70C36D2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9"/>
          <a:stretch/>
        </p:blipFill>
        <p:spPr>
          <a:xfrm>
            <a:off x="464636" y="4181384"/>
            <a:ext cx="3627384" cy="259266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48477B-D067-558E-970F-C15996BC5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82" y="1105779"/>
            <a:ext cx="2785332" cy="28744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3687B8-7F9E-C688-736A-7D4505610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6" y="1162020"/>
            <a:ext cx="3627384" cy="27205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D9ACBF-EFF5-2481-CF64-01DA2195DD99}"/>
              </a:ext>
            </a:extLst>
          </p:cNvPr>
          <p:cNvSpPr txBox="1"/>
          <p:nvPr/>
        </p:nvSpPr>
        <p:spPr>
          <a:xfrm>
            <a:off x="1532785" y="3878083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«Весёлые старты»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545CA9-932F-B882-FCCF-27C3CC30E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02" y="1220150"/>
            <a:ext cx="3308832" cy="26947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2856B2-5470-23C0-DD24-64E98CAC91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43"/>
          <a:stretch/>
        </p:blipFill>
        <p:spPr>
          <a:xfrm>
            <a:off x="4439817" y="4142413"/>
            <a:ext cx="3384375" cy="26011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27BF44-AA89-E35C-209E-D72EC67F3E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0" t="-318" r="7193" b="318"/>
          <a:stretch/>
        </p:blipFill>
        <p:spPr>
          <a:xfrm>
            <a:off x="8040202" y="4171187"/>
            <a:ext cx="3384376" cy="26094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C7A244-1980-EBD6-1AB6-DC4DE4F479DB}"/>
              </a:ext>
            </a:extLst>
          </p:cNvPr>
          <p:cNvSpPr txBox="1"/>
          <p:nvPr/>
        </p:nvSpPr>
        <p:spPr>
          <a:xfrm>
            <a:off x="8616280" y="3878082"/>
            <a:ext cx="2372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«Неделя безопасности»</a:t>
            </a:r>
          </a:p>
        </p:txBody>
      </p:sp>
    </p:spTree>
    <p:extLst>
      <p:ext uri="{BB962C8B-B14F-4D97-AF65-F5344CB8AC3E}">
        <p14:creationId xmlns:p14="http://schemas.microsoft.com/office/powerpoint/2010/main" val="513130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45C3CC-BD41-4170-CE61-96C3B950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158DFDE-AA2E-D44E-6F58-E4E0D3972F00}"/>
              </a:ext>
            </a:extLst>
          </p:cNvPr>
          <p:cNvGrpSpPr/>
          <p:nvPr/>
        </p:nvGrpSpPr>
        <p:grpSpPr>
          <a:xfrm>
            <a:off x="3107667" y="260648"/>
            <a:ext cx="5976665" cy="649820"/>
            <a:chOff x="2751500" y="279165"/>
            <a:chExt cx="6048672" cy="64982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7C9B481A-0AD9-1648-9B35-B48277268B5D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9D754D-97F9-D9D2-32B0-07AE1A8EB7D4}"/>
                </a:ext>
              </a:extLst>
            </p:cNvPr>
            <p:cNvSpPr txBox="1"/>
            <p:nvPr/>
          </p:nvSpPr>
          <p:spPr>
            <a:xfrm>
              <a:off x="3719123" y="404020"/>
              <a:ext cx="41193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Традиционные мероприятия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52272F-2383-5561-4282-76B07AAA1E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1723" b="600"/>
          <a:stretch/>
        </p:blipFill>
        <p:spPr>
          <a:xfrm>
            <a:off x="4565457" y="3569368"/>
            <a:ext cx="7401307" cy="30279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BD7138-A695-99BD-F7E1-C8634AEE9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36" y="1082672"/>
            <a:ext cx="2331775" cy="23317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11A2D2-BBE8-9422-0AA4-F2CD8B71A7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31"/>
          <a:stretch/>
        </p:blipFill>
        <p:spPr>
          <a:xfrm>
            <a:off x="2724516" y="1077012"/>
            <a:ext cx="2340262" cy="23519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434AE2-E397-4ACC-84CC-F5AF5088E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14" y="1069787"/>
            <a:ext cx="3103169" cy="23273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934C0C6-4516-06C5-4B70-17B51413DA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r="6255"/>
          <a:stretch/>
        </p:blipFill>
        <p:spPr>
          <a:xfrm>
            <a:off x="225236" y="3569369"/>
            <a:ext cx="4101806" cy="30279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8EEFE95-7432-6105-51F0-5878D9936B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" b="3447"/>
          <a:stretch/>
        </p:blipFill>
        <p:spPr>
          <a:xfrm>
            <a:off x="5213287" y="1076570"/>
            <a:ext cx="1765423" cy="23266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4637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97A1AE-7D27-DB5F-4A47-12910F22C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384B041-73D7-0C0C-D0B7-1C8C16F04F4C}"/>
              </a:ext>
            </a:extLst>
          </p:cNvPr>
          <p:cNvSpPr/>
          <p:nvPr/>
        </p:nvSpPr>
        <p:spPr>
          <a:xfrm>
            <a:off x="911424" y="188640"/>
            <a:ext cx="9348856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«</a:t>
            </a:r>
            <a:r>
              <a:rPr lang="ru-RU" sz="21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Изменения не наступят, если мы будем ждать другого человека или какое-то другое время. Мы есть те, кого мы ждали. Мы и есть то изменение, которое мы ищем</a:t>
            </a:r>
            <a:r>
              <a:rPr lang="ru-RU" sz="21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» </a:t>
            </a:r>
          </a:p>
          <a:p>
            <a:pPr algn="r"/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Барак Обама</a:t>
            </a:r>
            <a:endParaRPr lang="ru-RU" sz="2000" dirty="0">
              <a:solidFill>
                <a:schemeClr val="tx2">
                  <a:lumMod val="2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951CBA0-45CE-D64A-DCBD-E4A2D0CE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34" y="1387171"/>
            <a:ext cx="9344546" cy="5256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764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B2EF58-5CE0-1799-1AE4-9D1E3D058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364AF14-0C6F-9922-B7E7-950A4E30B9CF}"/>
              </a:ext>
            </a:extLst>
          </p:cNvPr>
          <p:cNvGrpSpPr/>
          <p:nvPr/>
        </p:nvGrpSpPr>
        <p:grpSpPr>
          <a:xfrm>
            <a:off x="3107667" y="260648"/>
            <a:ext cx="5976665" cy="649820"/>
            <a:chOff x="2751500" y="279165"/>
            <a:chExt cx="6048672" cy="64982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AA23D0F1-8B08-45C4-BBC9-52C552009131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6B0051-A045-D2E7-59A8-50BA35BCA8A9}"/>
                </a:ext>
              </a:extLst>
            </p:cNvPr>
            <p:cNvSpPr txBox="1"/>
            <p:nvPr/>
          </p:nvSpPr>
          <p:spPr>
            <a:xfrm>
              <a:off x="3685057" y="404020"/>
              <a:ext cx="4187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Выставки творческих работ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1F6760-549E-176D-E8C2-71AFF4D8A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42" y="1264262"/>
            <a:ext cx="3780420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F8735A4-00E9-24E7-0CE7-76A1743A9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20" y="1264262"/>
            <a:ext cx="3780420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955758B-53C4-CB86-3D23-B2320D1DED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1" t="4407" r="7055" b="3594"/>
          <a:stretch/>
        </p:blipFill>
        <p:spPr>
          <a:xfrm>
            <a:off x="4147101" y="1264263"/>
            <a:ext cx="3897798" cy="50405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6507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3B4A0E-7A94-A85B-F4A3-3889AFDB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E9A19E0-AC64-EFA7-9EFE-379FE0ACD4C7}"/>
              </a:ext>
            </a:extLst>
          </p:cNvPr>
          <p:cNvGrpSpPr/>
          <p:nvPr/>
        </p:nvGrpSpPr>
        <p:grpSpPr>
          <a:xfrm>
            <a:off x="3107667" y="260648"/>
            <a:ext cx="5976665" cy="649820"/>
            <a:chOff x="2751500" y="279165"/>
            <a:chExt cx="6048672" cy="64982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71FE1BB2-967C-A65E-9FB1-9C6F75CD6513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E2F878-A469-369C-3F48-1C021936D494}"/>
                </a:ext>
              </a:extLst>
            </p:cNvPr>
            <p:cNvSpPr txBox="1"/>
            <p:nvPr/>
          </p:nvSpPr>
          <p:spPr>
            <a:xfrm>
              <a:off x="3177278" y="404020"/>
              <a:ext cx="52030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Социальные и экологические акции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D7F839-8FE3-F480-EE1E-D303AF7DF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1"/>
          <a:stretch/>
        </p:blipFill>
        <p:spPr>
          <a:xfrm>
            <a:off x="140773" y="3810044"/>
            <a:ext cx="3976003" cy="29163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153F9F-9CA8-513B-8420-310FA5009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t="1070" r="9359" b="4278"/>
          <a:stretch/>
        </p:blipFill>
        <p:spPr>
          <a:xfrm rot="16200000">
            <a:off x="814671" y="359571"/>
            <a:ext cx="2628205" cy="39760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41C8264-C85A-D9DF-A8A5-05EAA2280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748" y="1082672"/>
            <a:ext cx="3837536" cy="558580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701CCFF-5103-E81B-0CDD-56828FDD58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"/>
          <a:stretch/>
        </p:blipFill>
        <p:spPr>
          <a:xfrm>
            <a:off x="8328248" y="4108189"/>
            <a:ext cx="3578964" cy="25325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C40117-2A0F-D81D-B856-CCA4E278C0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r="14932" b="8747"/>
          <a:stretch/>
        </p:blipFill>
        <p:spPr>
          <a:xfrm>
            <a:off x="8760296" y="1268760"/>
            <a:ext cx="2564544" cy="270313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1168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553C61-05C1-3ECD-7E1E-2907A29AD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B9C5757-4AED-892E-3E6D-6BF255EC75AE}"/>
              </a:ext>
            </a:extLst>
          </p:cNvPr>
          <p:cNvGrpSpPr/>
          <p:nvPr/>
        </p:nvGrpSpPr>
        <p:grpSpPr>
          <a:xfrm>
            <a:off x="3359696" y="347986"/>
            <a:ext cx="5682965" cy="649820"/>
            <a:chOff x="2751500" y="279165"/>
            <a:chExt cx="6048672" cy="64982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04C6285C-4046-2CE4-8CAF-764311C7435B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CD7D3D-7B38-91A0-77DD-4B6DBA51997C}"/>
                </a:ext>
              </a:extLst>
            </p:cNvPr>
            <p:cNvSpPr txBox="1"/>
            <p:nvPr/>
          </p:nvSpPr>
          <p:spPr>
            <a:xfrm>
              <a:off x="4278831" y="404020"/>
              <a:ext cx="29999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Традиции и ритуалы</a:t>
              </a:r>
            </a:p>
          </p:txBody>
        </p:sp>
      </p:grp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D3902E18-CA9E-D6DE-9770-868FD21A1384}"/>
              </a:ext>
            </a:extLst>
          </p:cNvPr>
          <p:cNvSpPr/>
          <p:nvPr/>
        </p:nvSpPr>
        <p:spPr>
          <a:xfrm>
            <a:off x="305026" y="200270"/>
            <a:ext cx="2844315" cy="9452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На уровне группы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685D7B-D676-18D8-DE8F-10D061A33D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5"/>
          <a:stretch/>
        </p:blipFill>
        <p:spPr>
          <a:xfrm>
            <a:off x="8032076" y="1289318"/>
            <a:ext cx="3644795" cy="25535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481846-B060-7B3E-C697-501C360512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" b="2432"/>
          <a:stretch/>
        </p:blipFill>
        <p:spPr>
          <a:xfrm>
            <a:off x="192706" y="1289318"/>
            <a:ext cx="3600400" cy="25535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5DA7A4E-A2D8-D20D-FCEE-7BD35D829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4" y="3967754"/>
            <a:ext cx="3600400" cy="27003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792790-25D1-7BC1-5C80-6AEB17A4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55" y="3967754"/>
            <a:ext cx="3648816" cy="26992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E7F3479-2F29-B0DB-8075-219863732A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5992"/>
          <a:stretch/>
        </p:blipFill>
        <p:spPr>
          <a:xfrm>
            <a:off x="3927091" y="1259581"/>
            <a:ext cx="3971000" cy="25535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D571A54-1222-48CE-4937-1D71C203FC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6"/>
          <a:stretch/>
        </p:blipFill>
        <p:spPr>
          <a:xfrm>
            <a:off x="3960307" y="3967754"/>
            <a:ext cx="3937784" cy="26919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7972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DC2BF1-07B1-898E-37B2-959996FAA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AC58C95-54D7-C859-1CF7-3F482671E5E9}"/>
              </a:ext>
            </a:extLst>
          </p:cNvPr>
          <p:cNvGrpSpPr/>
          <p:nvPr/>
        </p:nvGrpSpPr>
        <p:grpSpPr>
          <a:xfrm>
            <a:off x="2927648" y="332656"/>
            <a:ext cx="5682965" cy="649820"/>
            <a:chOff x="2751500" y="279165"/>
            <a:chExt cx="6048672" cy="64982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A9EA3DB8-6DB6-E707-2BCE-8448BAD97C9F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97824B-D560-9645-A93C-15819A0E03C1}"/>
                </a:ext>
              </a:extLst>
            </p:cNvPr>
            <p:cNvSpPr txBox="1"/>
            <p:nvPr/>
          </p:nvSpPr>
          <p:spPr>
            <a:xfrm>
              <a:off x="3488992" y="404020"/>
              <a:ext cx="45796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Взаимодействие в общностях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0CD8ECA-8489-6AA3-938B-8AE158352F14}"/>
              </a:ext>
            </a:extLst>
          </p:cNvPr>
          <p:cNvGrpSpPr/>
          <p:nvPr/>
        </p:nvGrpSpPr>
        <p:grpSpPr>
          <a:xfrm>
            <a:off x="5803683" y="5621446"/>
            <a:ext cx="4919332" cy="975905"/>
            <a:chOff x="2751500" y="394912"/>
            <a:chExt cx="6048672" cy="953454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D6CEAD06-34F2-75A1-2531-FA9258DFA53D}"/>
                </a:ext>
              </a:extLst>
            </p:cNvPr>
            <p:cNvSpPr/>
            <p:nvPr/>
          </p:nvSpPr>
          <p:spPr>
            <a:xfrm>
              <a:off x="2751500" y="394912"/>
              <a:ext cx="6048672" cy="95345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853C2E-F282-7A78-58DD-4C9ED44CD647}"/>
                </a:ext>
              </a:extLst>
            </p:cNvPr>
            <p:cNvSpPr txBox="1"/>
            <p:nvPr/>
          </p:nvSpPr>
          <p:spPr>
            <a:xfrm>
              <a:off x="3267534" y="519767"/>
              <a:ext cx="5016608" cy="721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Педагог – родитель</a:t>
              </a:r>
            </a:p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(инструкция, памятка и т.д.)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EE59A60-BCD3-9C3F-5589-E1CD9A95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259779"/>
            <a:ext cx="4280912" cy="42809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2B814E10-DD36-0E58-AB1C-B9ECD10F97F4}"/>
              </a:ext>
            </a:extLst>
          </p:cNvPr>
          <p:cNvGrpSpPr/>
          <p:nvPr/>
        </p:nvGrpSpPr>
        <p:grpSpPr>
          <a:xfrm>
            <a:off x="263352" y="5665546"/>
            <a:ext cx="5169433" cy="830469"/>
            <a:chOff x="2751499" y="394912"/>
            <a:chExt cx="6876183" cy="953454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3C992A4A-EB62-D097-1458-7D29E65D88D5}"/>
                </a:ext>
              </a:extLst>
            </p:cNvPr>
            <p:cNvSpPr/>
            <p:nvPr/>
          </p:nvSpPr>
          <p:spPr>
            <a:xfrm>
              <a:off x="2751499" y="394912"/>
              <a:ext cx="6876183" cy="95345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0BF90D5-6443-B2B9-8550-46FF20DBB06E}"/>
                </a:ext>
              </a:extLst>
            </p:cNvPr>
            <p:cNvSpPr txBox="1"/>
            <p:nvPr/>
          </p:nvSpPr>
          <p:spPr>
            <a:xfrm>
              <a:off x="3019220" y="440480"/>
              <a:ext cx="6495553" cy="812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Педагог – педагог</a:t>
              </a:r>
            </a:p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(кодекс профессиональной этики)</a:t>
              </a:r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2EC9559-61BF-718F-A90C-A0E0DD2A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762" y="1216845"/>
            <a:ext cx="4261711" cy="426171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4015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528491-2D33-FA33-D992-6CC90A3CC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F6C8630-5F10-D6F5-0043-F7EB62B64A71}"/>
              </a:ext>
            </a:extLst>
          </p:cNvPr>
          <p:cNvGrpSpPr/>
          <p:nvPr/>
        </p:nvGrpSpPr>
        <p:grpSpPr>
          <a:xfrm>
            <a:off x="2927648" y="332656"/>
            <a:ext cx="5682965" cy="649820"/>
            <a:chOff x="2751500" y="279165"/>
            <a:chExt cx="6048672" cy="64982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6C2E209-C2F7-3C71-AE84-C20950FEB031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ADA359-41BF-CC4B-5CAE-8201494EAF63}"/>
                </a:ext>
              </a:extLst>
            </p:cNvPr>
            <p:cNvSpPr txBox="1"/>
            <p:nvPr/>
          </p:nvSpPr>
          <p:spPr>
            <a:xfrm>
              <a:off x="3488992" y="404020"/>
              <a:ext cx="45796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Взаимодействие в общностях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A91FBC6-CA5A-EEF1-413C-266B7FA5038A}"/>
              </a:ext>
            </a:extLst>
          </p:cNvPr>
          <p:cNvGrpSpPr/>
          <p:nvPr/>
        </p:nvGrpSpPr>
        <p:grpSpPr>
          <a:xfrm>
            <a:off x="352568" y="5746086"/>
            <a:ext cx="5150160" cy="936104"/>
            <a:chOff x="2751500" y="394912"/>
            <a:chExt cx="6048672" cy="953454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3A5FA0F1-8AEF-8CD4-7E88-D7833C6902FA}"/>
                </a:ext>
              </a:extLst>
            </p:cNvPr>
            <p:cNvSpPr/>
            <p:nvPr/>
          </p:nvSpPr>
          <p:spPr>
            <a:xfrm>
              <a:off x="2751500" y="394912"/>
              <a:ext cx="6048672" cy="95345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C741B1-1B3E-4712-583C-EDED92074F3F}"/>
                </a:ext>
              </a:extLst>
            </p:cNvPr>
            <p:cNvSpPr txBox="1"/>
            <p:nvPr/>
          </p:nvSpPr>
          <p:spPr>
            <a:xfrm>
              <a:off x="2760565" y="519767"/>
              <a:ext cx="6030561" cy="658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Родитель  -  ребенок</a:t>
              </a:r>
            </a:p>
            <a:p>
              <a:pPr algn="ctr"/>
              <a:r>
                <a:rPr lang="ru-RU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(консультации, памятки, буклеты и т.д.)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065AE7E-ECA2-399F-3400-D9B62C8BCCDF}"/>
              </a:ext>
            </a:extLst>
          </p:cNvPr>
          <p:cNvGrpSpPr/>
          <p:nvPr/>
        </p:nvGrpSpPr>
        <p:grpSpPr>
          <a:xfrm>
            <a:off x="5882760" y="5791034"/>
            <a:ext cx="5176014" cy="936103"/>
            <a:chOff x="2331331" y="747132"/>
            <a:chExt cx="6048672" cy="953454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07553DCE-DDD2-CA40-BE0F-1FFDB8689FAE}"/>
                </a:ext>
              </a:extLst>
            </p:cNvPr>
            <p:cNvSpPr/>
            <p:nvPr/>
          </p:nvSpPr>
          <p:spPr>
            <a:xfrm>
              <a:off x="2331331" y="747132"/>
              <a:ext cx="6048672" cy="95345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2B170D-9B28-C16E-BC99-F81BA221D06B}"/>
                </a:ext>
              </a:extLst>
            </p:cNvPr>
            <p:cNvSpPr txBox="1"/>
            <p:nvPr/>
          </p:nvSpPr>
          <p:spPr>
            <a:xfrm>
              <a:off x="2358021" y="847381"/>
              <a:ext cx="5970466" cy="658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Ребенок - дети</a:t>
              </a:r>
            </a:p>
            <a:p>
              <a:pPr algn="ctr"/>
              <a:r>
                <a:rPr lang="ru-RU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(беседы, коммуникативные игры и т.д.)</a:t>
              </a: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B8C6A45-F383-EB11-03E5-1FCB77BCF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9" y="1305592"/>
            <a:ext cx="4311495" cy="42733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26AD9A-F976-7E31-D382-B7F32DCC2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26" y="1305592"/>
            <a:ext cx="4291853" cy="42918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2212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5E7917-D89C-D088-B65E-78DC22706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3BD965A-02E3-C726-443A-88983C4B6321}"/>
              </a:ext>
            </a:extLst>
          </p:cNvPr>
          <p:cNvGrpSpPr/>
          <p:nvPr/>
        </p:nvGrpSpPr>
        <p:grpSpPr>
          <a:xfrm>
            <a:off x="2927648" y="332656"/>
            <a:ext cx="5682965" cy="649820"/>
            <a:chOff x="2751500" y="279165"/>
            <a:chExt cx="6048672" cy="64982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12524FF8-BCF5-548F-1199-60FC3E50EC64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04E01B-F64F-7B22-1BE9-A7D17297B82B}"/>
                </a:ext>
              </a:extLst>
            </p:cNvPr>
            <p:cNvSpPr txBox="1"/>
            <p:nvPr/>
          </p:nvSpPr>
          <p:spPr>
            <a:xfrm>
              <a:off x="3962449" y="404020"/>
              <a:ext cx="36327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Воспитывающая среда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472DC6A-BAC8-EF9E-E99F-496C0D4247DD}"/>
              </a:ext>
            </a:extLst>
          </p:cNvPr>
          <p:cNvSpPr txBox="1"/>
          <p:nvPr/>
        </p:nvSpPr>
        <p:spPr>
          <a:xfrm>
            <a:off x="665488" y="1196752"/>
            <a:ext cx="10861023" cy="2678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kern="100" dirty="0">
                <a:solidFill>
                  <a:schemeClr val="tx2">
                    <a:lumMod val="25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Организуя воспитательную среду как составляющую уклада, </a:t>
            </a:r>
            <a:r>
              <a:rPr lang="ru-RU" sz="2000" b="1" kern="100" dirty="0">
                <a:solidFill>
                  <a:schemeClr val="tx2">
                    <a:lumMod val="25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мы разделили ее на три линии</a:t>
            </a:r>
            <a:r>
              <a:rPr lang="ru-RU" sz="2000" kern="100" dirty="0">
                <a:solidFill>
                  <a:schemeClr val="tx2">
                    <a:lumMod val="25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000" dirty="0">
              <a:solidFill>
                <a:schemeClr val="tx2">
                  <a:lumMod val="25000"/>
                </a:schemeClr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•	</a:t>
            </a: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«от взрослого»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 - создает РППС, насыщая ее ценностями и смыслами. Пример: тематические выставки, картинная галерея, интерактивные стенды, место общения и уединения и т.д.;</a:t>
            </a:r>
          </a:p>
          <a:p>
            <a:pPr algn="just"/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•	</a:t>
            </a: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«от совместной деятельности ребенка и взрослого» П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ример: проекты, огород, мастерские, пространство для подвижных игр, фестивали и т.д.;</a:t>
            </a:r>
          </a:p>
          <a:p>
            <a:pPr algn="just"/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•	</a:t>
            </a: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«от ребенка»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 (детская инициатива поддерживаемая и сопровождаемая взрослым) - где ребенок самостоятельно творит, живет и получает опыт позитивных достижений. Например: (театр, изостудия, комната экспериментирования, режиссерская игра, периодическая выставка рисунков, поделок и т.д.).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49B663-5488-C4C1-0322-2AD02FBC7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81" y="4026623"/>
            <a:ext cx="3409548" cy="25506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5CA37B-855B-1F41-40FA-9AE8495C5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020110"/>
            <a:ext cx="3409549" cy="255716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1975E5-B71B-7529-232A-1BE1D6AE3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52" y="4020110"/>
            <a:ext cx="3940696" cy="255716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9096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40753D-9E8C-580C-DCA2-8F218CEAD528}"/>
              </a:ext>
            </a:extLst>
          </p:cNvPr>
          <p:cNvSpPr/>
          <p:nvPr/>
        </p:nvSpPr>
        <p:spPr>
          <a:xfrm>
            <a:off x="3663082" y="2507703"/>
            <a:ext cx="4104456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4615B2-0F87-8C9A-48E7-31DD3F18E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097A45-0708-9FA8-7335-CB4000798D7D}"/>
              </a:ext>
            </a:extLst>
          </p:cNvPr>
          <p:cNvSpPr txBox="1"/>
          <p:nvPr/>
        </p:nvSpPr>
        <p:spPr>
          <a:xfrm>
            <a:off x="3816392" y="2636910"/>
            <a:ext cx="3797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>
                    <a:lumMod val="25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649320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F6834A-04B2-B1CF-D4DA-4F24C8199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24E598D-CDE3-9E2E-69BA-60B8CE990891}"/>
              </a:ext>
            </a:extLst>
          </p:cNvPr>
          <p:cNvSpPr/>
          <p:nvPr/>
        </p:nvSpPr>
        <p:spPr>
          <a:xfrm>
            <a:off x="551384" y="188744"/>
            <a:ext cx="9649628" cy="10129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19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«</a:t>
            </a:r>
            <a:r>
              <a:rPr lang="ru-RU" sz="19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Правильное воспитание </a:t>
            </a:r>
            <a:r>
              <a:rPr lang="ru-RU" sz="19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- это наша счастливая старость, плохое воспитание - это наше будущее горе, это наши слезы, это наша вина перед другими людьми, перед всей страной»</a:t>
            </a:r>
          </a:p>
          <a:p>
            <a:pPr algn="r"/>
            <a:r>
              <a:rPr lang="ru-RU" sz="1900" dirty="0">
                <a:solidFill>
                  <a:srgbClr val="002060"/>
                </a:solidFill>
                <a:latin typeface="Monotype Corsiva" panose="03010101010201010101" pitchFamily="66" charset="0"/>
              </a:rPr>
              <a:t>Антон Семенович Макаренко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44476-AF1E-CE27-8840-FB88599E299D}"/>
              </a:ext>
            </a:extLst>
          </p:cNvPr>
          <p:cNvSpPr txBox="1"/>
          <p:nvPr/>
        </p:nvSpPr>
        <p:spPr>
          <a:xfrm>
            <a:off x="335360" y="1340768"/>
            <a:ext cx="11449272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sz="19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Общая цель воспитания в ДОО </a:t>
            </a:r>
            <a:r>
              <a:rPr lang="ru-RU" sz="19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- личностное развитие каждого ребенка с учетом его индивидуальности и создание условий для позитивной социализации детей на основе </a:t>
            </a:r>
            <a:r>
              <a:rPr lang="ru-RU" sz="19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традиционных ценностей </a:t>
            </a:r>
            <a:r>
              <a:rPr lang="ru-RU" sz="19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российского общества, что предполагает:</a:t>
            </a:r>
          </a:p>
          <a:p>
            <a:pPr algn="just"/>
            <a:r>
              <a:rPr lang="ru-RU" sz="19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1. формирование первоначальных представлений о традиционных ценностях российского народа, социально приемлемых нормах и правилах поведения;</a:t>
            </a:r>
          </a:p>
          <a:p>
            <a:pPr algn="just"/>
            <a:r>
              <a:rPr lang="ru-RU" sz="19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2. формирование ценностного отношения к окружающему миру (природному и социокультурному), другим людям, самому себе;</a:t>
            </a:r>
          </a:p>
          <a:p>
            <a:pPr algn="just"/>
            <a:r>
              <a:rPr lang="ru-RU" sz="19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3. становление первичного опыта деятельности и поведения в соответствии с традиционными ценностями, принятыми в обществе нормами и правилами.</a:t>
            </a:r>
          </a:p>
          <a:p>
            <a:pPr algn="just"/>
            <a:r>
              <a:rPr lang="ru-RU" sz="19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sz="19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Уклад</a:t>
            </a:r>
            <a:r>
              <a:rPr lang="ru-RU" sz="19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 – это необходимый фундамент, основа и инструмент воспитания, который </a:t>
            </a:r>
            <a:r>
              <a:rPr lang="ru-RU" sz="19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задаёт и удерживает ценности </a:t>
            </a:r>
            <a:r>
              <a:rPr lang="ru-RU" sz="19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воспитания </a:t>
            </a:r>
            <a:r>
              <a:rPr lang="ru-RU" sz="19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для всех участников образовательных отношений</a:t>
            </a:r>
            <a:r>
              <a:rPr lang="ru-RU" sz="19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: руководителей, воспитателей и специалистов, вспомогательного персонала, воспитанников, родителей (законных представителей), субъектов социокультурного окружения. Уклад </a:t>
            </a:r>
            <a:r>
              <a:rPr lang="ru-RU" sz="19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задается ритмом жизни, целями, задачами и основополагающими принципами </a:t>
            </a:r>
            <a:r>
              <a:rPr lang="ru-RU" sz="19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организации образовательного процесса.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619B54A-1FFA-0B26-8CF2-5C03B2556A3D}"/>
              </a:ext>
            </a:extLst>
          </p:cNvPr>
          <p:cNvSpPr/>
          <p:nvPr/>
        </p:nvSpPr>
        <p:spPr>
          <a:xfrm>
            <a:off x="1055440" y="5373216"/>
            <a:ext cx="2664296" cy="6011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педагог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610630A-ABA1-E991-FFFD-92181656687C}"/>
              </a:ext>
            </a:extLst>
          </p:cNvPr>
          <p:cNvSpPr/>
          <p:nvPr/>
        </p:nvSpPr>
        <p:spPr>
          <a:xfrm>
            <a:off x="8256240" y="5373216"/>
            <a:ext cx="2664296" cy="6011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родитель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FD3A687-D40E-7EDA-4986-474C42B9F3A3}"/>
              </a:ext>
            </a:extLst>
          </p:cNvPr>
          <p:cNvSpPr/>
          <p:nvPr/>
        </p:nvSpPr>
        <p:spPr>
          <a:xfrm>
            <a:off x="4655840" y="5373216"/>
            <a:ext cx="2664296" cy="6011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ребенок</a:t>
            </a:r>
          </a:p>
        </p:txBody>
      </p:sp>
      <p:sp>
        <p:nvSpPr>
          <p:cNvPr id="12" name="Левая фигурная скобка 11">
            <a:extLst>
              <a:ext uri="{FF2B5EF4-FFF2-40B4-BE49-F238E27FC236}">
                <a16:creationId xmlns:a16="http://schemas.microsoft.com/office/drawing/2014/main" id="{F53FB104-33A7-70B8-B834-DE65F9A85CF4}"/>
              </a:ext>
            </a:extLst>
          </p:cNvPr>
          <p:cNvSpPr/>
          <p:nvPr/>
        </p:nvSpPr>
        <p:spPr>
          <a:xfrm rot="16200000">
            <a:off x="5810404" y="2443550"/>
            <a:ext cx="355169" cy="7416824"/>
          </a:xfrm>
          <a:prstGeom prst="leftBrace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AD6FED-4F26-75A9-F766-97DDC222E083}"/>
              </a:ext>
            </a:extLst>
          </p:cNvPr>
          <p:cNvSpPr txBox="1"/>
          <p:nvPr/>
        </p:nvSpPr>
        <p:spPr>
          <a:xfrm>
            <a:off x="2213680" y="6277838"/>
            <a:ext cx="7707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Сообщество (правила, нормы, культура общения и поведения)</a:t>
            </a:r>
          </a:p>
        </p:txBody>
      </p:sp>
    </p:spTree>
    <p:extLst>
      <p:ext uri="{BB962C8B-B14F-4D97-AF65-F5344CB8AC3E}">
        <p14:creationId xmlns:p14="http://schemas.microsoft.com/office/powerpoint/2010/main" val="3453184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90EA1C-C7EA-0579-D30B-4C0B484CD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A404FF-A838-2D9B-E9D4-62A6F251AA6D}"/>
              </a:ext>
            </a:extLst>
          </p:cNvPr>
          <p:cNvSpPr txBox="1"/>
          <p:nvPr/>
        </p:nvSpPr>
        <p:spPr>
          <a:xfrm>
            <a:off x="632480" y="1120016"/>
            <a:ext cx="10806166" cy="24006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Культура поведения педагога как значимая составляющая уклада:</a:t>
            </a:r>
            <a:endParaRPr lang="ru-RU" dirty="0">
              <a:solidFill>
                <a:schemeClr val="tx2">
                  <a:lumMod val="25000"/>
                </a:schemeClr>
              </a:solidFill>
              <a:latin typeface="Monotype Corsiva" panose="03010101010201010101" pitchFamily="66" charset="0"/>
            </a:endParaRPr>
          </a:p>
          <a:p>
            <a:endParaRPr lang="ru-RU" sz="600" dirty="0">
              <a:solidFill>
                <a:schemeClr val="tx2">
                  <a:lumMod val="25000"/>
                </a:schemeClr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Педагоги ГБДОУ детский сад № 38 соблюдают нормы профессиональной этики и поведения: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педагог всегда выходит навстречу родителям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и приветствует родителей и детей </a:t>
            </a:r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первым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улыбка –  </a:t>
            </a:r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всегда обязательная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часть приветствия;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педагог </a:t>
            </a:r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описывает события и ситуации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, но </a:t>
            </a:r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не даёт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им оценки;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педагог </a:t>
            </a:r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не обвиняет родителей и не возлагает на них ответственность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за поведение детей в детском саду;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тон общения ровный и дружелюбный, </a:t>
            </a:r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исключает повышение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голоса;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придерживает внешний вид, соответствующего общепринятому деловому стилю.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02E838D-C2D2-0EFC-436E-AF61F2C857F9}"/>
              </a:ext>
            </a:extLst>
          </p:cNvPr>
          <p:cNvSpPr/>
          <p:nvPr/>
        </p:nvSpPr>
        <p:spPr>
          <a:xfrm>
            <a:off x="1115263" y="218576"/>
            <a:ext cx="8928993" cy="7765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«</a:t>
            </a:r>
            <a:r>
              <a:rPr lang="ru-RU" sz="24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Если хочешь изменить мир, начни с себя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» </a:t>
            </a:r>
          </a:p>
          <a:p>
            <a:pPr algn="r"/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древний мыслитель и философ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 Конфуций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34B75D-4650-AB22-0F3B-8B756BD37FC4}"/>
              </a:ext>
            </a:extLst>
          </p:cNvPr>
          <p:cNvSpPr txBox="1"/>
          <p:nvPr/>
        </p:nvSpPr>
        <p:spPr>
          <a:xfrm>
            <a:off x="632480" y="3559791"/>
            <a:ext cx="10971615" cy="31547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Основные нормы и правила для педагогов и родителей (законных представителей):</a:t>
            </a:r>
            <a:endParaRPr lang="ru-RU" dirty="0">
              <a:solidFill>
                <a:schemeClr val="tx2">
                  <a:lumMod val="25000"/>
                </a:schemeClr>
              </a:solidFill>
              <a:latin typeface="Monotype Corsiva" panose="03010101010201010101" pitchFamily="66" charset="0"/>
            </a:endParaRPr>
          </a:p>
          <a:p>
            <a:endParaRPr lang="ru-RU" sz="100" dirty="0">
              <a:solidFill>
                <a:schemeClr val="tx2">
                  <a:lumMod val="25000"/>
                </a:schemeClr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Педагоги и родители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(законные представители) воспитанников  </a:t>
            </a:r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обязаны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уважать честь и достоинство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воспитанников и других участников образовательных отношений;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проявлять </a:t>
            </a:r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доброжелательность, вежливость, тактичность и внимательность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к воспитанникам, их родителям (законным представителям) и педагогическим работникам;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проявлять </a:t>
            </a:r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терпимость и уважение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к обычаям и традициям народов Российской Федерации и других государств, учитывать культурные и иные особенности различных социальных групп, способствовать межнациональному взаимодействию между воспитанниками;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соблюдать равенство прав и свобод человека и гражданина 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независимо от пола, расы, национальности, языка, происхождения, имущественного и должностного положения, места жительства, отношения к религии, убеждений, принадлежности к общественным объединениям, а также других обстоятельств.</a:t>
            </a:r>
          </a:p>
        </p:txBody>
      </p:sp>
    </p:spTree>
    <p:extLst>
      <p:ext uri="{BB962C8B-B14F-4D97-AF65-F5344CB8AC3E}">
        <p14:creationId xmlns:p14="http://schemas.microsoft.com/office/powerpoint/2010/main" val="1702083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4B23F93-C6C1-4A74-908D-F7016A899C22}"/>
              </a:ext>
            </a:extLst>
          </p:cNvPr>
          <p:cNvSpPr/>
          <p:nvPr/>
        </p:nvSpPr>
        <p:spPr>
          <a:xfrm>
            <a:off x="3112824" y="274700"/>
            <a:ext cx="4903452" cy="60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946E57-A4BD-461D-8271-65039C25D716}"/>
              </a:ext>
            </a:extLst>
          </p:cNvPr>
          <p:cNvSpPr txBox="1"/>
          <p:nvPr/>
        </p:nvSpPr>
        <p:spPr>
          <a:xfrm>
            <a:off x="3287688" y="377645"/>
            <a:ext cx="4728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25000"/>
                  </a:schemeClr>
                </a:solidFill>
              </a:rPr>
              <a:t>Нормативная правовая база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6B204-D3F7-4C7D-8C4B-246492A2CBA2}"/>
              </a:ext>
            </a:extLst>
          </p:cNvPr>
          <p:cNvSpPr txBox="1"/>
          <p:nvPr/>
        </p:nvSpPr>
        <p:spPr>
          <a:xfrm>
            <a:off x="263352" y="1196752"/>
            <a:ext cx="113710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1. </a:t>
            </a:r>
            <a:r>
              <a:rPr lang="ru-RU" sz="13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Конституция Российской Федерации </a:t>
            </a:r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(принята всенародным голосованием 12.12.1993 с изменениями, одобренными в ходе общероссийского голосования 01.07.2020), Глава 2;</a:t>
            </a:r>
          </a:p>
          <a:p>
            <a:pPr algn="just"/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2. </a:t>
            </a:r>
            <a:r>
              <a:rPr lang="ru-RU" sz="13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Национальный проект «Образование». </a:t>
            </a:r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В национальный проект «Образование» включены несколько проектов (ФП):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Федеральный проект «Патриотическое воспитание граждан Российской Федерации»;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Федеральный проект «Успех каждого ребенка».</a:t>
            </a:r>
          </a:p>
          <a:p>
            <a:pPr algn="just"/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3. Указ Президента Российской Федерации от 09.11.2022 № 809«</a:t>
            </a:r>
            <a:r>
              <a:rPr lang="ru-RU" sz="13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Об утверждении Основ государственной политики по сохранению и укреплению традиционных российских духовно-нравственных ценностей</a:t>
            </a:r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«»</a:t>
            </a:r>
          </a:p>
          <a:p>
            <a:pPr algn="just"/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4. 5. Федеральный закон "</a:t>
            </a:r>
            <a:r>
              <a:rPr lang="ru-RU" sz="13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О внесении изменений в Федеральный закон "Об образовании в Российской Федерации" по вопросам воспитания обучающихся</a:t>
            </a:r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" от 31.07.2020 N 304-ФЗ, от 02.07.2021 № 332-ФЗ;</a:t>
            </a:r>
          </a:p>
          <a:p>
            <a:pPr algn="just"/>
            <a:r>
              <a:rPr lang="ru-RU" sz="1300" dirty="0">
                <a:solidFill>
                  <a:srgbClr val="CCDDEA">
                    <a:lumMod val="25000"/>
                  </a:srgbClr>
                </a:solidFill>
                <a:latin typeface="Monotype Corsiva" panose="03010101010201010101" pitchFamily="66" charset="0"/>
              </a:rPr>
              <a:t>6. </a:t>
            </a:r>
            <a:r>
              <a:rPr kumimoji="0" lang="ru-RU" sz="1300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Постановление Правительства РФ от 26 декабря 2017 г. N 1642 "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Об утверждении государственной программы Российской Федерации "Развитие образования</a:t>
            </a:r>
            <a:r>
              <a:rPr kumimoji="0" lang="ru-RU" sz="1300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" (с изменениями и дополнениями);</a:t>
            </a:r>
          </a:p>
          <a:p>
            <a:pPr algn="just"/>
            <a:r>
              <a:rPr lang="ru-RU" sz="1300" dirty="0">
                <a:solidFill>
                  <a:srgbClr val="CCDDEA">
                    <a:lumMod val="25000"/>
                  </a:srgbClr>
                </a:solidFill>
                <a:latin typeface="Monotype Corsiva" panose="03010101010201010101" pitchFamily="66" charset="0"/>
              </a:rPr>
              <a:t>7. </a:t>
            </a:r>
            <a:r>
              <a:rPr kumimoji="0" lang="ru-RU" sz="1300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Распоряжение Правительства РФ от 29.05.2015 N 996-р «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Об утверждении Стратегии развития воспитания в Российской Федерации на период до 2025 </a:t>
            </a:r>
            <a:r>
              <a:rPr lang="ru-RU" sz="1300" b="1" dirty="0">
                <a:solidFill>
                  <a:srgbClr val="CCDDEA">
                    <a:lumMod val="25000"/>
                  </a:srgbClr>
                </a:solidFill>
                <a:latin typeface="Monotype Corsiva" panose="03010101010201010101" pitchFamily="66" charset="0"/>
              </a:rPr>
              <a:t>года</a:t>
            </a:r>
            <a:r>
              <a:rPr lang="ru-RU" sz="1300" dirty="0">
                <a:solidFill>
                  <a:srgbClr val="CCDDEA">
                    <a:lumMod val="25000"/>
                  </a:srgbClr>
                </a:solidFill>
                <a:latin typeface="Monotype Corsiva" panose="03010101010201010101" pitchFamily="66" charset="0"/>
              </a:rPr>
              <a:t>»; </a:t>
            </a:r>
          </a:p>
          <a:p>
            <a:pPr algn="just"/>
            <a:r>
              <a:rPr lang="ru-RU" sz="1300" dirty="0">
                <a:solidFill>
                  <a:srgbClr val="CCDDEA">
                    <a:lumMod val="25000"/>
                  </a:srgbClr>
                </a:solidFill>
                <a:latin typeface="Monotype Corsiva" panose="03010101010201010101" pitchFamily="66" charset="0"/>
              </a:rPr>
              <a:t>8.Приказ Минобрнауки России от 17.10.2013 N 1155 (ред. от 21.01.2019) "Об утверждении федерального государственного образовательного стандарта дошкольного образования" (Зарегистрировано в Минюсте России 14.11.2013 N 30384) </a:t>
            </a:r>
            <a:r>
              <a:rPr lang="ru-RU" sz="1300" b="1" dirty="0">
                <a:solidFill>
                  <a:srgbClr val="CCDDEA">
                    <a:lumMod val="25000"/>
                  </a:srgbClr>
                </a:solidFill>
                <a:latin typeface="Monotype Corsiva" panose="03010101010201010101" pitchFamily="66" charset="0"/>
              </a:rPr>
              <a:t>внесены обновления от 31.05.2021 г. №286, №287.</a:t>
            </a:r>
          </a:p>
          <a:p>
            <a:pPr algn="just"/>
            <a:r>
              <a:rPr lang="ru-RU" sz="1300" dirty="0">
                <a:solidFill>
                  <a:srgbClr val="CCDDEA">
                    <a:lumMod val="25000"/>
                  </a:srgbClr>
                </a:solidFill>
                <a:latin typeface="Monotype Corsiva" panose="03010101010201010101" pitchFamily="66" charset="0"/>
              </a:rPr>
              <a:t>9. Приказ Министерства просвещения Российской Федерации от 25.11.2022 № 1028 «</a:t>
            </a:r>
            <a:r>
              <a:rPr lang="ru-RU" sz="1300" b="1" dirty="0">
                <a:solidFill>
                  <a:srgbClr val="CCDDEA">
                    <a:lumMod val="25000"/>
                  </a:srgbClr>
                </a:solidFill>
                <a:latin typeface="Monotype Corsiva" panose="03010101010201010101" pitchFamily="66" charset="0"/>
              </a:rPr>
              <a:t>Об утверждении федеральной образовательной программы дошкольного образования</a:t>
            </a:r>
            <a:r>
              <a:rPr lang="ru-RU" sz="1300" dirty="0">
                <a:solidFill>
                  <a:srgbClr val="CCDDEA">
                    <a:lumMod val="25000"/>
                  </a:srgbClr>
                </a:solidFill>
                <a:latin typeface="Monotype Corsiva" panose="03010101010201010101" pitchFamily="66" charset="0"/>
              </a:rPr>
              <a:t>« (Зарегистрирован 28.12.2022 № 71847);</a:t>
            </a:r>
          </a:p>
          <a:p>
            <a:pPr algn="just"/>
            <a:r>
              <a:rPr lang="ru-RU" sz="1300" dirty="0">
                <a:solidFill>
                  <a:srgbClr val="CCDDEA">
                    <a:lumMod val="25000"/>
                  </a:srgbClr>
                </a:solidFill>
                <a:latin typeface="Monotype Corsiva" panose="03010101010201010101" pitchFamily="66" charset="0"/>
              </a:rPr>
              <a:t>10. </a:t>
            </a:r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Методические рекомендации </a:t>
            </a:r>
            <a:r>
              <a:rPr lang="ru-RU" sz="13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«Об использовании государственных символов Российской Федерации при обучении и воспитании детей и молодежи в образовательных организациях, а также организациях отдыха детей и их оздоровления»;</a:t>
            </a:r>
          </a:p>
          <a:p>
            <a:pPr algn="just"/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11. </a:t>
            </a:r>
            <a:r>
              <a:rPr lang="ru-RU" sz="13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Программа развития </a:t>
            </a:r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Государственного бюджетного дошкольного образовательного учреждения детского сада № 38 Приморского района Санкт-Петербурга , Проект «Успех каждого ребенка»; </a:t>
            </a:r>
          </a:p>
          <a:p>
            <a:pPr algn="just"/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12. </a:t>
            </a:r>
            <a:r>
              <a:rPr lang="ru-RU" sz="13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Устав </a:t>
            </a:r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ГБДОУ детский сад № 38 Приморского района Санкт-Петербурга;</a:t>
            </a:r>
          </a:p>
          <a:p>
            <a:pPr algn="just"/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13. </a:t>
            </a:r>
            <a:r>
              <a:rPr lang="ru-RU" sz="13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Коллективный договор</a:t>
            </a:r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;</a:t>
            </a:r>
          </a:p>
          <a:p>
            <a:pPr algn="just"/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14. </a:t>
            </a:r>
            <a:r>
              <a:rPr lang="ru-RU" sz="13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Договор об образовании </a:t>
            </a:r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по образовательным программам дошкольного образования;</a:t>
            </a:r>
          </a:p>
          <a:p>
            <a:pPr algn="just"/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14. Правила внутреннего трудового распорядка; Правила внутреннего распорядка обучающихся;</a:t>
            </a:r>
          </a:p>
          <a:p>
            <a:pPr algn="just"/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15. Положение о профессиональной этике и нормах поведения;</a:t>
            </a:r>
          </a:p>
          <a:p>
            <a:pPr algn="just"/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16. Положение об этике общения в родительских чатах социальных сетях и мессенджерах ;</a:t>
            </a:r>
          </a:p>
          <a:p>
            <a:pPr algn="just"/>
            <a:r>
              <a:rPr lang="ru-RU" sz="13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17. Образовательная программа дошкольного образования </a:t>
            </a:r>
            <a:r>
              <a:rPr lang="ru-RU" sz="13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Государственного бюджетного дошкольного образовательного учреждения детского сада № 38 Приморского района Санкт-Петербурга.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AA4F48-3067-923B-6221-489F98C91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7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19A1A29-0035-2C6C-D8CD-7B9DC27FD53E}"/>
              </a:ext>
            </a:extLst>
          </p:cNvPr>
          <p:cNvSpPr/>
          <p:nvPr/>
        </p:nvSpPr>
        <p:spPr>
          <a:xfrm>
            <a:off x="1090417" y="391172"/>
            <a:ext cx="8928992" cy="6720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2">
                  <a:lumMod val="2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643E38-FB42-499F-9F74-C72F79C5E475}"/>
              </a:ext>
            </a:extLst>
          </p:cNvPr>
          <p:cNvSpPr txBox="1"/>
          <p:nvPr/>
        </p:nvSpPr>
        <p:spPr>
          <a:xfrm>
            <a:off x="1435541" y="508326"/>
            <a:ext cx="8280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25000"/>
                  </a:schemeClr>
                </a:solidFill>
              </a:rPr>
              <a:t>Примерна модель формирования ценности (добродетели) 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075A3B9-9423-4485-1501-CB122CD8D8DF}"/>
              </a:ext>
            </a:extLst>
          </p:cNvPr>
          <p:cNvGrpSpPr/>
          <p:nvPr/>
        </p:nvGrpSpPr>
        <p:grpSpPr>
          <a:xfrm>
            <a:off x="670271" y="1628800"/>
            <a:ext cx="5256584" cy="4467511"/>
            <a:chOff x="2973699" y="1761292"/>
            <a:chExt cx="5436415" cy="4475894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80EC5526-FAB6-8D91-425E-3CC7BD5954D1}"/>
                </a:ext>
              </a:extLst>
            </p:cNvPr>
            <p:cNvSpPr/>
            <p:nvPr/>
          </p:nvSpPr>
          <p:spPr>
            <a:xfrm>
              <a:off x="2973699" y="1761292"/>
              <a:ext cx="5436415" cy="44758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FECEE83B-AC4A-1C59-B37D-E7BB68898F28}"/>
                </a:ext>
              </a:extLst>
            </p:cNvPr>
            <p:cNvGrpSpPr/>
            <p:nvPr/>
          </p:nvGrpSpPr>
          <p:grpSpPr>
            <a:xfrm>
              <a:off x="3271212" y="1833425"/>
              <a:ext cx="4841390" cy="4247317"/>
              <a:chOff x="3271212" y="1833425"/>
              <a:chExt cx="4841390" cy="424731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F48738-D93A-8B43-EA81-77452A546BD4}"/>
                  </a:ext>
                </a:extLst>
              </p:cNvPr>
              <p:cNvSpPr txBox="1"/>
              <p:nvPr/>
            </p:nvSpPr>
            <p:spPr>
              <a:xfrm>
                <a:off x="3271212" y="1833425"/>
                <a:ext cx="4841390" cy="4247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3000" b="1" dirty="0">
                    <a:solidFill>
                      <a:schemeClr val="tx2">
                        <a:lumMod val="25000"/>
                      </a:schemeClr>
                    </a:solidFill>
                  </a:rPr>
                  <a:t>Уклад</a:t>
                </a:r>
              </a:p>
              <a:p>
                <a:pPr algn="ctr"/>
                <a:endParaRPr lang="ru-RU" sz="3000" b="1" dirty="0">
                  <a:solidFill>
                    <a:schemeClr val="tx2">
                      <a:lumMod val="25000"/>
                    </a:schemeClr>
                  </a:solidFill>
                </a:endParaRPr>
              </a:p>
              <a:p>
                <a:pPr algn="ctr"/>
                <a:r>
                  <a:rPr lang="ru-RU" sz="3000" b="1" dirty="0">
                    <a:solidFill>
                      <a:schemeClr val="tx2">
                        <a:lumMod val="25000"/>
                      </a:schemeClr>
                    </a:solidFill>
                  </a:rPr>
                  <a:t>Воспитывающая среда</a:t>
                </a:r>
              </a:p>
              <a:p>
                <a:pPr algn="ctr"/>
                <a:endParaRPr lang="ru-RU" sz="3000" b="1" dirty="0">
                  <a:solidFill>
                    <a:schemeClr val="tx2">
                      <a:lumMod val="25000"/>
                    </a:schemeClr>
                  </a:solidFill>
                </a:endParaRPr>
              </a:p>
              <a:p>
                <a:pPr algn="ctr"/>
                <a:r>
                  <a:rPr lang="ru-RU" sz="3000" b="1" dirty="0">
                    <a:solidFill>
                      <a:schemeClr val="tx2">
                        <a:lumMod val="25000"/>
                      </a:schemeClr>
                    </a:solidFill>
                  </a:rPr>
                  <a:t>Общность</a:t>
                </a:r>
              </a:p>
              <a:p>
                <a:pPr algn="ctr"/>
                <a:endParaRPr lang="ru-RU" sz="3000" b="1" dirty="0">
                  <a:solidFill>
                    <a:schemeClr val="tx2">
                      <a:lumMod val="25000"/>
                    </a:schemeClr>
                  </a:solidFill>
                </a:endParaRPr>
              </a:p>
              <a:p>
                <a:pPr algn="ctr"/>
                <a:r>
                  <a:rPr lang="ru-RU" sz="3000" b="1" dirty="0">
                    <a:solidFill>
                      <a:schemeClr val="tx2">
                        <a:lumMod val="25000"/>
                      </a:schemeClr>
                    </a:solidFill>
                  </a:rPr>
                  <a:t>Действие </a:t>
                </a:r>
              </a:p>
              <a:p>
                <a:pPr algn="ctr"/>
                <a:endParaRPr lang="ru-RU" sz="3000" b="1" dirty="0">
                  <a:solidFill>
                    <a:schemeClr val="tx2">
                      <a:lumMod val="25000"/>
                    </a:schemeClr>
                  </a:solidFill>
                </a:endParaRPr>
              </a:p>
              <a:p>
                <a:pPr algn="ctr"/>
                <a:r>
                  <a:rPr lang="ru-RU" sz="3000" b="1" dirty="0">
                    <a:solidFill>
                      <a:schemeClr val="tx2">
                        <a:lumMod val="25000"/>
                      </a:schemeClr>
                    </a:solidFill>
                  </a:rPr>
                  <a:t>Событие </a:t>
                </a:r>
              </a:p>
            </p:txBody>
          </p:sp>
          <p:cxnSp>
            <p:nvCxnSpPr>
              <p:cNvPr id="11" name="Прямая со стрелкой 10">
                <a:extLst>
                  <a:ext uri="{FF2B5EF4-FFF2-40B4-BE49-F238E27FC236}">
                    <a16:creationId xmlns:a16="http://schemas.microsoft.com/office/drawing/2014/main" id="{1DED559D-6898-3224-94DC-92371ACD8C3A}"/>
                  </a:ext>
                </a:extLst>
              </p:cNvPr>
              <p:cNvCxnSpPr/>
              <p:nvPr/>
            </p:nvCxnSpPr>
            <p:spPr>
              <a:xfrm>
                <a:off x="5735960" y="2348880"/>
                <a:ext cx="0" cy="504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 стрелкой 12">
                <a:extLst>
                  <a:ext uri="{FF2B5EF4-FFF2-40B4-BE49-F238E27FC236}">
                    <a16:creationId xmlns:a16="http://schemas.microsoft.com/office/drawing/2014/main" id="{D2BF9EED-A072-3304-9192-5B5E5D721B38}"/>
                  </a:ext>
                </a:extLst>
              </p:cNvPr>
              <p:cNvCxnSpPr/>
              <p:nvPr/>
            </p:nvCxnSpPr>
            <p:spPr>
              <a:xfrm>
                <a:off x="5735960" y="3284984"/>
                <a:ext cx="0" cy="504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 стрелкой 14">
                <a:extLst>
                  <a:ext uri="{FF2B5EF4-FFF2-40B4-BE49-F238E27FC236}">
                    <a16:creationId xmlns:a16="http://schemas.microsoft.com/office/drawing/2014/main" id="{6B97F572-4962-DE5E-0B0E-46A4AC6F88B6}"/>
                  </a:ext>
                </a:extLst>
              </p:cNvPr>
              <p:cNvCxnSpPr/>
              <p:nvPr/>
            </p:nvCxnSpPr>
            <p:spPr>
              <a:xfrm>
                <a:off x="5735960" y="4221088"/>
                <a:ext cx="0" cy="504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 стрелкой 15">
                <a:extLst>
                  <a:ext uri="{FF2B5EF4-FFF2-40B4-BE49-F238E27FC236}">
                    <a16:creationId xmlns:a16="http://schemas.microsoft.com/office/drawing/2014/main" id="{0DF55695-5A08-5CF0-6A8B-AFE786CB44B5}"/>
                  </a:ext>
                </a:extLst>
              </p:cNvPr>
              <p:cNvCxnSpPr/>
              <p:nvPr/>
            </p:nvCxnSpPr>
            <p:spPr>
              <a:xfrm>
                <a:off x="5735960" y="5085184"/>
                <a:ext cx="0" cy="504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F294076-A540-7B6F-4F09-244F5C476AD3}"/>
              </a:ext>
            </a:extLst>
          </p:cNvPr>
          <p:cNvSpPr txBox="1"/>
          <p:nvPr/>
        </p:nvSpPr>
        <p:spPr>
          <a:xfrm>
            <a:off x="6245682" y="4964831"/>
            <a:ext cx="582698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b="1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Основа уклада детского сада  - </a:t>
            </a:r>
            <a:r>
              <a:rPr lang="ru-RU" sz="19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единые ценности и готовность </a:t>
            </a:r>
          </a:p>
          <a:p>
            <a:pPr algn="just"/>
            <a:r>
              <a:rPr lang="ru-RU" sz="1900" dirty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к сотрудничеству всех участников  образовательных отношений.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CDF55B3-846A-6779-E89C-5437A818235B}"/>
              </a:ext>
            </a:extLst>
          </p:cNvPr>
          <p:cNvSpPr/>
          <p:nvPr/>
        </p:nvSpPr>
        <p:spPr>
          <a:xfrm>
            <a:off x="7957615" y="1796850"/>
            <a:ext cx="2458866" cy="8931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25000"/>
                  </a:schemeClr>
                </a:solidFill>
              </a:rPr>
              <a:t>обучающиеся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B7A2DAB-EA7E-52AB-E522-0CDBBB61CB91}"/>
              </a:ext>
            </a:extLst>
          </p:cNvPr>
          <p:cNvSpPr/>
          <p:nvPr/>
        </p:nvSpPr>
        <p:spPr>
          <a:xfrm>
            <a:off x="6667072" y="3618915"/>
            <a:ext cx="1949208" cy="89316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родители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6396E0C-8A52-F0CB-0C38-0A965F31BFA2}"/>
              </a:ext>
            </a:extLst>
          </p:cNvPr>
          <p:cNvSpPr/>
          <p:nvPr/>
        </p:nvSpPr>
        <p:spPr>
          <a:xfrm>
            <a:off x="9716463" y="3562384"/>
            <a:ext cx="1949208" cy="8931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педагоги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2F72CF3E-1262-F984-3929-4B78849DED1A}"/>
              </a:ext>
            </a:extLst>
          </p:cNvPr>
          <p:cNvCxnSpPr>
            <a:cxnSpLocks/>
          </p:cNvCxnSpPr>
          <p:nvPr/>
        </p:nvCxnSpPr>
        <p:spPr>
          <a:xfrm>
            <a:off x="9656677" y="2725241"/>
            <a:ext cx="501944" cy="8239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5253922-8DAB-514F-B4EE-4B037E6CD41E}"/>
              </a:ext>
            </a:extLst>
          </p:cNvPr>
          <p:cNvCxnSpPr/>
          <p:nvPr/>
        </p:nvCxnSpPr>
        <p:spPr>
          <a:xfrm>
            <a:off x="8720573" y="4065496"/>
            <a:ext cx="9361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1CC01BD9-E2B9-B925-AA74-B646522C60D1}"/>
              </a:ext>
            </a:extLst>
          </p:cNvPr>
          <p:cNvCxnSpPr>
            <a:cxnSpLocks/>
          </p:cNvCxnSpPr>
          <p:nvPr/>
        </p:nvCxnSpPr>
        <p:spPr>
          <a:xfrm flipH="1">
            <a:off x="8256240" y="2725241"/>
            <a:ext cx="576064" cy="8408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398600A-3879-9B58-A628-E438A52AC7D0}"/>
              </a:ext>
            </a:extLst>
          </p:cNvPr>
          <p:cNvSpPr txBox="1"/>
          <p:nvPr/>
        </p:nvSpPr>
        <p:spPr>
          <a:xfrm rot="18580101">
            <a:off x="6112167" y="2815911"/>
            <a:ext cx="21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взаимодействие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822947-283E-B059-1C86-671B5E486EC6}"/>
              </a:ext>
            </a:extLst>
          </p:cNvPr>
          <p:cNvSpPr txBox="1"/>
          <p:nvPr/>
        </p:nvSpPr>
        <p:spPr>
          <a:xfrm rot="3063049">
            <a:off x="10074010" y="282471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сотрудничество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1F6796-6916-E24D-AEDD-34BB80B36F21}"/>
              </a:ext>
            </a:extLst>
          </p:cNvPr>
          <p:cNvSpPr txBox="1"/>
          <p:nvPr/>
        </p:nvSpPr>
        <p:spPr>
          <a:xfrm>
            <a:off x="8607293" y="423688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n w="22225">
                  <a:solidFill>
                    <a:schemeClr val="tx2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единство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8471B1-BFC2-D1CC-87C7-C7FD67C37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46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6F34A1-2457-BC4F-A8B8-0C56E0955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4EDEBDB-EA09-BE1B-E6BC-BED8B5FE00C7}"/>
              </a:ext>
            </a:extLst>
          </p:cNvPr>
          <p:cNvGrpSpPr/>
          <p:nvPr/>
        </p:nvGrpSpPr>
        <p:grpSpPr>
          <a:xfrm>
            <a:off x="3287688" y="319509"/>
            <a:ext cx="5976665" cy="649820"/>
            <a:chOff x="2751500" y="279165"/>
            <a:chExt cx="6048672" cy="649820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8A08E2E3-56A2-F573-0ADB-AC70E3BFF210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E682C6-E3A7-4B1F-A321-83B90F87094B}"/>
                </a:ext>
              </a:extLst>
            </p:cNvPr>
            <p:cNvSpPr txBox="1"/>
            <p:nvPr/>
          </p:nvSpPr>
          <p:spPr>
            <a:xfrm>
              <a:off x="2951756" y="404020"/>
              <a:ext cx="56541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Общественно-политические праздники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482B16-5A68-3339-46A6-B5D76D03C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402771"/>
            <a:ext cx="4680520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5CA097-EE78-C7A2-B995-CB60F488FFDC}"/>
              </a:ext>
            </a:extLst>
          </p:cNvPr>
          <p:cNvSpPr txBox="1"/>
          <p:nvPr/>
        </p:nvSpPr>
        <p:spPr>
          <a:xfrm>
            <a:off x="1631504" y="6169159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«</a:t>
            </a:r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День России»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0F6173-08F3-57DD-C366-E38FF5EAA074}"/>
              </a:ext>
            </a:extLst>
          </p:cNvPr>
          <p:cNvSpPr txBox="1"/>
          <p:nvPr/>
        </p:nvSpPr>
        <p:spPr>
          <a:xfrm>
            <a:off x="7139494" y="6169159"/>
            <a:ext cx="2667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«День Российского флага»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767BB0-2808-FAEC-7FB9-1DCFE49FA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35" y="1402771"/>
            <a:ext cx="6354783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1122B7FE-C67E-E332-0D7E-998DB3A26B9E}"/>
              </a:ext>
            </a:extLst>
          </p:cNvPr>
          <p:cNvSpPr/>
          <p:nvPr/>
        </p:nvSpPr>
        <p:spPr>
          <a:xfrm>
            <a:off x="519429" y="237822"/>
            <a:ext cx="2352277" cy="846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На уровне ОУ</a:t>
            </a:r>
          </a:p>
        </p:txBody>
      </p:sp>
    </p:spTree>
    <p:extLst>
      <p:ext uri="{BB962C8B-B14F-4D97-AF65-F5344CB8AC3E}">
        <p14:creationId xmlns:p14="http://schemas.microsoft.com/office/powerpoint/2010/main" val="976181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B1DE0A-2D54-AB64-7B9B-D072EF9E2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A4CA457-6F66-A289-EF97-EA4B61F994CA}"/>
              </a:ext>
            </a:extLst>
          </p:cNvPr>
          <p:cNvGrpSpPr/>
          <p:nvPr/>
        </p:nvGrpSpPr>
        <p:grpSpPr>
          <a:xfrm>
            <a:off x="2927648" y="128143"/>
            <a:ext cx="5976665" cy="649820"/>
            <a:chOff x="2751500" y="279165"/>
            <a:chExt cx="6048672" cy="649820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61D9BDA7-9A6E-BFBA-E9B2-4500ACB45F31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D735CB-8AB0-543D-D998-F45665068374}"/>
                </a:ext>
              </a:extLst>
            </p:cNvPr>
            <p:cNvSpPr txBox="1"/>
            <p:nvPr/>
          </p:nvSpPr>
          <p:spPr>
            <a:xfrm>
              <a:off x="2951756" y="404020"/>
              <a:ext cx="56541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Общественно-политические праздники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E0327A7-DDB6-F418-A833-AB3999011DC4}"/>
              </a:ext>
            </a:extLst>
          </p:cNvPr>
          <p:cNvSpPr txBox="1"/>
          <p:nvPr/>
        </p:nvSpPr>
        <p:spPr>
          <a:xfrm>
            <a:off x="1867084" y="3530661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«День Победы»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60BE7C-B08E-EEF8-C239-0B7BCF840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6" y="3853603"/>
            <a:ext cx="4118858" cy="281625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81063F4-1C61-0A21-F0B3-1AA049A417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r="6432" b="12106"/>
          <a:stretch/>
        </p:blipFill>
        <p:spPr>
          <a:xfrm>
            <a:off x="5730031" y="972355"/>
            <a:ext cx="4470425" cy="25259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249C51-A576-E536-FC50-D28C04AFED4E}"/>
              </a:ext>
            </a:extLst>
          </p:cNvPr>
          <p:cNvSpPr txBox="1"/>
          <p:nvPr/>
        </p:nvSpPr>
        <p:spPr>
          <a:xfrm>
            <a:off x="4871864" y="3458707"/>
            <a:ext cx="668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«</a:t>
            </a:r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День полного освобождения Ленинграда от фашистской блокады»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D1B745-3D2E-DA9D-FEC3-6546804078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1" b="7383"/>
          <a:stretch/>
        </p:blipFill>
        <p:spPr>
          <a:xfrm>
            <a:off x="5743710" y="3853604"/>
            <a:ext cx="4456746" cy="28162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C926196-6895-68AC-E11F-A1FD0A188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14" y="972355"/>
            <a:ext cx="4458022" cy="25259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343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995669-61E8-3D2F-ECFC-55E4CDA4C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4503" r="7" b="-330"/>
          <a:stretch/>
        </p:blipFill>
        <p:spPr>
          <a:xfrm>
            <a:off x="808340" y="3992196"/>
            <a:ext cx="4111374" cy="26464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B734A3-2574-5724-EF4A-72E0287D7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76672"/>
            <a:ext cx="588249" cy="6060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734F5B0-71D2-0525-422E-3848174AF98C}"/>
              </a:ext>
            </a:extLst>
          </p:cNvPr>
          <p:cNvGrpSpPr/>
          <p:nvPr/>
        </p:nvGrpSpPr>
        <p:grpSpPr>
          <a:xfrm>
            <a:off x="2999656" y="151762"/>
            <a:ext cx="5976665" cy="649820"/>
            <a:chOff x="2751500" y="279165"/>
            <a:chExt cx="6048672" cy="649820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3D0D958F-AE33-DA7A-7433-E16CD6CAAA6F}"/>
                </a:ext>
              </a:extLst>
            </p:cNvPr>
            <p:cNvSpPr/>
            <p:nvPr/>
          </p:nvSpPr>
          <p:spPr>
            <a:xfrm>
              <a:off x="2751500" y="279165"/>
              <a:ext cx="6048672" cy="6498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F5432C-C144-C7B2-811A-FFD7AE644013}"/>
                </a:ext>
              </a:extLst>
            </p:cNvPr>
            <p:cNvSpPr txBox="1"/>
            <p:nvPr/>
          </p:nvSpPr>
          <p:spPr>
            <a:xfrm>
              <a:off x="2951756" y="404020"/>
              <a:ext cx="56541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Общественно-политические праздники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658FE1-1794-B495-844B-33C23A2233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6"/>
          <a:stretch/>
        </p:blipFill>
        <p:spPr>
          <a:xfrm>
            <a:off x="808214" y="926437"/>
            <a:ext cx="4111500" cy="26465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516F10-9E6D-E2B2-5EA7-EEE674788C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" t="-284" r="738" b="13556"/>
          <a:stretch/>
        </p:blipFill>
        <p:spPr>
          <a:xfrm>
            <a:off x="5922869" y="935885"/>
            <a:ext cx="4228384" cy="26371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097D30A-8B00-4AAA-D4A7-DC593EFFD2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9" b="-1"/>
          <a:stretch/>
        </p:blipFill>
        <p:spPr>
          <a:xfrm>
            <a:off x="5905100" y="3967621"/>
            <a:ext cx="4246153" cy="26851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A5EE82-C7E2-2A5C-88FE-3233F9D2357E}"/>
              </a:ext>
            </a:extLst>
          </p:cNvPr>
          <p:cNvSpPr txBox="1"/>
          <p:nvPr/>
        </p:nvSpPr>
        <p:spPr>
          <a:xfrm>
            <a:off x="6404173" y="3607260"/>
            <a:ext cx="3248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«Международный женский день»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CFC3D4-57FB-5A2B-548A-B4CE1A5DE079}"/>
              </a:ext>
            </a:extLst>
          </p:cNvPr>
          <p:cNvSpPr txBox="1"/>
          <p:nvPr/>
        </p:nvSpPr>
        <p:spPr>
          <a:xfrm>
            <a:off x="1407475" y="3607260"/>
            <a:ext cx="2912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25000"/>
                  </a:schemeClr>
                </a:solidFill>
              </a:rPr>
              <a:t>«День защитника Отечества»</a:t>
            </a:r>
          </a:p>
        </p:txBody>
      </p:sp>
    </p:spTree>
    <p:extLst>
      <p:ext uri="{BB962C8B-B14F-4D97-AF65-F5344CB8AC3E}">
        <p14:creationId xmlns:p14="http://schemas.microsoft.com/office/powerpoint/2010/main" val="36670106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Оранжевый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3705</TotalTime>
  <Words>1252</Words>
  <Application>Microsoft Office PowerPoint</Application>
  <PresentationFormat>Широкоэкранный</PresentationFormat>
  <Paragraphs>133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Monotype Corsiva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Кристина Инкина</dc:creator>
  <cp:lastModifiedBy>Admin</cp:lastModifiedBy>
  <cp:revision>330</cp:revision>
  <dcterms:created xsi:type="dcterms:W3CDTF">2021-04-05T07:46:31Z</dcterms:created>
  <dcterms:modified xsi:type="dcterms:W3CDTF">2024-03-20T06:01:16Z</dcterms:modified>
</cp:coreProperties>
</file>