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notesSlides/notesSlide4.xml" ContentType="application/vnd.openxmlformats-officedocument.presentationml.notesSl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theme/themeOverride21.xml" ContentType="application/vnd.openxmlformats-officedocument.themeOverride+xml"/>
  <Override PartName="/ppt/charts/chart22.xml" ContentType="application/vnd.openxmlformats-officedocument.drawingml.chart+xml"/>
  <Override PartName="/ppt/theme/themeOverride2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256" r:id="rId2"/>
    <p:sldId id="257" r:id="rId3"/>
    <p:sldId id="258" r:id="rId4"/>
    <p:sldId id="299" r:id="rId5"/>
    <p:sldId id="260" r:id="rId6"/>
    <p:sldId id="261" r:id="rId7"/>
    <p:sldId id="262" r:id="rId8"/>
    <p:sldId id="259" r:id="rId9"/>
    <p:sldId id="265" r:id="rId10"/>
    <p:sldId id="276" r:id="rId11"/>
    <p:sldId id="310" r:id="rId12"/>
    <p:sldId id="268" r:id="rId13"/>
    <p:sldId id="270" r:id="rId14"/>
    <p:sldId id="271" r:id="rId15"/>
    <p:sldId id="266" r:id="rId16"/>
    <p:sldId id="267" r:id="rId17"/>
    <p:sldId id="275" r:id="rId18"/>
    <p:sldId id="311" r:id="rId19"/>
    <p:sldId id="273" r:id="rId20"/>
    <p:sldId id="274"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0" r:id="rId34"/>
    <p:sldId id="291" r:id="rId35"/>
    <p:sldId id="292" r:id="rId36"/>
    <p:sldId id="289" r:id="rId37"/>
    <p:sldId id="293" r:id="rId38"/>
    <p:sldId id="294" r:id="rId39"/>
    <p:sldId id="295" r:id="rId40"/>
    <p:sldId id="297" r:id="rId41"/>
    <p:sldId id="298" r:id="rId42"/>
    <p:sldId id="309" r:id="rId43"/>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93660" autoAdjust="0"/>
  </p:normalViewPr>
  <p:slideViewPr>
    <p:cSldViewPr snapToGrid="0">
      <p:cViewPr varScale="1">
        <p:scale>
          <a:sx n="102" d="100"/>
          <a:sy n="102" d="100"/>
        </p:scale>
        <p:origin x="438" y="114"/>
      </p:cViewPr>
      <p:guideLst>
        <p:guide orient="horz" pos="2160"/>
        <p:guide pos="3840"/>
      </p:guideLst>
    </p:cSldViewPr>
  </p:slideViewPr>
  <p:outlineViewPr>
    <p:cViewPr>
      <p:scale>
        <a:sx n="33" d="100"/>
        <a:sy n="33" d="100"/>
      </p:scale>
      <p:origin x="42" y="543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r>
              <a:rPr lang="ru-RU" sz="1800" baseline="0">
                <a:solidFill>
                  <a:sysClr val="windowText" lastClr="000000"/>
                </a:solidFill>
              </a:rPr>
              <a:t>Динамика роста участников ГИА-9 </a:t>
            </a:r>
          </a:p>
        </c:rich>
      </c:tx>
      <c:layout>
        <c:manualLayout>
          <c:xMode val="edge"/>
          <c:yMode val="edge"/>
          <c:x val="9.0116479225947663E-2"/>
          <c:y val="3.7037287901813654E-2"/>
        </c:manualLayout>
      </c:layout>
      <c:overlay val="0"/>
      <c:spPr>
        <a:noFill/>
        <a:ln>
          <a:noFill/>
        </a:ln>
        <a:effectLst/>
      </c:spPr>
    </c:title>
    <c:autoTitleDeleted val="0"/>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4"/>
              <c:tx>
                <c:rich>
                  <a:bodyPr/>
                  <a:lstStyle/>
                  <a:p>
                    <a:r>
                      <a:rPr lang="en-US" b="1" i="0" baseline="0"/>
                      <a:t>4495</a:t>
                    </a:r>
                    <a:endParaRPr lang="en-US"/>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416-4A2E-8AB7-290E35CE9BC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'Слайды русский'!$B$73:$B$77</c:f>
              <c:numCache>
                <c:formatCode>General</c:formatCode>
                <c:ptCount val="5"/>
                <c:pt idx="0">
                  <c:v>2017</c:v>
                </c:pt>
                <c:pt idx="1">
                  <c:v>2018</c:v>
                </c:pt>
                <c:pt idx="2">
                  <c:v>2019</c:v>
                </c:pt>
                <c:pt idx="3">
                  <c:v>2020</c:v>
                </c:pt>
                <c:pt idx="4">
                  <c:v>2021</c:v>
                </c:pt>
              </c:numCache>
            </c:numRef>
          </c:cat>
          <c:val>
            <c:numRef>
              <c:f>'Слайды русский'!$C$73:$C$77</c:f>
              <c:numCache>
                <c:formatCode>General</c:formatCode>
                <c:ptCount val="5"/>
                <c:pt idx="0">
                  <c:v>3656</c:v>
                </c:pt>
                <c:pt idx="1">
                  <c:v>3915</c:v>
                </c:pt>
                <c:pt idx="2">
                  <c:v>4363</c:v>
                </c:pt>
                <c:pt idx="3">
                  <c:v>0</c:v>
                </c:pt>
                <c:pt idx="4">
                  <c:v>4495</c:v>
                </c:pt>
              </c:numCache>
            </c:numRef>
          </c:val>
          <c:extLst>
            <c:ext xmlns:c16="http://schemas.microsoft.com/office/drawing/2014/chart" uri="{C3380CC4-5D6E-409C-BE32-E72D297353CC}">
              <c16:uniqueId val="{00000001-B416-4A2E-8AB7-290E35CE9BCC}"/>
            </c:ext>
          </c:extLst>
        </c:ser>
        <c:dLbls>
          <c:showLegendKey val="0"/>
          <c:showVal val="1"/>
          <c:showCatName val="0"/>
          <c:showSerName val="0"/>
          <c:showPercent val="0"/>
          <c:showBubbleSize val="0"/>
        </c:dLbls>
        <c:gapWidth val="100"/>
        <c:overlap val="-24"/>
        <c:axId val="158918912"/>
        <c:axId val="170476672"/>
      </c:barChart>
      <c:catAx>
        <c:axId val="1589189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170476672"/>
        <c:crosses val="autoZero"/>
        <c:auto val="1"/>
        <c:lblAlgn val="ctr"/>
        <c:lblOffset val="100"/>
        <c:noMultiLvlLbl val="0"/>
      </c:catAx>
      <c:valAx>
        <c:axId val="17047667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158918912"/>
        <c:crosses val="autoZero"/>
        <c:crossBetween val="between"/>
      </c:valAx>
      <c:spPr>
        <a:solidFill>
          <a:schemeClr val="bg1">
            <a:lumMod val="85000"/>
          </a:schemeClr>
        </a:solid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600" b="1" i="0" u="none" strike="noStrike" kern="1200" cap="none" spc="0" normalizeH="0" baseline="0">
                <a:solidFill>
                  <a:sysClr val="windowText" lastClr="000000"/>
                </a:solidFill>
                <a:latin typeface="+mj-lt"/>
                <a:ea typeface="+mj-ea"/>
                <a:cs typeface="+mj-cs"/>
              </a:defRPr>
            </a:pPr>
            <a:r>
              <a:rPr lang="ru-RU" baseline="0" dirty="0">
                <a:solidFill>
                  <a:sysClr val="windowText" lastClr="000000"/>
                </a:solidFill>
                <a:latin typeface="Times New Roman" pitchFamily="18" charset="0"/>
                <a:cs typeface="Times New Roman" pitchFamily="18" charset="0"/>
              </a:rPr>
              <a:t>Структура распределения отметок у ОО с наилучшим результатом</a:t>
            </a:r>
          </a:p>
        </c:rich>
      </c:tx>
      <c:layout>
        <c:manualLayout>
          <c:xMode val="edge"/>
          <c:yMode val="edge"/>
          <c:x val="0.16083830430287124"/>
          <c:y val="1.8518657615832091E-2"/>
        </c:manualLayout>
      </c:layout>
      <c:overlay val="0"/>
      <c:spPr>
        <a:noFill/>
        <a:ln>
          <a:noFill/>
        </a:ln>
        <a:effectLst/>
      </c:spPr>
    </c:title>
    <c:autoTitleDeleted val="0"/>
    <c:plotArea>
      <c:layout>
        <c:manualLayout>
          <c:layoutTarget val="inner"/>
          <c:xMode val="edge"/>
          <c:yMode val="edge"/>
          <c:x val="7.8025371828521595E-2"/>
          <c:y val="0.23652777777777778"/>
          <c:w val="0.87753018372703251"/>
          <c:h val="0.61498432487605659"/>
        </c:manualLayout>
      </c:layout>
      <c:barChart>
        <c:barDir val="col"/>
        <c:grouping val="stacked"/>
        <c:varyColors val="0"/>
        <c:ser>
          <c:idx val="0"/>
          <c:order val="0"/>
          <c:tx>
            <c:strRef>
              <c:f>'Сводка ИКТ'!$S$84</c:f>
              <c:strCache>
                <c:ptCount val="1"/>
                <c:pt idx="0">
                  <c:v>отметка "5"</c:v>
                </c:pt>
              </c:strCache>
            </c:strRef>
          </c:tx>
          <c:spPr>
            <a:solidFill>
              <a:srgbClr val="C00000"/>
            </a:solidFill>
            <a:ln>
              <a:solidFill>
                <a:srgbClr val="C00000"/>
              </a:solidFill>
            </a:ln>
            <a:effectLst/>
          </c:spPr>
          <c:invertIfNegative val="0"/>
          <c:dLbls>
            <c:dLbl>
              <c:idx val="0"/>
              <c:tx>
                <c:rich>
                  <a:bodyPr/>
                  <a:lstStyle/>
                  <a:p>
                    <a:r>
                      <a:rPr lang="ru-RU" sz="1050" baseline="0"/>
                      <a:t>11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A1F-4F30-8CA7-8799D81A244D}"/>
                </c:ext>
              </c:extLst>
            </c:dLbl>
            <c:dLbl>
              <c:idx val="1"/>
              <c:tx>
                <c:rich>
                  <a:bodyPr/>
                  <a:lstStyle/>
                  <a:p>
                    <a:r>
                      <a:rPr lang="ru-RU" sz="1050" baseline="0"/>
                      <a:t>21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A1F-4F30-8CA7-8799D81A244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ИКТ'!$T$83:$U$83</c:f>
              <c:strCache>
                <c:ptCount val="2"/>
                <c:pt idx="0">
                  <c:v>ГБОУ гимназия №52</c:v>
                </c:pt>
                <c:pt idx="1">
                  <c:v>ГБОУ лицей №64</c:v>
                </c:pt>
              </c:strCache>
            </c:strRef>
          </c:cat>
          <c:val>
            <c:numRef>
              <c:f>'Сводка ИКТ'!$T$84:$U$84</c:f>
              <c:numCache>
                <c:formatCode>0.0%</c:formatCode>
                <c:ptCount val="2"/>
                <c:pt idx="0">
                  <c:v>0.73333333333333328</c:v>
                </c:pt>
                <c:pt idx="1">
                  <c:v>0.77777777777777779</c:v>
                </c:pt>
              </c:numCache>
            </c:numRef>
          </c:val>
          <c:extLst>
            <c:ext xmlns:c16="http://schemas.microsoft.com/office/drawing/2014/chart" uri="{C3380CC4-5D6E-409C-BE32-E72D297353CC}">
              <c16:uniqueId val="{00000002-3A1F-4F30-8CA7-8799D81A244D}"/>
            </c:ext>
          </c:extLst>
        </c:ser>
        <c:ser>
          <c:idx val="1"/>
          <c:order val="1"/>
          <c:tx>
            <c:strRef>
              <c:f>'Сводка ИКТ'!$S$85</c:f>
              <c:strCache>
                <c:ptCount val="1"/>
                <c:pt idx="0">
                  <c:v>отметка "4"</c:v>
                </c:pt>
              </c:strCache>
            </c:strRef>
          </c:tx>
          <c:spPr>
            <a:solidFill>
              <a:schemeClr val="tx2">
                <a:lumMod val="75000"/>
              </a:schemeClr>
            </a:solidFill>
            <a:ln>
              <a:noFill/>
            </a:ln>
            <a:effectLst/>
          </c:spPr>
          <c:invertIfNegative val="0"/>
          <c:dLbls>
            <c:dLbl>
              <c:idx val="0"/>
              <c:layout>
                <c:manualLayout>
                  <c:x val="-5.0505050505050509E-3"/>
                  <c:y val="-8.6720852404523416E-3"/>
                </c:manualLayout>
              </c:layout>
              <c:tx>
                <c:rich>
                  <a:bodyPr/>
                  <a:lstStyle/>
                  <a:p>
                    <a:r>
                      <a:rPr lang="ru-RU" sz="1050" baseline="0" dirty="0"/>
                      <a:t>4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A1F-4F30-8CA7-8799D81A244D}"/>
                </c:ext>
              </c:extLst>
            </c:dLbl>
            <c:dLbl>
              <c:idx val="1"/>
              <c:tx>
                <c:rich>
                  <a:bodyPr/>
                  <a:lstStyle/>
                  <a:p>
                    <a:r>
                      <a:rPr lang="ru-RU" sz="1050" baseline="0"/>
                      <a:t>6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A1F-4F30-8CA7-8799D81A244D}"/>
                </c:ext>
              </c:extLst>
            </c:dLbl>
            <c:dLbl>
              <c:idx val="2"/>
              <c:layout>
                <c:manualLayout>
                  <c:x val="-7.5757575757574832E-3"/>
                  <c:y val="-4.7696468822487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1F-4F30-8CA7-8799D81A244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ИКТ'!$T$83:$U$83</c:f>
              <c:strCache>
                <c:ptCount val="2"/>
                <c:pt idx="0">
                  <c:v>ГБОУ гимназия №52</c:v>
                </c:pt>
                <c:pt idx="1">
                  <c:v>ГБОУ лицей №64</c:v>
                </c:pt>
              </c:strCache>
            </c:strRef>
          </c:cat>
          <c:val>
            <c:numRef>
              <c:f>'Сводка ИКТ'!$T$85:$U$85</c:f>
              <c:numCache>
                <c:formatCode>0.0%</c:formatCode>
                <c:ptCount val="2"/>
                <c:pt idx="0">
                  <c:v>0.26666666666666666</c:v>
                </c:pt>
                <c:pt idx="1">
                  <c:v>0.22222222222222221</c:v>
                </c:pt>
              </c:numCache>
            </c:numRef>
          </c:val>
          <c:extLst>
            <c:ext xmlns:c16="http://schemas.microsoft.com/office/drawing/2014/chart" uri="{C3380CC4-5D6E-409C-BE32-E72D297353CC}">
              <c16:uniqueId val="{00000006-3A1F-4F30-8CA7-8799D81A244D}"/>
            </c:ext>
          </c:extLst>
        </c:ser>
        <c:ser>
          <c:idx val="2"/>
          <c:order val="2"/>
          <c:tx>
            <c:strRef>
              <c:f>'Сводка ИКТ'!$S$86</c:f>
              <c:strCache>
                <c:ptCount val="1"/>
                <c:pt idx="0">
                  <c:v>отметка "3"</c:v>
                </c:pt>
              </c:strCache>
            </c:strRef>
          </c:tx>
          <c:spPr>
            <a:solidFill>
              <a:schemeClr val="bg1">
                <a:lumMod val="50000"/>
              </a:schemeClr>
            </a:solidFill>
            <a:ln>
              <a:noFill/>
            </a:ln>
            <a:effectLst/>
          </c:spPr>
          <c:invertIfNegative val="0"/>
          <c:cat>
            <c:strRef>
              <c:f>'Сводка ИКТ'!$T$83:$U$83</c:f>
              <c:strCache>
                <c:ptCount val="2"/>
                <c:pt idx="0">
                  <c:v>ГБОУ гимназия №52</c:v>
                </c:pt>
                <c:pt idx="1">
                  <c:v>ГБОУ лицей №64</c:v>
                </c:pt>
              </c:strCache>
            </c:strRef>
          </c:cat>
          <c:val>
            <c:numRef>
              <c:f>'Сводка ИКТ'!$T$86:$U$86</c:f>
              <c:numCache>
                <c:formatCode>0.0%</c:formatCode>
                <c:ptCount val="2"/>
                <c:pt idx="0">
                  <c:v>0</c:v>
                </c:pt>
                <c:pt idx="1">
                  <c:v>0</c:v>
                </c:pt>
              </c:numCache>
            </c:numRef>
          </c:val>
          <c:extLst>
            <c:ext xmlns:c16="http://schemas.microsoft.com/office/drawing/2014/chart" uri="{C3380CC4-5D6E-409C-BE32-E72D297353CC}">
              <c16:uniqueId val="{00000007-3A1F-4F30-8CA7-8799D81A244D}"/>
            </c:ext>
          </c:extLst>
        </c:ser>
        <c:dLbls>
          <c:showLegendKey val="0"/>
          <c:showVal val="0"/>
          <c:showCatName val="0"/>
          <c:showSerName val="0"/>
          <c:showPercent val="0"/>
          <c:showBubbleSize val="0"/>
        </c:dLbls>
        <c:gapWidth val="150"/>
        <c:overlap val="100"/>
        <c:axId val="212748160"/>
        <c:axId val="212836352"/>
      </c:barChart>
      <c:catAx>
        <c:axId val="21274816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ysClr val="windowText" lastClr="000000"/>
                </a:solidFill>
                <a:latin typeface="+mn-lt"/>
                <a:ea typeface="+mn-ea"/>
                <a:cs typeface="+mn-cs"/>
              </a:defRPr>
            </a:pPr>
            <a:endParaRPr lang="ru-RU"/>
          </a:p>
        </c:txPr>
        <c:crossAx val="212836352"/>
        <c:crossesAt val="0"/>
        <c:auto val="1"/>
        <c:lblAlgn val="ctr"/>
        <c:lblOffset val="100"/>
        <c:noMultiLvlLbl val="0"/>
      </c:catAx>
      <c:valAx>
        <c:axId val="212836352"/>
        <c:scaling>
          <c:orientation val="minMax"/>
        </c:scaling>
        <c:delete val="0"/>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crossAx val="212748160"/>
        <c:crosses val="autoZero"/>
        <c:crossBetween val="between"/>
      </c:valAx>
      <c:spPr>
        <a:solidFill>
          <a:schemeClr val="bg1">
            <a:lumMod val="75000"/>
          </a:schemeClr>
        </a:solidFill>
        <a:ln>
          <a:noFill/>
        </a:ln>
        <a:effectLst/>
      </c:spPr>
    </c:plotArea>
    <c:legend>
      <c:legendPos val="b"/>
      <c:layout>
        <c:manualLayout>
          <c:xMode val="edge"/>
          <c:yMode val="edge"/>
          <c:x val="0.22766732283464566"/>
          <c:y val="0.94369645842039473"/>
          <c:w val="0.66576990376202971"/>
          <c:h val="5.6303541579607187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2.4714234367614087E-3"/>
                  <c:y val="1.0101006084066617E-2"/>
                </c:manualLayout>
              </c:layout>
              <c:tx>
                <c:rich>
                  <a:bodyPr/>
                  <a:lstStyle/>
                  <a:p>
                    <a:pPr>
                      <a:defRPr sz="1100" b="1" baseline="0">
                        <a:solidFill>
                          <a:schemeClr val="tx1"/>
                        </a:solidFill>
                      </a:defRPr>
                    </a:pPr>
                    <a:r>
                      <a:rPr lang="ru-RU" sz="1100" b="1" baseline="0">
                        <a:solidFill>
                          <a:schemeClr val="tx1"/>
                        </a:solidFill>
                      </a:rPr>
                      <a:t>10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A9D-4083-8749-4C4D99A55112}"/>
                </c:ext>
              </c:extLst>
            </c:dLbl>
            <c:dLbl>
              <c:idx val="1"/>
              <c:layout>
                <c:manualLayout>
                  <c:x val="-1.9460027065644522E-7"/>
                  <c:y val="0"/>
                </c:manualLayout>
              </c:layout>
              <c:tx>
                <c:rich>
                  <a:bodyPr/>
                  <a:lstStyle/>
                  <a:p>
                    <a:pPr algn="ctr">
                      <a:defRPr lang="en-US" sz="1100" b="1" i="0" u="none" strike="noStrike" kern="1200" baseline="0">
                        <a:solidFill>
                          <a:schemeClr val="tx1"/>
                        </a:solidFill>
                        <a:latin typeface="+mn-lt"/>
                        <a:ea typeface="+mn-ea"/>
                        <a:cs typeface="+mn-cs"/>
                      </a:defRPr>
                    </a:pPr>
                    <a:r>
                      <a:rPr lang="ru-RU" sz="1100" b="1" i="0" u="none" strike="noStrike" kern="1200" baseline="0">
                        <a:solidFill>
                          <a:schemeClr val="tx1"/>
                        </a:solidFill>
                        <a:latin typeface="+mn-lt"/>
                        <a:ea typeface="+mn-ea"/>
                        <a:cs typeface="+mn-cs"/>
                      </a:rPr>
                      <a:t>42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A9D-4083-8749-4C4D99A55112}"/>
                </c:ext>
              </c:extLst>
            </c:dLbl>
            <c:dLbl>
              <c:idx val="2"/>
              <c:layout>
                <c:manualLayout>
                  <c:x val="-9.8856937470457248E-3"/>
                  <c:y val="-5.0505030420333087E-3"/>
                </c:manualLayout>
              </c:layout>
              <c:tx>
                <c:rich>
                  <a:bodyPr/>
                  <a:lstStyle/>
                  <a:p>
                    <a:pPr>
                      <a:defRPr sz="1100" b="1" baseline="0">
                        <a:solidFill>
                          <a:schemeClr val="tx1"/>
                        </a:solidFill>
                      </a:defRPr>
                    </a:pPr>
                    <a:r>
                      <a:rPr lang="ru-RU" sz="1100" b="1" baseline="0">
                        <a:solidFill>
                          <a:schemeClr val="tx1"/>
                        </a:solidFill>
                      </a:rPr>
                      <a:t>30 чел.</a:t>
                    </a:r>
                    <a:endParaRPr lang="ru-RU" sz="1100" baseline="0">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A9D-4083-8749-4C4D99A55112}"/>
                </c:ext>
              </c:extLst>
            </c:dLbl>
            <c:dLbl>
              <c:idx val="3"/>
              <c:layout>
                <c:manualLayout>
                  <c:x val="5.203222035600653E-3"/>
                  <c:y val="-5.0505030420333087E-3"/>
                </c:manualLayout>
              </c:layout>
              <c:tx>
                <c:rich>
                  <a:bodyPr/>
                  <a:lstStyle/>
                  <a:p>
                    <a:pPr>
                      <a:defRPr sz="1100" b="1" baseline="0">
                        <a:solidFill>
                          <a:schemeClr val="tx1"/>
                        </a:solidFill>
                      </a:defRPr>
                    </a:pPr>
                    <a:r>
                      <a:rPr lang="ru-RU" sz="1100" b="1" baseline="0">
                        <a:solidFill>
                          <a:schemeClr val="tx1"/>
                        </a:solidFill>
                      </a:rPr>
                      <a:t>4 чел.</a:t>
                    </a:r>
                    <a:endParaRPr lang="ru-RU" sz="1100" baseline="0">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A9D-4083-8749-4C4D99A55112}"/>
                </c:ext>
              </c:extLst>
            </c:dLbl>
            <c:spPr>
              <a:noFill/>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история'!$U$2:$U$6</c:f>
              <c:strCache>
                <c:ptCount val="4"/>
                <c:pt idx="0">
                  <c:v>"5"</c:v>
                </c:pt>
                <c:pt idx="1">
                  <c:v>"4"</c:v>
                </c:pt>
                <c:pt idx="2">
                  <c:v>"3"</c:v>
                </c:pt>
                <c:pt idx="3">
                  <c:v>"2"</c:v>
                </c:pt>
              </c:strCache>
            </c:strRef>
          </c:cat>
          <c:val>
            <c:numRef>
              <c:f>'Сводка история'!$W$2:$W$6</c:f>
              <c:numCache>
                <c:formatCode>0%</c:formatCode>
                <c:ptCount val="5"/>
                <c:pt idx="0">
                  <c:v>0.11627906976744186</c:v>
                </c:pt>
                <c:pt idx="1">
                  <c:v>0.48837209302325579</c:v>
                </c:pt>
                <c:pt idx="2">
                  <c:v>0.34883720930232559</c:v>
                </c:pt>
                <c:pt idx="3">
                  <c:v>4.6511627906976744E-2</c:v>
                </c:pt>
              </c:numCache>
            </c:numRef>
          </c:val>
          <c:extLst>
            <c:ext xmlns:c16="http://schemas.microsoft.com/office/drawing/2014/chart" uri="{C3380CC4-5D6E-409C-BE32-E72D297353CC}">
              <c16:uniqueId val="{00000004-3A9D-4083-8749-4C4D99A55112}"/>
            </c:ext>
          </c:extLst>
        </c:ser>
        <c:dLbls>
          <c:showLegendKey val="0"/>
          <c:showVal val="1"/>
          <c:showCatName val="0"/>
          <c:showSerName val="0"/>
          <c:showPercent val="0"/>
          <c:showBubbleSize val="0"/>
        </c:dLbls>
        <c:gapWidth val="100"/>
        <c:overlap val="-24"/>
        <c:axId val="395069696"/>
        <c:axId val="395084544"/>
      </c:barChart>
      <c:catAx>
        <c:axId val="3950696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395084544"/>
        <c:crosses val="autoZero"/>
        <c:auto val="1"/>
        <c:lblAlgn val="ctr"/>
        <c:lblOffset val="100"/>
        <c:noMultiLvlLbl val="0"/>
      </c:catAx>
      <c:valAx>
        <c:axId val="395084544"/>
        <c:scaling>
          <c:orientation val="minMax"/>
          <c:max val="0.5"/>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395069696"/>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1.0101006084066617E-2"/>
                </c:manualLayout>
              </c:layout>
              <c:tx>
                <c:rich>
                  <a:bodyPr/>
                  <a:lstStyle/>
                  <a:p>
                    <a:pPr>
                      <a:defRPr b="1" baseline="0">
                        <a:solidFill>
                          <a:sysClr val="windowText" lastClr="000000"/>
                        </a:solidFill>
                      </a:defRPr>
                    </a:pPr>
                    <a:r>
                      <a:rPr lang="ru-RU" b="1" baseline="0">
                        <a:solidFill>
                          <a:sysClr val="windowText" lastClr="000000"/>
                        </a:solidFill>
                      </a:rPr>
                      <a:t>42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6F0-4D48-818F-D5C3E32881F9}"/>
                </c:ext>
              </c:extLst>
            </c:dLbl>
            <c:dLbl>
              <c:idx val="1"/>
              <c:layout>
                <c:manualLayout>
                  <c:x val="4.9428468735228624E-3"/>
                  <c:y val="1.5151509126099926E-2"/>
                </c:manualLayout>
              </c:layout>
              <c:tx>
                <c:rich>
                  <a:bodyPr/>
                  <a:lstStyle/>
                  <a:p>
                    <a:pPr algn="ctr">
                      <a:defRPr lang="en-US" sz="1000" b="1" i="0" u="none" strike="noStrike" kern="1200" baseline="0">
                        <a:solidFill>
                          <a:sysClr val="windowText" lastClr="000000"/>
                        </a:solidFill>
                        <a:latin typeface="+mn-lt"/>
                        <a:ea typeface="+mn-ea"/>
                        <a:cs typeface="+mn-cs"/>
                      </a:defRPr>
                    </a:pPr>
                    <a:r>
                      <a:rPr lang="ru-RU" sz="1000" b="1" i="0" u="none" strike="noStrike" kern="1200" baseline="0">
                        <a:solidFill>
                          <a:sysClr val="windowText" lastClr="000000"/>
                        </a:solidFill>
                        <a:latin typeface="+mn-lt"/>
                        <a:ea typeface="+mn-ea"/>
                        <a:cs typeface="+mn-cs"/>
                      </a:rPr>
                      <a:t>126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6F0-4D48-818F-D5C3E32881F9}"/>
                </c:ext>
              </c:extLst>
            </c:dLbl>
            <c:dLbl>
              <c:idx val="2"/>
              <c:layout>
                <c:manualLayout>
                  <c:x val="0"/>
                  <c:y val="-1.0101006084066617E-2"/>
                </c:manualLayout>
              </c:layout>
              <c:tx>
                <c:rich>
                  <a:bodyPr/>
                  <a:lstStyle/>
                  <a:p>
                    <a:pPr>
                      <a:defRPr b="1" baseline="0">
                        <a:solidFill>
                          <a:sysClr val="windowText" lastClr="000000"/>
                        </a:solidFill>
                      </a:defRPr>
                    </a:pPr>
                    <a:r>
                      <a:rPr lang="ru-RU" b="1" baseline="0">
                        <a:solidFill>
                          <a:sysClr val="windowText" lastClr="000000"/>
                        </a:solidFill>
                      </a:rPr>
                      <a:t>36  чел.</a:t>
                    </a:r>
                    <a:endParaRPr lang="ru-RU"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6F0-4D48-818F-D5C3E32881F9}"/>
                </c:ext>
              </c:extLst>
            </c:dLbl>
            <c:dLbl>
              <c:idx val="3"/>
              <c:layout>
                <c:manualLayout>
                  <c:x val="-9.6253185849679342E-3"/>
                  <c:y val="1.5151509126099926E-2"/>
                </c:manualLayout>
              </c:layout>
              <c:tx>
                <c:rich>
                  <a:bodyPr/>
                  <a:lstStyle/>
                  <a:p>
                    <a:pPr>
                      <a:defRPr b="1" baseline="0">
                        <a:solidFill>
                          <a:sysClr val="windowText" lastClr="000000"/>
                        </a:solidFill>
                      </a:defRPr>
                    </a:pPr>
                    <a:r>
                      <a:rPr lang="ru-RU" b="1" baseline="0">
                        <a:solidFill>
                          <a:sysClr val="windowText" lastClr="000000"/>
                        </a:solidFill>
                      </a:rPr>
                      <a:t>1 чел.</a:t>
                    </a:r>
                    <a:endParaRPr lang="ru-RU"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6F0-4D48-818F-D5C3E32881F9}"/>
                </c:ext>
              </c:extLst>
            </c:dLbl>
            <c:spPr>
              <a:noFill/>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физика'!$U$2:$U$6</c:f>
              <c:strCache>
                <c:ptCount val="4"/>
                <c:pt idx="0">
                  <c:v>"5"</c:v>
                </c:pt>
                <c:pt idx="1">
                  <c:v>"4"</c:v>
                </c:pt>
                <c:pt idx="2">
                  <c:v>"3"</c:v>
                </c:pt>
                <c:pt idx="3">
                  <c:v>"2"</c:v>
                </c:pt>
              </c:strCache>
            </c:strRef>
          </c:cat>
          <c:val>
            <c:numRef>
              <c:f>'Сводка физика'!$W$2:$W$6</c:f>
              <c:numCache>
                <c:formatCode>0%</c:formatCode>
                <c:ptCount val="5"/>
                <c:pt idx="0">
                  <c:v>0.20487804878048779</c:v>
                </c:pt>
                <c:pt idx="1">
                  <c:v>0.61463414634146341</c:v>
                </c:pt>
                <c:pt idx="2">
                  <c:v>0.17560975609756097</c:v>
                </c:pt>
                <c:pt idx="3">
                  <c:v>4.8780487804878049E-3</c:v>
                </c:pt>
              </c:numCache>
            </c:numRef>
          </c:val>
          <c:extLst>
            <c:ext xmlns:c16="http://schemas.microsoft.com/office/drawing/2014/chart" uri="{C3380CC4-5D6E-409C-BE32-E72D297353CC}">
              <c16:uniqueId val="{00000004-46F0-4D48-818F-D5C3E32881F9}"/>
            </c:ext>
          </c:extLst>
        </c:ser>
        <c:dLbls>
          <c:showLegendKey val="0"/>
          <c:showVal val="1"/>
          <c:showCatName val="0"/>
          <c:showSerName val="0"/>
          <c:showPercent val="0"/>
          <c:showBubbleSize val="0"/>
        </c:dLbls>
        <c:gapWidth val="100"/>
        <c:overlap val="-24"/>
        <c:axId val="252119680"/>
        <c:axId val="252142336"/>
      </c:barChart>
      <c:catAx>
        <c:axId val="25211968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252142336"/>
        <c:crosses val="autoZero"/>
        <c:auto val="1"/>
        <c:lblAlgn val="ctr"/>
        <c:lblOffset val="100"/>
        <c:noMultiLvlLbl val="0"/>
      </c:catAx>
      <c:valAx>
        <c:axId val="252142336"/>
        <c:scaling>
          <c:orientation val="minMax"/>
          <c:max val="0.70000000000000007"/>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252119680"/>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7.4142703102842936E-3"/>
                  <c:y val="1.5151509126099926E-2"/>
                </c:manualLayout>
              </c:layout>
              <c:tx>
                <c:rich>
                  <a:bodyPr/>
                  <a:lstStyle/>
                  <a:p>
                    <a:r>
                      <a:rPr lang="ru-RU" b="1" baseline="0">
                        <a:solidFill>
                          <a:sysClr val="windowText" lastClr="000000"/>
                        </a:solidFill>
                      </a:rPr>
                      <a:t>226 чел.</a:t>
                    </a:r>
                    <a:endParaRPr lang="en-US" b="1">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D7-4A25-BEA4-20344F9F10E6}"/>
                </c:ext>
              </c:extLst>
            </c:dLbl>
            <c:dLbl>
              <c:idx val="1"/>
              <c:layout>
                <c:manualLayout>
                  <c:x val="0"/>
                  <c:y val="2.0202012168133228E-2"/>
                </c:manualLayout>
              </c:layout>
              <c:tx>
                <c:rich>
                  <a:bodyPr/>
                  <a:lstStyle/>
                  <a:p>
                    <a:pPr algn="ctr">
                      <a:defRPr lang="en-US" sz="1000" b="1" i="0" u="none" strike="noStrike" kern="1200" baseline="0">
                        <a:solidFill>
                          <a:sysClr val="windowText" lastClr="000000"/>
                        </a:solidFill>
                        <a:latin typeface="+mn-lt"/>
                        <a:ea typeface="+mn-ea"/>
                        <a:cs typeface="+mn-cs"/>
                      </a:defRPr>
                    </a:pPr>
                    <a:r>
                      <a:rPr lang="ru-RU" sz="1000" b="1" i="0" u="none" strike="noStrike" kern="1200" baseline="0">
                        <a:solidFill>
                          <a:sysClr val="windowText" lastClr="000000"/>
                        </a:solidFill>
                        <a:latin typeface="+mn-lt"/>
                        <a:ea typeface="+mn-ea"/>
                        <a:cs typeface="+mn-cs"/>
                      </a:rPr>
                      <a:t>304 чел.</a:t>
                    </a:r>
                    <a:endParaRPr lang="en-US" sz="1000" b="1" i="0" u="none" strike="noStrike" kern="1200" baseline="0">
                      <a:solidFill>
                        <a:schemeClr val="bg1"/>
                      </a:solidFill>
                      <a:latin typeface="+mn-lt"/>
                      <a:ea typeface="+mn-ea"/>
                      <a:cs typeface="+mn-cs"/>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DD7-4A25-BEA4-20344F9F10E6}"/>
                </c:ext>
              </c:extLst>
            </c:dLbl>
            <c:dLbl>
              <c:idx val="2"/>
              <c:layout>
                <c:manualLayout>
                  <c:x val="-4.9428468735228624E-3"/>
                  <c:y val="1.5151509126099926E-2"/>
                </c:manualLayout>
              </c:layout>
              <c:tx>
                <c:rich>
                  <a:bodyPr/>
                  <a:lstStyle/>
                  <a:p>
                    <a:r>
                      <a:rPr lang="ru-RU" b="1" baseline="0">
                        <a:solidFill>
                          <a:sysClr val="windowText" lastClr="000000"/>
                        </a:solidFill>
                      </a:rPr>
                      <a:t>98  чел.</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DD7-4A25-BEA4-20344F9F10E6}"/>
                </c:ext>
              </c:extLst>
            </c:dLbl>
            <c:dLbl>
              <c:idx val="3"/>
              <c:layout>
                <c:manualLayout>
                  <c:x val="-1.2096742021729456E-2"/>
                  <c:y val="1.0101006084066617E-2"/>
                </c:manualLayout>
              </c:layout>
              <c:tx>
                <c:rich>
                  <a:bodyPr/>
                  <a:lstStyle/>
                  <a:p>
                    <a:r>
                      <a:rPr lang="ru-RU" b="1" baseline="0">
                        <a:solidFill>
                          <a:sysClr val="windowText" lastClr="000000"/>
                        </a:solidFill>
                      </a:rPr>
                      <a:t>43 чел.</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DD7-4A25-BEA4-20344F9F10E6}"/>
                </c:ext>
              </c:extLst>
            </c:dLbl>
            <c:spPr>
              <a:noFill/>
            </c:spPr>
            <c:txPr>
              <a:bodyPr/>
              <a:lstStyle/>
              <a:p>
                <a:pPr>
                  <a:defRPr b="1" baseline="0">
                    <a:solidFill>
                      <a:sysClr val="windowText" lastClr="00000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гео'!$U$2:$U$5</c:f>
              <c:strCache>
                <c:ptCount val="4"/>
                <c:pt idx="0">
                  <c:v>"5"</c:v>
                </c:pt>
                <c:pt idx="1">
                  <c:v>"4"</c:v>
                </c:pt>
                <c:pt idx="2">
                  <c:v>"3"</c:v>
                </c:pt>
                <c:pt idx="3">
                  <c:v>"2"</c:v>
                </c:pt>
              </c:strCache>
            </c:strRef>
          </c:cat>
          <c:val>
            <c:numRef>
              <c:f>'Сводка гео'!$W$2:$W$5</c:f>
              <c:numCache>
                <c:formatCode>0%</c:formatCode>
                <c:ptCount val="4"/>
                <c:pt idx="0">
                  <c:v>0.33681073025335323</c:v>
                </c:pt>
                <c:pt idx="1">
                  <c:v>0.45305514157973176</c:v>
                </c:pt>
                <c:pt idx="2">
                  <c:v>0.14605067064083457</c:v>
                </c:pt>
                <c:pt idx="3">
                  <c:v>6.4083457526080481E-2</c:v>
                </c:pt>
              </c:numCache>
            </c:numRef>
          </c:val>
          <c:extLst>
            <c:ext xmlns:c16="http://schemas.microsoft.com/office/drawing/2014/chart" uri="{C3380CC4-5D6E-409C-BE32-E72D297353CC}">
              <c16:uniqueId val="{00000004-1DD7-4A25-BEA4-20344F9F10E6}"/>
            </c:ext>
          </c:extLst>
        </c:ser>
        <c:dLbls>
          <c:showLegendKey val="0"/>
          <c:showVal val="1"/>
          <c:showCatName val="0"/>
          <c:showSerName val="0"/>
          <c:showPercent val="0"/>
          <c:showBubbleSize val="0"/>
        </c:dLbls>
        <c:gapWidth val="100"/>
        <c:overlap val="-24"/>
        <c:axId val="469378944"/>
        <c:axId val="469380480"/>
      </c:barChart>
      <c:catAx>
        <c:axId val="4693789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ru-RU"/>
          </a:p>
        </c:txPr>
        <c:crossAx val="469380480"/>
        <c:crosses val="autoZero"/>
        <c:auto val="1"/>
        <c:lblAlgn val="ctr"/>
        <c:lblOffset val="100"/>
        <c:noMultiLvlLbl val="0"/>
      </c:catAx>
      <c:valAx>
        <c:axId val="469380480"/>
        <c:scaling>
          <c:orientation val="minMax"/>
          <c:max val="0.5"/>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ru-RU"/>
          </a:p>
        </c:txPr>
        <c:crossAx val="469378944"/>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cap="none" spc="0" normalizeH="0" baseline="0">
                <a:solidFill>
                  <a:sysClr val="windowText" lastClr="000000"/>
                </a:solidFill>
                <a:latin typeface="+mj-lt"/>
                <a:ea typeface="+mj-ea"/>
                <a:cs typeface="+mj-cs"/>
              </a:defRPr>
            </a:pPr>
            <a:r>
              <a:rPr lang="ru-RU" sz="1400" baseline="0" dirty="0">
                <a:solidFill>
                  <a:sysClr val="windowText" lastClr="000000"/>
                </a:solidFill>
                <a:latin typeface="Times New Roman" pitchFamily="18" charset="0"/>
                <a:cs typeface="Times New Roman" pitchFamily="18" charset="0"/>
              </a:rPr>
              <a:t>Структура распределения отметок у ОО  с наилучшим результатом</a:t>
            </a:r>
          </a:p>
        </c:rich>
      </c:tx>
      <c:layout>
        <c:manualLayout>
          <c:xMode val="edge"/>
          <c:yMode val="edge"/>
          <c:x val="6.4878708343275276E-2"/>
          <c:y val="4.263813594381724E-2"/>
        </c:manualLayout>
      </c:layout>
      <c:overlay val="0"/>
      <c:spPr>
        <a:noFill/>
        <a:ln>
          <a:noFill/>
        </a:ln>
        <a:effectLst/>
      </c:spPr>
    </c:title>
    <c:autoTitleDeleted val="0"/>
    <c:plotArea>
      <c:layout>
        <c:manualLayout>
          <c:layoutTarget val="inner"/>
          <c:xMode val="edge"/>
          <c:yMode val="edge"/>
          <c:x val="7.8025371828521595E-2"/>
          <c:y val="0.23652777777777778"/>
          <c:w val="0.87753018372703251"/>
          <c:h val="0.61498432487605659"/>
        </c:manualLayout>
      </c:layout>
      <c:barChart>
        <c:barDir val="col"/>
        <c:grouping val="stacked"/>
        <c:varyColors val="0"/>
        <c:ser>
          <c:idx val="0"/>
          <c:order val="0"/>
          <c:tx>
            <c:strRef>
              <c:f>'Сводка гео'!$S$84</c:f>
              <c:strCache>
                <c:ptCount val="1"/>
                <c:pt idx="0">
                  <c:v>отметка "5"</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гео'!$T$83:$U$83</c:f>
              <c:strCache>
                <c:ptCount val="2"/>
                <c:pt idx="0">
                  <c:v>ГБОУ школа №595</c:v>
                </c:pt>
                <c:pt idx="1">
                  <c:v>ГБОУ лицей №554</c:v>
                </c:pt>
              </c:strCache>
            </c:strRef>
          </c:cat>
          <c:val>
            <c:numRef>
              <c:f>'Сводка гео'!$T$84:$U$84</c:f>
              <c:numCache>
                <c:formatCode>0%</c:formatCode>
                <c:ptCount val="2"/>
                <c:pt idx="0">
                  <c:v>1</c:v>
                </c:pt>
                <c:pt idx="1">
                  <c:v>0.8125</c:v>
                </c:pt>
              </c:numCache>
            </c:numRef>
          </c:val>
          <c:extLst>
            <c:ext xmlns:c16="http://schemas.microsoft.com/office/drawing/2014/chart" uri="{C3380CC4-5D6E-409C-BE32-E72D297353CC}">
              <c16:uniqueId val="{00000000-B057-413A-8D0C-0CB82EFA812C}"/>
            </c:ext>
          </c:extLst>
        </c:ser>
        <c:ser>
          <c:idx val="1"/>
          <c:order val="1"/>
          <c:tx>
            <c:strRef>
              <c:f>'Сводка гео'!$S$85</c:f>
              <c:strCache>
                <c:ptCount val="1"/>
                <c:pt idx="0">
                  <c:v>отметка "4"</c:v>
                </c:pt>
              </c:strCache>
            </c:strRef>
          </c:tx>
          <c:spPr>
            <a:solidFill>
              <a:schemeClr val="tx2">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B057-413A-8D0C-0CB82EFA812C}"/>
                </c:ext>
              </c:extLst>
            </c:dLbl>
            <c:dLbl>
              <c:idx val="2"/>
              <c:layout>
                <c:manualLayout>
                  <c:x val="-1.0101208939791616E-2"/>
                  <c:y val="-8.67208524045234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057-413A-8D0C-0CB82EFA81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гео'!$T$83:$U$83</c:f>
              <c:strCache>
                <c:ptCount val="2"/>
                <c:pt idx="0">
                  <c:v>ГБОУ школа №595</c:v>
                </c:pt>
                <c:pt idx="1">
                  <c:v>ГБОУ лицей №554</c:v>
                </c:pt>
              </c:strCache>
            </c:strRef>
          </c:cat>
          <c:val>
            <c:numRef>
              <c:f>'Сводка гео'!$T$85:$U$85</c:f>
              <c:numCache>
                <c:formatCode>0%</c:formatCode>
                <c:ptCount val="2"/>
                <c:pt idx="0">
                  <c:v>0</c:v>
                </c:pt>
                <c:pt idx="1">
                  <c:v>0.1875</c:v>
                </c:pt>
              </c:numCache>
            </c:numRef>
          </c:val>
          <c:extLst>
            <c:ext xmlns:c16="http://schemas.microsoft.com/office/drawing/2014/chart" uri="{C3380CC4-5D6E-409C-BE32-E72D297353CC}">
              <c16:uniqueId val="{00000003-B057-413A-8D0C-0CB82EFA812C}"/>
            </c:ext>
          </c:extLst>
        </c:ser>
        <c:ser>
          <c:idx val="2"/>
          <c:order val="2"/>
          <c:tx>
            <c:strRef>
              <c:f>'Сводка гео'!$S$86</c:f>
              <c:strCache>
                <c:ptCount val="1"/>
                <c:pt idx="0">
                  <c:v>отметка "3"</c:v>
                </c:pt>
              </c:strCache>
            </c:strRef>
          </c:tx>
          <c:spPr>
            <a:solidFill>
              <a:schemeClr val="bg1">
                <a:lumMod val="50000"/>
              </a:schemeClr>
            </a:solidFill>
            <a:ln>
              <a:noFill/>
            </a:ln>
            <a:effectLst/>
          </c:spPr>
          <c:invertIfNegative val="0"/>
          <c:cat>
            <c:strRef>
              <c:f>'Сводка гео'!$T$83:$U$83</c:f>
              <c:strCache>
                <c:ptCount val="2"/>
                <c:pt idx="0">
                  <c:v>ГБОУ школа №595</c:v>
                </c:pt>
                <c:pt idx="1">
                  <c:v>ГБОУ лицей №554</c:v>
                </c:pt>
              </c:strCache>
            </c:strRef>
          </c:cat>
          <c:val>
            <c:numRef>
              <c:f>'Сводка гео'!$T$86:$U$86</c:f>
              <c:numCache>
                <c:formatCode>0%</c:formatCode>
                <c:ptCount val="2"/>
                <c:pt idx="0">
                  <c:v>0</c:v>
                </c:pt>
                <c:pt idx="1">
                  <c:v>0</c:v>
                </c:pt>
              </c:numCache>
            </c:numRef>
          </c:val>
          <c:extLst>
            <c:ext xmlns:c16="http://schemas.microsoft.com/office/drawing/2014/chart" uri="{C3380CC4-5D6E-409C-BE32-E72D297353CC}">
              <c16:uniqueId val="{00000004-B057-413A-8D0C-0CB82EFA812C}"/>
            </c:ext>
          </c:extLst>
        </c:ser>
        <c:dLbls>
          <c:showLegendKey val="0"/>
          <c:showVal val="0"/>
          <c:showCatName val="0"/>
          <c:showSerName val="0"/>
          <c:showPercent val="0"/>
          <c:showBubbleSize val="0"/>
        </c:dLbls>
        <c:gapWidth val="150"/>
        <c:overlap val="100"/>
        <c:axId val="494539136"/>
        <c:axId val="494540672"/>
      </c:barChart>
      <c:catAx>
        <c:axId val="49453913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ysClr val="windowText" lastClr="000000"/>
                </a:solidFill>
                <a:latin typeface="+mn-lt"/>
                <a:ea typeface="+mn-ea"/>
                <a:cs typeface="+mn-cs"/>
              </a:defRPr>
            </a:pPr>
            <a:endParaRPr lang="ru-RU"/>
          </a:p>
        </c:txPr>
        <c:crossAx val="494540672"/>
        <c:crossesAt val="0"/>
        <c:auto val="1"/>
        <c:lblAlgn val="ctr"/>
        <c:lblOffset val="100"/>
        <c:noMultiLvlLbl val="0"/>
      </c:catAx>
      <c:valAx>
        <c:axId val="494540672"/>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crossAx val="494539136"/>
        <c:crosses val="autoZero"/>
        <c:crossBetween val="between"/>
      </c:valAx>
      <c:spPr>
        <a:solidFill>
          <a:schemeClr val="bg1">
            <a:lumMod val="75000"/>
          </a:schemeClr>
        </a:solidFill>
        <a:ln>
          <a:noFill/>
        </a:ln>
        <a:effectLst/>
      </c:spPr>
    </c:plotArea>
    <c:legend>
      <c:legendPos val="b"/>
      <c:legendEntry>
        <c:idx val="2"/>
        <c:delete val="1"/>
      </c:legendEntry>
      <c:layout>
        <c:manualLayout>
          <c:xMode val="edge"/>
          <c:yMode val="edge"/>
          <c:x val="0.22766732283464566"/>
          <c:y val="0.94369645842039473"/>
          <c:w val="0.66576990376202971"/>
          <c:h val="5.6303541579607187E-2"/>
        </c:manualLayout>
      </c:layout>
      <c:overlay val="0"/>
      <c:txPr>
        <a:bodyPr rot="0" vert="horz"/>
        <a:lstStyle/>
        <a:p>
          <a:pPr>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1.5151111448695041E-2"/>
                </c:manualLayout>
              </c:layout>
              <c:tx>
                <c:rich>
                  <a:bodyPr/>
                  <a:lstStyle/>
                  <a:p>
                    <a:r>
                      <a:rPr lang="ru-RU" b="1" baseline="0">
                        <a:solidFill>
                          <a:sysClr val="windowText" lastClr="000000"/>
                        </a:solidFill>
                      </a:rPr>
                      <a:t>32 чел.</a:t>
                    </a:r>
                    <a:endParaRPr lang="en-US" b="1">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BC9-49BF-998B-924971AE3FB1}"/>
                </c:ext>
              </c:extLst>
            </c:dLbl>
            <c:dLbl>
              <c:idx val="1"/>
              <c:layout>
                <c:manualLayout>
                  <c:x val="7.4142703102842936E-3"/>
                  <c:y val="5.0505030420333547E-3"/>
                </c:manualLayout>
              </c:layout>
              <c:tx>
                <c:rich>
                  <a:bodyPr/>
                  <a:lstStyle/>
                  <a:p>
                    <a:pPr algn="ctr">
                      <a:defRPr lang="en-US" sz="1000" b="1" i="0" u="none" strike="noStrike" kern="1200" baseline="0">
                        <a:solidFill>
                          <a:sysClr val="windowText" lastClr="000000"/>
                        </a:solidFill>
                        <a:latin typeface="+mn-lt"/>
                        <a:ea typeface="+mn-ea"/>
                        <a:cs typeface="+mn-cs"/>
                      </a:defRPr>
                    </a:pPr>
                    <a:r>
                      <a:rPr lang="ru-RU" sz="1000" b="1" i="0" u="none" strike="noStrike" kern="1200" baseline="0">
                        <a:solidFill>
                          <a:sysClr val="windowText" lastClr="000000"/>
                        </a:solidFill>
                        <a:latin typeface="+mn-lt"/>
                        <a:ea typeface="+mn-ea"/>
                        <a:cs typeface="+mn-cs"/>
                      </a:rPr>
                      <a:t>342  чел.</a:t>
                    </a:r>
                    <a:endParaRPr lang="en-US" sz="1000" b="1" i="0" u="none" strike="noStrike" kern="1200" baseline="0">
                      <a:solidFill>
                        <a:schemeClr val="bg1"/>
                      </a:solidFill>
                      <a:latin typeface="+mn-lt"/>
                      <a:ea typeface="+mn-ea"/>
                      <a:cs typeface="+mn-cs"/>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BC9-49BF-998B-924971AE3FB1}"/>
                </c:ext>
              </c:extLst>
            </c:dLbl>
            <c:dLbl>
              <c:idx val="2"/>
              <c:layout>
                <c:manualLayout>
                  <c:x val="1.0508446723013555E-4"/>
                  <c:y val="3.9411171088142016E-3"/>
                </c:manualLayout>
              </c:layout>
              <c:tx>
                <c:rich>
                  <a:bodyPr/>
                  <a:lstStyle/>
                  <a:p>
                    <a:r>
                      <a:rPr lang="ru-RU" b="1" baseline="0">
                        <a:solidFill>
                          <a:sysClr val="windowText" lastClr="000000"/>
                        </a:solidFill>
                      </a:rPr>
                      <a:t>567 чел.</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C9-49BF-998B-924971AE3FB1}"/>
                </c:ext>
              </c:extLst>
            </c:dLbl>
            <c:dLbl>
              <c:idx val="3"/>
              <c:layout>
                <c:manualLayout>
                  <c:x val="2.7317985988391316E-3"/>
                  <c:y val="9.2591486145861568E-17"/>
                </c:manualLayout>
              </c:layout>
              <c:tx>
                <c:rich>
                  <a:bodyPr/>
                  <a:lstStyle/>
                  <a:p>
                    <a:r>
                      <a:rPr lang="ru-RU" b="1" baseline="0">
                        <a:solidFill>
                          <a:sysClr val="windowText" lastClr="000000"/>
                        </a:solidFill>
                      </a:rPr>
                      <a:t>61 чел.</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BC9-49BF-998B-924971AE3FB1}"/>
                </c:ext>
              </c:extLst>
            </c:dLbl>
            <c:spPr>
              <a:noFill/>
            </c:spPr>
            <c:txPr>
              <a:bodyPr/>
              <a:lstStyle/>
              <a:p>
                <a:pPr>
                  <a:defRPr b="1" baseline="0">
                    <a:solidFill>
                      <a:sysClr val="windowText" lastClr="000000"/>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общ'!$U$2:$U$6</c:f>
              <c:strCache>
                <c:ptCount val="4"/>
                <c:pt idx="0">
                  <c:v>"5"</c:v>
                </c:pt>
                <c:pt idx="1">
                  <c:v>"4"</c:v>
                </c:pt>
                <c:pt idx="2">
                  <c:v>"3"</c:v>
                </c:pt>
                <c:pt idx="3">
                  <c:v>"2"</c:v>
                </c:pt>
              </c:strCache>
            </c:strRef>
          </c:cat>
          <c:val>
            <c:numRef>
              <c:f>'Сводка общ'!$W$2:$W$6</c:f>
              <c:numCache>
                <c:formatCode>0%</c:formatCode>
                <c:ptCount val="5"/>
                <c:pt idx="0">
                  <c:v>3.1936127744510975E-2</c:v>
                </c:pt>
                <c:pt idx="1">
                  <c:v>0.3413173652694611</c:v>
                </c:pt>
                <c:pt idx="2">
                  <c:v>0.56586826347305386</c:v>
                </c:pt>
                <c:pt idx="3" formatCode="0.00%">
                  <c:v>6.0878243512974051E-2</c:v>
                </c:pt>
              </c:numCache>
            </c:numRef>
          </c:val>
          <c:extLst>
            <c:ext xmlns:c16="http://schemas.microsoft.com/office/drawing/2014/chart" uri="{C3380CC4-5D6E-409C-BE32-E72D297353CC}">
              <c16:uniqueId val="{00000004-8BC9-49BF-998B-924971AE3FB1}"/>
            </c:ext>
          </c:extLst>
        </c:ser>
        <c:dLbls>
          <c:showLegendKey val="0"/>
          <c:showVal val="1"/>
          <c:showCatName val="0"/>
          <c:showSerName val="0"/>
          <c:showPercent val="0"/>
          <c:showBubbleSize val="0"/>
        </c:dLbls>
        <c:gapWidth val="100"/>
        <c:overlap val="-24"/>
        <c:axId val="398908416"/>
        <c:axId val="445968768"/>
      </c:barChart>
      <c:catAx>
        <c:axId val="3989084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445968768"/>
        <c:crosses val="autoZero"/>
        <c:auto val="1"/>
        <c:lblAlgn val="ctr"/>
        <c:lblOffset val="100"/>
        <c:noMultiLvlLbl val="0"/>
      </c:catAx>
      <c:valAx>
        <c:axId val="445968768"/>
        <c:scaling>
          <c:orientation val="minMax"/>
          <c:max val="0.60000000000000009"/>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398908416"/>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cap="none" spc="0" normalizeH="0" baseline="0">
                <a:solidFill>
                  <a:sysClr val="windowText" lastClr="000000"/>
                </a:solidFill>
                <a:latin typeface="+mj-lt"/>
                <a:ea typeface="+mj-ea"/>
                <a:cs typeface="+mj-cs"/>
              </a:defRPr>
            </a:pPr>
            <a:r>
              <a:rPr lang="ru-RU" baseline="0" dirty="0">
                <a:solidFill>
                  <a:sysClr val="windowText" lastClr="000000"/>
                </a:solidFill>
              </a:rPr>
              <a:t>Структура распределения отметок у ОО с наилучшим результатом</a:t>
            </a:r>
          </a:p>
        </c:rich>
      </c:tx>
      <c:layout>
        <c:manualLayout>
          <c:xMode val="edge"/>
          <c:yMode val="edge"/>
          <c:x val="0.16083830430287124"/>
          <c:y val="1.8518657615832091E-2"/>
        </c:manualLayout>
      </c:layout>
      <c:overlay val="0"/>
      <c:spPr>
        <a:noFill/>
        <a:ln>
          <a:noFill/>
        </a:ln>
        <a:effectLst/>
      </c:spPr>
    </c:title>
    <c:autoTitleDeleted val="0"/>
    <c:plotArea>
      <c:layout>
        <c:manualLayout>
          <c:layoutTarget val="inner"/>
          <c:xMode val="edge"/>
          <c:yMode val="edge"/>
          <c:x val="7.8025371828521595E-2"/>
          <c:y val="0.23652777777777778"/>
          <c:w val="0.87753018372703251"/>
          <c:h val="0.61498432487605659"/>
        </c:manualLayout>
      </c:layout>
      <c:barChart>
        <c:barDir val="col"/>
        <c:grouping val="stacked"/>
        <c:varyColors val="0"/>
        <c:ser>
          <c:idx val="0"/>
          <c:order val="0"/>
          <c:tx>
            <c:strRef>
              <c:f>'Сводка общ'!$S$84</c:f>
              <c:strCache>
                <c:ptCount val="1"/>
                <c:pt idx="0">
                  <c:v>отметка "5"</c:v>
                </c:pt>
              </c:strCache>
            </c:strRef>
          </c:tx>
          <c:spPr>
            <a:solidFill>
              <a:srgbClr val="C00000"/>
            </a:solidFill>
            <a:ln>
              <a:solidFill>
                <a:srgbClr val="C00000"/>
              </a:solidFill>
            </a:ln>
            <a:effectLst/>
          </c:spPr>
          <c:invertIfNegative val="0"/>
          <c:dLbls>
            <c:dLbl>
              <c:idx val="0"/>
              <c:tx>
                <c:rich>
                  <a:bodyPr/>
                  <a:lstStyle/>
                  <a:p>
                    <a:r>
                      <a:rPr lang="ru-RU" baseline="0"/>
                      <a:t>2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1CF-4349-8C0A-3BB05C70D013}"/>
                </c:ext>
              </c:extLst>
            </c:dLbl>
            <c:dLbl>
              <c:idx val="1"/>
              <c:tx>
                <c:rich>
                  <a:bodyPr/>
                  <a:lstStyle/>
                  <a:p>
                    <a:r>
                      <a:rPr lang="ru-RU"/>
                      <a:t>2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1CF-4349-8C0A-3BB05C70D013}"/>
                </c:ext>
              </c:extLst>
            </c:dLbl>
            <c:dLbl>
              <c:idx val="2"/>
              <c:layout>
                <c:manualLayout>
                  <c:x val="7.5757575757574832E-3"/>
                  <c:y val="0"/>
                </c:manualLayout>
              </c:layout>
              <c:tx>
                <c:rich>
                  <a:bodyPr/>
                  <a:lstStyle/>
                  <a:p>
                    <a:r>
                      <a:rPr lang="ru-RU" dirty="0"/>
                      <a:t>1</a:t>
                    </a:r>
                    <a:r>
                      <a:rPr lang="ru-RU" baseline="0" dirty="0"/>
                      <a:t>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1CF-4349-8C0A-3BB05C70D0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общ'!$T$83:$V$83</c:f>
              <c:strCache>
                <c:ptCount val="3"/>
                <c:pt idx="0">
                  <c:v>ГБОУ гимназия №116</c:v>
                </c:pt>
                <c:pt idx="1">
                  <c:v>ГБОУ школа №53</c:v>
                </c:pt>
                <c:pt idx="2">
                  <c:v>ГБОУ школа № 644</c:v>
                </c:pt>
              </c:strCache>
            </c:strRef>
          </c:cat>
          <c:val>
            <c:numRef>
              <c:f>'Сводка общ'!$T$84:$V$84</c:f>
              <c:numCache>
                <c:formatCode>0%</c:formatCode>
                <c:ptCount val="3"/>
                <c:pt idx="0">
                  <c:v>0.1</c:v>
                </c:pt>
                <c:pt idx="1">
                  <c:v>0.18181818181818182</c:v>
                </c:pt>
                <c:pt idx="2">
                  <c:v>0.2</c:v>
                </c:pt>
              </c:numCache>
            </c:numRef>
          </c:val>
          <c:extLst>
            <c:ext xmlns:c16="http://schemas.microsoft.com/office/drawing/2014/chart" uri="{C3380CC4-5D6E-409C-BE32-E72D297353CC}">
              <c16:uniqueId val="{00000003-81CF-4349-8C0A-3BB05C70D013}"/>
            </c:ext>
          </c:extLst>
        </c:ser>
        <c:ser>
          <c:idx val="1"/>
          <c:order val="1"/>
          <c:tx>
            <c:strRef>
              <c:f>'Сводка общ'!$S$85</c:f>
              <c:strCache>
                <c:ptCount val="1"/>
                <c:pt idx="0">
                  <c:v>отметка "4"</c:v>
                </c:pt>
              </c:strCache>
            </c:strRef>
          </c:tx>
          <c:spPr>
            <a:solidFill>
              <a:schemeClr val="tx2">
                <a:lumMod val="75000"/>
              </a:schemeClr>
            </a:solidFill>
            <a:ln>
              <a:noFill/>
            </a:ln>
            <a:effectLst/>
          </c:spPr>
          <c:invertIfNegative val="0"/>
          <c:dLbls>
            <c:dLbl>
              <c:idx val="0"/>
              <c:tx>
                <c:rich>
                  <a:bodyPr/>
                  <a:lstStyle/>
                  <a:p>
                    <a:r>
                      <a:rPr lang="ru-RU"/>
                      <a:t>14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1CF-4349-8C0A-3BB05C70D013}"/>
                </c:ext>
              </c:extLst>
            </c:dLbl>
            <c:dLbl>
              <c:idx val="1"/>
              <c:tx>
                <c:rich>
                  <a:bodyPr/>
                  <a:lstStyle/>
                  <a:p>
                    <a:r>
                      <a:rPr lang="ru-RU"/>
                      <a:t>5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1CF-4349-8C0A-3BB05C70D013}"/>
                </c:ext>
              </c:extLst>
            </c:dLbl>
            <c:dLbl>
              <c:idx val="2"/>
              <c:layout>
                <c:manualLayout>
                  <c:x val="-7.5757575757574832E-3"/>
                  <c:y val="-4.7696468822487889E-2"/>
                </c:manualLayout>
              </c:layout>
              <c:tx>
                <c:rich>
                  <a:bodyPr/>
                  <a:lstStyle/>
                  <a:p>
                    <a:r>
                      <a:rPr lang="ru-RU" dirty="0"/>
                      <a:t>2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1CF-4349-8C0A-3BB05C70D01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общ'!$T$83:$V$83</c:f>
              <c:strCache>
                <c:ptCount val="3"/>
                <c:pt idx="0">
                  <c:v>ГБОУ гимназия №116</c:v>
                </c:pt>
                <c:pt idx="1">
                  <c:v>ГБОУ школа №53</c:v>
                </c:pt>
                <c:pt idx="2">
                  <c:v>ГБОУ школа № 644</c:v>
                </c:pt>
              </c:strCache>
            </c:strRef>
          </c:cat>
          <c:val>
            <c:numRef>
              <c:f>'Сводка общ'!$T$85:$V$85</c:f>
              <c:numCache>
                <c:formatCode>0%</c:formatCode>
                <c:ptCount val="3"/>
                <c:pt idx="0">
                  <c:v>0.7</c:v>
                </c:pt>
                <c:pt idx="1">
                  <c:v>0.46</c:v>
                </c:pt>
                <c:pt idx="2">
                  <c:v>0.4</c:v>
                </c:pt>
              </c:numCache>
            </c:numRef>
          </c:val>
          <c:extLst>
            <c:ext xmlns:c16="http://schemas.microsoft.com/office/drawing/2014/chart" uri="{C3380CC4-5D6E-409C-BE32-E72D297353CC}">
              <c16:uniqueId val="{00000007-81CF-4349-8C0A-3BB05C70D013}"/>
            </c:ext>
          </c:extLst>
        </c:ser>
        <c:ser>
          <c:idx val="2"/>
          <c:order val="2"/>
          <c:tx>
            <c:strRef>
              <c:f>'Сводка общ'!$S$86</c:f>
              <c:strCache>
                <c:ptCount val="1"/>
                <c:pt idx="0">
                  <c:v>отметка "3"</c:v>
                </c:pt>
              </c:strCache>
            </c:strRef>
          </c:tx>
          <c:spPr>
            <a:solidFill>
              <a:schemeClr val="bg1">
                <a:lumMod val="50000"/>
              </a:schemeClr>
            </a:solidFill>
            <a:ln>
              <a:noFill/>
            </a:ln>
            <a:effectLst/>
          </c:spPr>
          <c:invertIfNegative val="0"/>
          <c:dLbls>
            <c:dLbl>
              <c:idx val="0"/>
              <c:tx>
                <c:rich>
                  <a:bodyPr/>
                  <a:lstStyle/>
                  <a:p>
                    <a:r>
                      <a:rPr lang="ru-RU" baseline="0">
                        <a:solidFill>
                          <a:schemeClr val="bg1"/>
                        </a:solidFill>
                      </a:rPr>
                      <a:t>4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1CF-4349-8C0A-3BB05C70D013}"/>
                </c:ext>
              </c:extLst>
            </c:dLbl>
            <c:dLbl>
              <c:idx val="1"/>
              <c:tx>
                <c:rich>
                  <a:bodyPr/>
                  <a:lstStyle/>
                  <a:p>
                    <a:r>
                      <a:rPr lang="ru-RU" baseline="0">
                        <a:solidFill>
                          <a:schemeClr val="bg1"/>
                        </a:solidFill>
                      </a:rPr>
                      <a:t>4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1CF-4349-8C0A-3BB05C70D013}"/>
                </c:ext>
              </c:extLst>
            </c:dLbl>
            <c:dLbl>
              <c:idx val="2"/>
              <c:tx>
                <c:rich>
                  <a:bodyPr/>
                  <a:lstStyle/>
                  <a:p>
                    <a:r>
                      <a:rPr lang="ru-RU" baseline="0">
                        <a:solidFill>
                          <a:schemeClr val="bg1"/>
                        </a:solidFill>
                      </a:rPr>
                      <a:t>2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1CF-4349-8C0A-3BB05C70D013}"/>
                </c:ext>
              </c:extLst>
            </c:dLbl>
            <c:spPr>
              <a:noFill/>
              <a:ln>
                <a:noFill/>
              </a:ln>
              <a:effectLst/>
            </c:spPr>
            <c:txPr>
              <a:bodyPr/>
              <a:lstStyle/>
              <a:p>
                <a:pPr>
                  <a:defRPr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общ'!$T$83:$V$83</c:f>
              <c:strCache>
                <c:ptCount val="3"/>
                <c:pt idx="0">
                  <c:v>ГБОУ гимназия №116</c:v>
                </c:pt>
                <c:pt idx="1">
                  <c:v>ГБОУ школа №53</c:v>
                </c:pt>
                <c:pt idx="2">
                  <c:v>ГБОУ школа № 644</c:v>
                </c:pt>
              </c:strCache>
            </c:strRef>
          </c:cat>
          <c:val>
            <c:numRef>
              <c:f>'Сводка общ'!$T$86:$V$86</c:f>
              <c:numCache>
                <c:formatCode>0%</c:formatCode>
                <c:ptCount val="3"/>
                <c:pt idx="0">
                  <c:v>0.2</c:v>
                </c:pt>
                <c:pt idx="1">
                  <c:v>0.36363636363636365</c:v>
                </c:pt>
                <c:pt idx="2">
                  <c:v>0.4</c:v>
                </c:pt>
              </c:numCache>
            </c:numRef>
          </c:val>
          <c:extLst>
            <c:ext xmlns:c16="http://schemas.microsoft.com/office/drawing/2014/chart" uri="{C3380CC4-5D6E-409C-BE32-E72D297353CC}">
              <c16:uniqueId val="{0000000B-81CF-4349-8C0A-3BB05C70D013}"/>
            </c:ext>
          </c:extLst>
        </c:ser>
        <c:dLbls>
          <c:showLegendKey val="0"/>
          <c:showVal val="0"/>
          <c:showCatName val="0"/>
          <c:showSerName val="0"/>
          <c:showPercent val="0"/>
          <c:showBubbleSize val="0"/>
        </c:dLbls>
        <c:gapWidth val="150"/>
        <c:overlap val="100"/>
        <c:axId val="212918656"/>
        <c:axId val="212920960"/>
      </c:barChart>
      <c:catAx>
        <c:axId val="21291865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ysClr val="windowText" lastClr="000000"/>
                </a:solidFill>
                <a:latin typeface="+mn-lt"/>
                <a:ea typeface="+mn-ea"/>
                <a:cs typeface="+mn-cs"/>
              </a:defRPr>
            </a:pPr>
            <a:endParaRPr lang="ru-RU"/>
          </a:p>
        </c:txPr>
        <c:crossAx val="212920960"/>
        <c:crossesAt val="0"/>
        <c:auto val="1"/>
        <c:lblAlgn val="ctr"/>
        <c:lblOffset val="100"/>
        <c:noMultiLvlLbl val="0"/>
      </c:catAx>
      <c:valAx>
        <c:axId val="21292096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crossAx val="212918656"/>
        <c:crosses val="autoZero"/>
        <c:crossBetween val="between"/>
      </c:valAx>
      <c:spPr>
        <a:solidFill>
          <a:schemeClr val="bg1">
            <a:lumMod val="75000"/>
          </a:schemeClr>
        </a:solidFill>
        <a:ln>
          <a:noFill/>
        </a:ln>
        <a:effectLst/>
      </c:spPr>
    </c:plotArea>
    <c:legend>
      <c:legendPos val="b"/>
      <c:layout>
        <c:manualLayout>
          <c:xMode val="edge"/>
          <c:yMode val="edge"/>
          <c:x val="0.22766732283464566"/>
          <c:y val="0.94369645842039473"/>
          <c:w val="0.66576990376202971"/>
          <c:h val="5.6303541579607187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1.1573935768232696E-17"/>
                </c:manualLayout>
              </c:layout>
              <c:tx>
                <c:rich>
                  <a:bodyPr/>
                  <a:lstStyle/>
                  <a:p>
                    <a:pPr>
                      <a:defRPr b="1" baseline="0">
                        <a:solidFill>
                          <a:sysClr val="windowText" lastClr="000000"/>
                        </a:solidFill>
                      </a:defRPr>
                    </a:pPr>
                    <a:r>
                      <a:rPr lang="ru-RU" b="1" baseline="0">
                        <a:solidFill>
                          <a:sysClr val="windowText" lastClr="000000"/>
                        </a:solidFill>
                      </a:rPr>
                      <a:t>113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9F1-4DC9-92C5-47D221677B4F}"/>
                </c:ext>
              </c:extLst>
            </c:dLbl>
            <c:dLbl>
              <c:idx val="1"/>
              <c:layout>
                <c:manualLayout>
                  <c:x val="-1.9460027065644522E-7"/>
                  <c:y val="5.0505030420333087E-3"/>
                </c:manualLayout>
              </c:layout>
              <c:tx>
                <c:rich>
                  <a:bodyPr/>
                  <a:lstStyle/>
                  <a:p>
                    <a:pPr algn="ctr">
                      <a:defRPr lang="en-US" sz="1000" b="1" i="0" u="none" strike="noStrike" kern="1200" baseline="0">
                        <a:solidFill>
                          <a:sysClr val="windowText" lastClr="000000"/>
                        </a:solidFill>
                        <a:latin typeface="+mn-lt"/>
                        <a:ea typeface="+mn-ea"/>
                        <a:cs typeface="+mn-cs"/>
                      </a:defRPr>
                    </a:pPr>
                    <a:r>
                      <a:rPr lang="ru-RU" sz="1000" b="1" i="0" u="none" strike="noStrike" kern="1200" baseline="0">
                        <a:solidFill>
                          <a:sysClr val="windowText" lastClr="000000"/>
                        </a:solidFill>
                        <a:latin typeface="+mn-lt"/>
                        <a:ea typeface="+mn-ea"/>
                        <a:cs typeface="+mn-cs"/>
                      </a:rPr>
                      <a:t>76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9F1-4DC9-92C5-47D221677B4F}"/>
                </c:ext>
              </c:extLst>
            </c:dLbl>
            <c:dLbl>
              <c:idx val="2"/>
              <c:layout>
                <c:manualLayout>
                  <c:x val="0"/>
                  <c:y val="5.0505030420333087E-3"/>
                </c:manualLayout>
              </c:layout>
              <c:tx>
                <c:rich>
                  <a:bodyPr/>
                  <a:lstStyle/>
                  <a:p>
                    <a:pPr>
                      <a:defRPr b="1" baseline="0">
                        <a:solidFill>
                          <a:sysClr val="windowText" lastClr="000000"/>
                        </a:solidFill>
                      </a:defRPr>
                    </a:pPr>
                    <a:r>
                      <a:rPr lang="ru-RU" b="1" baseline="0">
                        <a:solidFill>
                          <a:sysClr val="windowText" lastClr="000000"/>
                        </a:solidFill>
                      </a:rPr>
                      <a:t>28 чел.</a:t>
                    </a:r>
                    <a:endParaRPr lang="ru-RU"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9F1-4DC9-92C5-47D221677B4F}"/>
                </c:ext>
              </c:extLst>
            </c:dLbl>
            <c:dLbl>
              <c:idx val="3"/>
              <c:layout>
                <c:manualLayout>
                  <c:x val="-2.2110482746836402E-3"/>
                  <c:y val="5.0505030420333087E-3"/>
                </c:manualLayout>
              </c:layout>
              <c:tx>
                <c:rich>
                  <a:bodyPr/>
                  <a:lstStyle/>
                  <a:p>
                    <a:pPr>
                      <a:defRPr b="1" baseline="0">
                        <a:solidFill>
                          <a:sysClr val="windowText" lastClr="000000"/>
                        </a:solidFill>
                      </a:defRPr>
                    </a:pPr>
                    <a:r>
                      <a:rPr lang="ru-RU" b="1" baseline="0">
                        <a:solidFill>
                          <a:sysClr val="windowText" lastClr="000000"/>
                        </a:solidFill>
                      </a:rPr>
                      <a:t>1 чел.</a:t>
                    </a:r>
                    <a:endParaRPr lang="ru-RU"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9F1-4DC9-92C5-47D221677B4F}"/>
                </c:ext>
              </c:extLst>
            </c:dLbl>
            <c:spPr>
              <a:noFill/>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химия'!$U$2:$U$6</c:f>
              <c:strCache>
                <c:ptCount val="4"/>
                <c:pt idx="0">
                  <c:v>"5"</c:v>
                </c:pt>
                <c:pt idx="1">
                  <c:v>"4"</c:v>
                </c:pt>
                <c:pt idx="2">
                  <c:v>"3"</c:v>
                </c:pt>
                <c:pt idx="3">
                  <c:v>"2"</c:v>
                </c:pt>
              </c:strCache>
            </c:strRef>
          </c:cat>
          <c:val>
            <c:numRef>
              <c:f>'Сводка химия'!$W$2:$W$6</c:f>
              <c:numCache>
                <c:formatCode>0.0%</c:formatCode>
                <c:ptCount val="5"/>
                <c:pt idx="0">
                  <c:v>0.51834862385321101</c:v>
                </c:pt>
                <c:pt idx="1">
                  <c:v>0.34862385321100919</c:v>
                </c:pt>
                <c:pt idx="2">
                  <c:v>0.12844036697247707</c:v>
                </c:pt>
                <c:pt idx="3">
                  <c:v>4.5871559633027525E-3</c:v>
                </c:pt>
              </c:numCache>
            </c:numRef>
          </c:val>
          <c:extLst>
            <c:ext xmlns:c16="http://schemas.microsoft.com/office/drawing/2014/chart" uri="{C3380CC4-5D6E-409C-BE32-E72D297353CC}">
              <c16:uniqueId val="{00000004-69F1-4DC9-92C5-47D221677B4F}"/>
            </c:ext>
          </c:extLst>
        </c:ser>
        <c:dLbls>
          <c:showLegendKey val="0"/>
          <c:showVal val="1"/>
          <c:showCatName val="0"/>
          <c:showSerName val="0"/>
          <c:showPercent val="0"/>
          <c:showBubbleSize val="0"/>
        </c:dLbls>
        <c:gapWidth val="100"/>
        <c:overlap val="-24"/>
        <c:axId val="212441728"/>
        <c:axId val="212878848"/>
      </c:barChart>
      <c:catAx>
        <c:axId val="2124417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212878848"/>
        <c:crosses val="autoZero"/>
        <c:auto val="1"/>
        <c:lblAlgn val="ctr"/>
        <c:lblOffset val="100"/>
        <c:noMultiLvlLbl val="0"/>
      </c:catAx>
      <c:valAx>
        <c:axId val="212878848"/>
        <c:scaling>
          <c:orientation val="minMax"/>
          <c:max val="0.60000000000000009"/>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212441728"/>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2.4714234367614312E-3"/>
                  <c:y val="4.6295743072930784E-17"/>
                </c:manualLayout>
              </c:layout>
              <c:tx>
                <c:rich>
                  <a:bodyPr/>
                  <a:lstStyle/>
                  <a:p>
                    <a:pPr>
                      <a:defRPr b="1" baseline="0">
                        <a:solidFill>
                          <a:sysClr val="windowText" lastClr="000000"/>
                        </a:solidFill>
                      </a:defRPr>
                    </a:pPr>
                    <a:r>
                      <a:rPr lang="ru-RU" b="1" baseline="0">
                        <a:solidFill>
                          <a:sysClr val="windowText" lastClr="000000"/>
                        </a:solidFill>
                      </a:rPr>
                      <a:t>147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F68-4F09-ACA4-0B25A7DEB243}"/>
                </c:ext>
              </c:extLst>
            </c:dLbl>
            <c:dLbl>
              <c:idx val="1"/>
              <c:layout>
                <c:manualLayout>
                  <c:x val="2.4714234367614312E-3"/>
                  <c:y val="1.5151509126099931E-2"/>
                </c:manualLayout>
              </c:layout>
              <c:tx>
                <c:rich>
                  <a:bodyPr/>
                  <a:lstStyle/>
                  <a:p>
                    <a:pPr algn="ctr">
                      <a:defRPr lang="en-US" sz="1000" b="1" i="0" u="none" strike="noStrike" kern="1200" baseline="0">
                        <a:solidFill>
                          <a:sysClr val="windowText" lastClr="000000"/>
                        </a:solidFill>
                        <a:latin typeface="+mn-lt"/>
                        <a:ea typeface="+mn-ea"/>
                        <a:cs typeface="+mn-cs"/>
                      </a:defRPr>
                    </a:pPr>
                    <a:r>
                      <a:rPr lang="ru-RU" sz="1000" b="1" i="0" u="none" strike="noStrike" kern="1200" baseline="0">
                        <a:solidFill>
                          <a:sysClr val="windowText" lastClr="000000"/>
                        </a:solidFill>
                        <a:latin typeface="+mn-lt"/>
                        <a:ea typeface="+mn-ea"/>
                        <a:cs typeface="+mn-cs"/>
                      </a:rPr>
                      <a:t>268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F68-4F09-ACA4-0B25A7DEB243}"/>
                </c:ext>
              </c:extLst>
            </c:dLbl>
            <c:dLbl>
              <c:idx val="2"/>
              <c:layout>
                <c:manualLayout>
                  <c:x val="2.4714234367614312E-3"/>
                  <c:y val="0"/>
                </c:manualLayout>
              </c:layout>
              <c:tx>
                <c:rich>
                  <a:bodyPr/>
                  <a:lstStyle/>
                  <a:p>
                    <a:pPr>
                      <a:defRPr b="1" baseline="0">
                        <a:solidFill>
                          <a:sysClr val="windowText" lastClr="000000"/>
                        </a:solidFill>
                      </a:defRPr>
                    </a:pPr>
                    <a:r>
                      <a:rPr lang="ru-RU" b="1" baseline="0">
                        <a:solidFill>
                          <a:sysClr val="windowText" lastClr="000000"/>
                        </a:solidFill>
                      </a:rPr>
                      <a:t>160  чел.</a:t>
                    </a:r>
                    <a:endParaRPr lang="ru-RU"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F68-4F09-ACA4-0B25A7DEB243}"/>
                </c:ext>
              </c:extLst>
            </c:dLbl>
            <c:dLbl>
              <c:idx val="3"/>
              <c:layout>
                <c:manualLayout>
                  <c:x val="-9.6253185849679342E-3"/>
                  <c:y val="1.5151509126099926E-2"/>
                </c:manualLayout>
              </c:layout>
              <c:tx>
                <c:rich>
                  <a:bodyPr/>
                  <a:lstStyle/>
                  <a:p>
                    <a:pPr>
                      <a:defRPr b="1" baseline="0">
                        <a:solidFill>
                          <a:sysClr val="windowText" lastClr="000000"/>
                        </a:solidFill>
                      </a:defRPr>
                    </a:pPr>
                    <a:r>
                      <a:rPr lang="ru-RU" b="1" baseline="0">
                        <a:solidFill>
                          <a:sysClr val="windowText" lastClr="000000"/>
                        </a:solidFill>
                      </a:rPr>
                      <a:t>23 чел.</a:t>
                    </a:r>
                    <a:endParaRPr lang="ru-RU"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F68-4F09-ACA4-0B25A7DEB243}"/>
                </c:ext>
              </c:extLst>
            </c:dLbl>
            <c:spPr>
              <a:noFill/>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англ'!$U$2:$U$6</c:f>
              <c:strCache>
                <c:ptCount val="4"/>
                <c:pt idx="0">
                  <c:v>"5"</c:v>
                </c:pt>
                <c:pt idx="1">
                  <c:v>"4"</c:v>
                </c:pt>
                <c:pt idx="2">
                  <c:v>"3"</c:v>
                </c:pt>
                <c:pt idx="3">
                  <c:v>"2"</c:v>
                </c:pt>
              </c:strCache>
            </c:strRef>
          </c:cat>
          <c:val>
            <c:numRef>
              <c:f>'Сводка англ'!$W$2:$W$6</c:f>
              <c:numCache>
                <c:formatCode>0%</c:formatCode>
                <c:ptCount val="5"/>
                <c:pt idx="0">
                  <c:v>0.24581939799331104</c:v>
                </c:pt>
                <c:pt idx="1">
                  <c:v>0.44816053511705684</c:v>
                </c:pt>
                <c:pt idx="2">
                  <c:v>0.26755852842809363</c:v>
                </c:pt>
                <c:pt idx="3">
                  <c:v>3.8461538461538464E-2</c:v>
                </c:pt>
              </c:numCache>
            </c:numRef>
          </c:val>
          <c:extLst>
            <c:ext xmlns:c16="http://schemas.microsoft.com/office/drawing/2014/chart" uri="{C3380CC4-5D6E-409C-BE32-E72D297353CC}">
              <c16:uniqueId val="{00000004-EF68-4F09-ACA4-0B25A7DEB243}"/>
            </c:ext>
          </c:extLst>
        </c:ser>
        <c:dLbls>
          <c:showLegendKey val="0"/>
          <c:showVal val="1"/>
          <c:showCatName val="0"/>
          <c:showSerName val="0"/>
          <c:showPercent val="0"/>
          <c:showBubbleSize val="0"/>
        </c:dLbls>
        <c:gapWidth val="100"/>
        <c:overlap val="-24"/>
        <c:axId val="458660096"/>
        <c:axId val="461851264"/>
      </c:barChart>
      <c:catAx>
        <c:axId val="4586600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461851264"/>
        <c:crosses val="autoZero"/>
        <c:auto val="1"/>
        <c:lblAlgn val="ctr"/>
        <c:lblOffset val="100"/>
        <c:noMultiLvlLbl val="0"/>
      </c:catAx>
      <c:valAx>
        <c:axId val="461851264"/>
        <c:scaling>
          <c:orientation val="minMax"/>
          <c:max val="0.5"/>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458660096"/>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0"/>
          <c:tx>
            <c:strRef>
              <c:f>'Сводка англ'!$T$90</c:f>
              <c:strCache>
                <c:ptCount val="1"/>
                <c:pt idx="0">
                  <c:v>Кол-во чел.</c:v>
                </c:pt>
              </c:strCache>
            </c:strRef>
          </c:tx>
          <c:spPr>
            <a:solidFill>
              <a:schemeClr val="accent2">
                <a:alpha val="85000"/>
              </a:schemeClr>
            </a:solidFill>
            <a:ln w="9525" cap="flat" cmpd="sng" algn="ctr">
              <a:solidFill>
                <a:schemeClr val="lt1">
                  <a:alpha val="50000"/>
                </a:schemeClr>
              </a:solidFill>
              <a:round/>
            </a:ln>
            <a:effectLst/>
          </c:spPr>
          <c:invertIfNegative val="0"/>
          <c:cat>
            <c:numRef>
              <c:f>'Сводка англ'!$S$91:$S$96</c:f>
              <c:numCache>
                <c:formatCode>General</c:formatCode>
                <c:ptCount val="6"/>
                <c:pt idx="0">
                  <c:v>116</c:v>
                </c:pt>
                <c:pt idx="1">
                  <c:v>540</c:v>
                </c:pt>
                <c:pt idx="2">
                  <c:v>582</c:v>
                </c:pt>
                <c:pt idx="3">
                  <c:v>52</c:v>
                </c:pt>
                <c:pt idx="4">
                  <c:v>555</c:v>
                </c:pt>
                <c:pt idx="5">
                  <c:v>634</c:v>
                </c:pt>
              </c:numCache>
            </c:numRef>
          </c:cat>
          <c:val>
            <c:numRef>
              <c:f>'Сводка англ'!$T$91:$T$96</c:f>
              <c:numCache>
                <c:formatCode>0</c:formatCode>
                <c:ptCount val="6"/>
                <c:pt idx="0">
                  <c:v>18</c:v>
                </c:pt>
                <c:pt idx="1">
                  <c:v>15</c:v>
                </c:pt>
                <c:pt idx="2">
                  <c:v>14</c:v>
                </c:pt>
                <c:pt idx="3">
                  <c:v>10</c:v>
                </c:pt>
                <c:pt idx="4">
                  <c:v>10</c:v>
                </c:pt>
                <c:pt idx="5">
                  <c:v>10</c:v>
                </c:pt>
              </c:numCache>
            </c:numRef>
          </c:val>
          <c:extLst>
            <c:ext xmlns:c16="http://schemas.microsoft.com/office/drawing/2014/chart" uri="{C3380CC4-5D6E-409C-BE32-E72D297353CC}">
              <c16:uniqueId val="{00000000-A7A0-44D7-80A4-A204541F2CA0}"/>
            </c:ext>
          </c:extLst>
        </c:ser>
        <c:dLbls>
          <c:showLegendKey val="0"/>
          <c:showVal val="0"/>
          <c:showCatName val="0"/>
          <c:showSerName val="0"/>
          <c:showPercent val="0"/>
          <c:showBubbleSize val="0"/>
        </c:dLbls>
        <c:gapWidth val="65"/>
        <c:axId val="439684096"/>
        <c:axId val="439694080"/>
      </c:barChart>
      <c:catAx>
        <c:axId val="439684096"/>
        <c:scaling>
          <c:orientation val="minMax"/>
        </c:scaling>
        <c:delete val="0"/>
        <c:axPos val="l"/>
        <c:numFmt formatCode="General" sourceLinked="1"/>
        <c:majorTickMark val="none"/>
        <c:minorTickMark val="none"/>
        <c:tickLblPos val="low"/>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ru-RU"/>
          </a:p>
        </c:txPr>
        <c:crossAx val="439694080"/>
        <c:crosses val="autoZero"/>
        <c:auto val="0"/>
        <c:lblAlgn val="ctr"/>
        <c:lblOffset val="100"/>
        <c:tickMarkSkip val="3"/>
        <c:noMultiLvlLbl val="0"/>
      </c:catAx>
      <c:valAx>
        <c:axId val="43969408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u-RU"/>
          </a:p>
        </c:txPr>
        <c:crossAx val="439684096"/>
        <c:crosses val="autoZero"/>
        <c:crossBetween val="between"/>
        <c:majorUnit val="1"/>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1165939914881"/>
          <c:y val="7.8040371864730368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a:lstStyle/>
                  <a:p>
                    <a:r>
                      <a:rPr lang="ru-RU"/>
                      <a:t>484 чел.</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06-480B-A050-41561D130276}"/>
                </c:ext>
              </c:extLst>
            </c:dLbl>
            <c:dLbl>
              <c:idx val="1"/>
              <c:tx>
                <c:rich>
                  <a:bodyPr/>
                  <a:lstStyle/>
                  <a:p>
                    <a:r>
                      <a:rPr lang="ru-RU" dirty="0"/>
                      <a:t>1700 чел.</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806-480B-A050-41561D130276}"/>
                </c:ext>
              </c:extLst>
            </c:dLbl>
            <c:dLbl>
              <c:idx val="2"/>
              <c:layout>
                <c:manualLayout>
                  <c:x val="1.4549845536777599E-2"/>
                  <c:y val="2.6652479992277076E-2"/>
                </c:manualLayout>
              </c:layout>
              <c:tx>
                <c:rich>
                  <a:bodyPr/>
                  <a:lstStyle/>
                  <a:p>
                    <a:r>
                      <a:rPr lang="ru-RU" baseline="0">
                        <a:solidFill>
                          <a:sysClr val="windowText" lastClr="000000"/>
                        </a:solidFill>
                      </a:rPr>
                      <a:t>1895 чел.</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806-480B-A050-41561D130276}"/>
                </c:ext>
              </c:extLst>
            </c:dLbl>
            <c:dLbl>
              <c:idx val="3"/>
              <c:tx>
                <c:rich>
                  <a:bodyPr/>
                  <a:lstStyle/>
                  <a:p>
                    <a:r>
                      <a:rPr lang="ru-RU"/>
                      <a:t>55 чел.</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806-480B-A050-41561D130276}"/>
                </c:ext>
              </c:extLst>
            </c:dLbl>
            <c:dLbl>
              <c:idx val="4"/>
              <c:tx>
                <c:rich>
                  <a:bodyPr/>
                  <a:lstStyle/>
                  <a:p>
                    <a:r>
                      <a:rPr lang="ru-RU"/>
                      <a:t>1 чел.</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806-480B-A050-41561D13027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Мат.окончат!$V$10:$V$14</c:f>
              <c:strCache>
                <c:ptCount val="5"/>
                <c:pt idx="0">
                  <c:v>"5"</c:v>
                </c:pt>
                <c:pt idx="1">
                  <c:v>"4"</c:v>
                </c:pt>
                <c:pt idx="2">
                  <c:v>"3"</c:v>
                </c:pt>
                <c:pt idx="3">
                  <c:v>"2"</c:v>
                </c:pt>
                <c:pt idx="4">
                  <c:v>н/я </c:v>
                </c:pt>
              </c:strCache>
            </c:strRef>
          </c:cat>
          <c:val>
            <c:numRef>
              <c:f>Мат.окончат!$X$10:$X$14</c:f>
              <c:numCache>
                <c:formatCode>0.00%</c:formatCode>
                <c:ptCount val="5"/>
                <c:pt idx="0">
                  <c:v>0.11704957678355501</c:v>
                </c:pt>
                <c:pt idx="1">
                  <c:v>0.41112454655380892</c:v>
                </c:pt>
                <c:pt idx="2">
                  <c:v>0.45828295042321643</c:v>
                </c:pt>
                <c:pt idx="3">
                  <c:v>1.3301088270858524E-2</c:v>
                </c:pt>
                <c:pt idx="4">
                  <c:v>2.418379685610641E-4</c:v>
                </c:pt>
              </c:numCache>
            </c:numRef>
          </c:val>
          <c:extLst>
            <c:ext xmlns:c16="http://schemas.microsoft.com/office/drawing/2014/chart" uri="{C3380CC4-5D6E-409C-BE32-E72D297353CC}">
              <c16:uniqueId val="{00000005-2806-480B-A050-41561D130276}"/>
            </c:ext>
          </c:extLst>
        </c:ser>
        <c:dLbls>
          <c:showLegendKey val="0"/>
          <c:showVal val="1"/>
          <c:showCatName val="0"/>
          <c:showSerName val="0"/>
          <c:showPercent val="0"/>
          <c:showBubbleSize val="0"/>
        </c:dLbls>
        <c:gapWidth val="100"/>
        <c:overlap val="-24"/>
        <c:axId val="185567872"/>
        <c:axId val="185570816"/>
      </c:barChart>
      <c:catAx>
        <c:axId val="1855678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185570816"/>
        <c:crosses val="autoZero"/>
        <c:auto val="1"/>
        <c:lblAlgn val="ctr"/>
        <c:lblOffset val="100"/>
        <c:noMultiLvlLbl val="0"/>
      </c:catAx>
      <c:valAx>
        <c:axId val="185570816"/>
        <c:scaling>
          <c:orientation val="minMax"/>
          <c:max val="0.5"/>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ru-RU"/>
          </a:p>
        </c:txPr>
        <c:crossAx val="185567872"/>
        <c:crosses val="autoZero"/>
        <c:crossBetween val="between"/>
        <c:minorUnit val="0.1"/>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cap="none" spc="0" normalizeH="0" baseline="0">
                <a:solidFill>
                  <a:sysClr val="windowText" lastClr="000000"/>
                </a:solidFill>
                <a:latin typeface="+mj-lt"/>
                <a:ea typeface="+mj-ea"/>
                <a:cs typeface="+mj-cs"/>
              </a:defRPr>
            </a:pPr>
            <a:r>
              <a:rPr lang="ru-RU" baseline="0" dirty="0">
                <a:solidFill>
                  <a:sysClr val="windowText" lastClr="000000"/>
                </a:solidFill>
                <a:latin typeface="Times New Roman" pitchFamily="18" charset="0"/>
                <a:cs typeface="Times New Roman" pitchFamily="18" charset="0"/>
              </a:rPr>
              <a:t>Результаты ОО по испанскому, немецкому и французскому языкам</a:t>
            </a:r>
          </a:p>
        </c:rich>
      </c:tx>
      <c:layout>
        <c:manualLayout>
          <c:xMode val="edge"/>
          <c:yMode val="edge"/>
          <c:x val="7.7504970969537887E-2"/>
          <c:y val="1.8518657615832088E-2"/>
        </c:manualLayout>
      </c:layout>
      <c:overlay val="0"/>
      <c:spPr>
        <a:noFill/>
        <a:ln>
          <a:noFill/>
        </a:ln>
        <a:effectLst/>
      </c:spPr>
    </c:title>
    <c:autoTitleDeleted val="0"/>
    <c:plotArea>
      <c:layout>
        <c:manualLayout>
          <c:layoutTarget val="inner"/>
          <c:xMode val="edge"/>
          <c:yMode val="edge"/>
          <c:x val="7.8025371828521595E-2"/>
          <c:y val="0.23652777777777778"/>
          <c:w val="0.87753018372703251"/>
          <c:h val="0.61498432487605659"/>
        </c:manualLayout>
      </c:layout>
      <c:barChart>
        <c:barDir val="col"/>
        <c:grouping val="stacked"/>
        <c:varyColors val="0"/>
        <c:ser>
          <c:idx val="0"/>
          <c:order val="0"/>
          <c:tx>
            <c:strRef>
              <c:f>Иностр.!$S$84</c:f>
              <c:strCache>
                <c:ptCount val="1"/>
                <c:pt idx="0">
                  <c:v>отметка "5"</c:v>
                </c:pt>
              </c:strCache>
            </c:strRef>
          </c:tx>
          <c:spPr>
            <a:solidFill>
              <a:srgbClr val="C00000"/>
            </a:solidFill>
            <a:ln>
              <a:solidFill>
                <a:srgbClr val="C00000"/>
              </a:solidFill>
            </a:ln>
            <a:effectLst/>
          </c:spPr>
          <c:invertIfNegative val="0"/>
          <c:dLbls>
            <c:dLbl>
              <c:idx val="2"/>
              <c:layout>
                <c:manualLayout>
                  <c:x val="2.5252525252525255E-3"/>
                  <c:y val="-0.42926821940239079"/>
                </c:manualLayout>
              </c:layout>
              <c:tx>
                <c:rich>
                  <a:bodyPr/>
                  <a:lstStyle/>
                  <a:p>
                    <a:r>
                      <a:rPr lang="en-US" sz="1050" baseline="0" dirty="0"/>
                      <a:t>33,33%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542-4CA4-A8A6-DCAA660B62C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Иностр.!$T$83:$V$83</c:f>
              <c:strCache>
                <c:ptCount val="3"/>
                <c:pt idx="0">
                  <c:v>Испанский</c:v>
                </c:pt>
                <c:pt idx="1">
                  <c:v>Немецкий</c:v>
                </c:pt>
                <c:pt idx="2">
                  <c:v>Французский</c:v>
                </c:pt>
              </c:strCache>
            </c:strRef>
          </c:cat>
          <c:val>
            <c:numRef>
              <c:f>Иностр.!$T$84:$V$84</c:f>
              <c:numCache>
                <c:formatCode>0%</c:formatCode>
                <c:ptCount val="3"/>
                <c:pt idx="0">
                  <c:v>0.16666666666666666</c:v>
                </c:pt>
                <c:pt idx="1">
                  <c:v>0.33333333333333331</c:v>
                </c:pt>
                <c:pt idx="2" formatCode="0.00%">
                  <c:v>0</c:v>
                </c:pt>
              </c:numCache>
            </c:numRef>
          </c:val>
          <c:extLst>
            <c:ext xmlns:c16="http://schemas.microsoft.com/office/drawing/2014/chart" uri="{C3380CC4-5D6E-409C-BE32-E72D297353CC}">
              <c16:uniqueId val="{00000001-2542-4CA4-A8A6-DCAA660B62C6}"/>
            </c:ext>
          </c:extLst>
        </c:ser>
        <c:ser>
          <c:idx val="1"/>
          <c:order val="1"/>
          <c:tx>
            <c:strRef>
              <c:f>Иностр.!$S$85</c:f>
              <c:strCache>
                <c:ptCount val="1"/>
                <c:pt idx="0">
                  <c:v>отметка "4"</c:v>
                </c:pt>
              </c:strCache>
            </c:strRef>
          </c:tx>
          <c:spPr>
            <a:solidFill>
              <a:schemeClr val="tx2">
                <a:lumMod val="75000"/>
              </a:schemeClr>
            </a:solidFill>
            <a:ln>
              <a:noFill/>
            </a:ln>
            <a:effectLst/>
          </c:spPr>
          <c:invertIfNegative val="0"/>
          <c:dLbls>
            <c:dLbl>
              <c:idx val="2"/>
              <c:layout>
                <c:manualLayout>
                  <c:x val="-1.0101208939791616E-2"/>
                  <c:y val="-8.67208524045234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CA4-A8A6-DCAA660B62C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Иностр.!$T$83:$V$83</c:f>
              <c:strCache>
                <c:ptCount val="3"/>
                <c:pt idx="0">
                  <c:v>Испанский</c:v>
                </c:pt>
                <c:pt idx="1">
                  <c:v>Немецкий</c:v>
                </c:pt>
                <c:pt idx="2">
                  <c:v>Французский</c:v>
                </c:pt>
              </c:strCache>
            </c:strRef>
          </c:cat>
          <c:val>
            <c:numRef>
              <c:f>Иностр.!$T$85:$V$85</c:f>
              <c:numCache>
                <c:formatCode>0%</c:formatCode>
                <c:ptCount val="3"/>
                <c:pt idx="0">
                  <c:v>0.33333333333333331</c:v>
                </c:pt>
                <c:pt idx="1">
                  <c:v>0.33333333333333331</c:v>
                </c:pt>
                <c:pt idx="2" formatCode="0.00%">
                  <c:v>0.66666666666666663</c:v>
                </c:pt>
              </c:numCache>
            </c:numRef>
          </c:val>
          <c:extLst>
            <c:ext xmlns:c16="http://schemas.microsoft.com/office/drawing/2014/chart" uri="{C3380CC4-5D6E-409C-BE32-E72D297353CC}">
              <c16:uniqueId val="{00000003-2542-4CA4-A8A6-DCAA660B62C6}"/>
            </c:ext>
          </c:extLst>
        </c:ser>
        <c:ser>
          <c:idx val="2"/>
          <c:order val="2"/>
          <c:tx>
            <c:strRef>
              <c:f>Иностр.!$S$86</c:f>
              <c:strCache>
                <c:ptCount val="1"/>
                <c:pt idx="0">
                  <c:v>отметка "3"</c:v>
                </c:pt>
              </c:strCache>
            </c:strRef>
          </c:tx>
          <c:spPr>
            <a:solidFill>
              <a:schemeClr val="bg1">
                <a:lumMod val="50000"/>
              </a:schemeClr>
            </a:solidFill>
            <a:ln>
              <a:noFill/>
            </a:ln>
            <a:effectLst/>
          </c:spPr>
          <c:invertIfNegative val="0"/>
          <c:dLbls>
            <c:dLbl>
              <c:idx val="0"/>
              <c:layout>
                <c:manualLayout>
                  <c:x val="-2.5252525252525252E-2"/>
                  <c:y val="0"/>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CA4-A8A6-DCAA660B62C6}"/>
                </c:ext>
              </c:extLst>
            </c:dLbl>
            <c:dLbl>
              <c:idx val="1"/>
              <c:layout>
                <c:manualLayout>
                  <c:x val="-1.2626262626262626E-2"/>
                  <c:y val="0"/>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CA4-A8A6-DCAA660B62C6}"/>
                </c:ext>
              </c:extLst>
            </c:dLbl>
            <c:dLbl>
              <c:idx val="2"/>
              <c:layout>
                <c:manualLayout>
                  <c:x val="3.5852620695141306E-3"/>
                  <c:y val="0.54200498610759262"/>
                </c:manualLayout>
              </c:layout>
              <c:tx>
                <c:rich>
                  <a:bodyPr/>
                  <a:lstStyle/>
                  <a:p>
                    <a:pPr>
                      <a:defRPr baseline="0">
                        <a:solidFill>
                          <a:sysClr val="windowText" lastClr="000000"/>
                        </a:solidFill>
                      </a:defRPr>
                    </a:pPr>
                    <a:r>
                      <a:rPr lang="ru-RU" baseline="0">
                        <a:solidFill>
                          <a:sysClr val="windowText" lastClr="000000"/>
                        </a:solidFill>
                      </a:rPr>
                      <a:t>отметка "3"</a:t>
                    </a:r>
                  </a:p>
                </c:rich>
              </c:tx>
              <c:spPr/>
              <c:showLegendKey val="1"/>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542-4CA4-A8A6-DCAA660B62C6}"/>
                </c:ext>
              </c:extLst>
            </c:dLbl>
            <c:spPr>
              <a:noFill/>
              <a:ln>
                <a:noFill/>
              </a:ln>
              <a:effectLst/>
            </c:spPr>
            <c:txPr>
              <a:bodyPr/>
              <a:lstStyle/>
              <a:p>
                <a:pPr>
                  <a:defRPr baseline="0">
                    <a:solidFill>
                      <a:schemeClr val="bg1"/>
                    </a:solidFill>
                  </a:defRPr>
                </a:pPr>
                <a:endParaRPr lang="ru-RU"/>
              </a:p>
            </c:txPr>
            <c:showLegendKey val="1"/>
            <c:showVal val="1"/>
            <c:showCatName val="0"/>
            <c:showSerName val="1"/>
            <c:showPercent val="0"/>
            <c:showBubbleSize val="0"/>
            <c:showLeaderLines val="0"/>
            <c:extLst>
              <c:ext xmlns:c15="http://schemas.microsoft.com/office/drawing/2012/chart" uri="{CE6537A1-D6FC-4f65-9D91-7224C49458BB}">
                <c15:showLeaderLines val="0"/>
              </c:ext>
            </c:extLst>
          </c:dLbls>
          <c:cat>
            <c:strRef>
              <c:f>Иностр.!$T$83:$V$83</c:f>
              <c:strCache>
                <c:ptCount val="3"/>
                <c:pt idx="0">
                  <c:v>Испанский</c:v>
                </c:pt>
                <c:pt idx="1">
                  <c:v>Немецкий</c:v>
                </c:pt>
                <c:pt idx="2">
                  <c:v>Французский</c:v>
                </c:pt>
              </c:strCache>
            </c:strRef>
          </c:cat>
          <c:val>
            <c:numRef>
              <c:f>Иностр.!$T$86:$V$86</c:f>
              <c:numCache>
                <c:formatCode>0%</c:formatCode>
                <c:ptCount val="3"/>
                <c:pt idx="0">
                  <c:v>0.3888888888888889</c:v>
                </c:pt>
                <c:pt idx="1">
                  <c:v>0.22222222222222221</c:v>
                </c:pt>
                <c:pt idx="2" formatCode="0.00%">
                  <c:v>0.33333333333333331</c:v>
                </c:pt>
              </c:numCache>
            </c:numRef>
          </c:val>
          <c:extLst>
            <c:ext xmlns:c16="http://schemas.microsoft.com/office/drawing/2014/chart" uri="{C3380CC4-5D6E-409C-BE32-E72D297353CC}">
              <c16:uniqueId val="{00000007-2542-4CA4-A8A6-DCAA660B62C6}"/>
            </c:ext>
          </c:extLst>
        </c:ser>
        <c:ser>
          <c:idx val="3"/>
          <c:order val="3"/>
          <c:tx>
            <c:strRef>
              <c:f>Иностр.!$S$87</c:f>
              <c:strCache>
                <c:ptCount val="1"/>
                <c:pt idx="0">
                  <c:v>отметка "2"</c:v>
                </c:pt>
              </c:strCache>
            </c:strRef>
          </c:tx>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8-2542-4CA4-A8A6-DCAA660B62C6}"/>
                </c:ext>
              </c:extLst>
            </c:dLbl>
            <c:spPr>
              <a:noFill/>
              <a:ln>
                <a:noFill/>
              </a:ln>
              <a:effectLst/>
            </c:spPr>
            <c:txPr>
              <a:bodyPr/>
              <a:lstStyle/>
              <a:p>
                <a:pPr>
                  <a:defRPr baseline="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Иностр.!$T$83:$V$83</c:f>
              <c:strCache>
                <c:ptCount val="3"/>
                <c:pt idx="0">
                  <c:v>Испанский</c:v>
                </c:pt>
                <c:pt idx="1">
                  <c:v>Немецкий</c:v>
                </c:pt>
                <c:pt idx="2">
                  <c:v>Французский</c:v>
                </c:pt>
              </c:strCache>
            </c:strRef>
          </c:cat>
          <c:val>
            <c:numRef>
              <c:f>Иностр.!$T$87:$V$87</c:f>
              <c:numCache>
                <c:formatCode>0%</c:formatCode>
                <c:ptCount val="3"/>
                <c:pt idx="0">
                  <c:v>0.1111111111111111</c:v>
                </c:pt>
                <c:pt idx="1">
                  <c:v>0.1111111111111111</c:v>
                </c:pt>
                <c:pt idx="2" formatCode="0.00%">
                  <c:v>0</c:v>
                </c:pt>
              </c:numCache>
            </c:numRef>
          </c:val>
          <c:extLst>
            <c:ext xmlns:c16="http://schemas.microsoft.com/office/drawing/2014/chart" uri="{C3380CC4-5D6E-409C-BE32-E72D297353CC}">
              <c16:uniqueId val="{00000009-2542-4CA4-A8A6-DCAA660B62C6}"/>
            </c:ext>
          </c:extLst>
        </c:ser>
        <c:dLbls>
          <c:showLegendKey val="0"/>
          <c:showVal val="0"/>
          <c:showCatName val="0"/>
          <c:showSerName val="0"/>
          <c:showPercent val="0"/>
          <c:showBubbleSize val="0"/>
        </c:dLbls>
        <c:gapWidth val="150"/>
        <c:overlap val="100"/>
        <c:axId val="469399424"/>
        <c:axId val="471143168"/>
      </c:barChart>
      <c:catAx>
        <c:axId val="46939942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ysClr val="windowText" lastClr="000000"/>
                </a:solidFill>
                <a:latin typeface="+mn-lt"/>
                <a:ea typeface="+mn-ea"/>
                <a:cs typeface="+mn-cs"/>
              </a:defRPr>
            </a:pPr>
            <a:endParaRPr lang="ru-RU"/>
          </a:p>
        </c:txPr>
        <c:crossAx val="471143168"/>
        <c:crossesAt val="0"/>
        <c:auto val="1"/>
        <c:lblAlgn val="ctr"/>
        <c:lblOffset val="100"/>
        <c:noMultiLvlLbl val="0"/>
      </c:catAx>
      <c:valAx>
        <c:axId val="47114316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crossAx val="469399424"/>
        <c:crosses val="autoZero"/>
        <c:crossBetween val="between"/>
      </c:valAx>
      <c:spPr>
        <a:solidFill>
          <a:schemeClr val="bg1">
            <a:lumMod val="75000"/>
          </a:schemeClr>
        </a:solidFill>
        <a:ln>
          <a:noFill/>
        </a:ln>
        <a:effectLst/>
      </c:spPr>
    </c:plotArea>
    <c:legend>
      <c:legendPos val="t"/>
      <c:legendEntry>
        <c:idx val="2"/>
        <c:delete val="1"/>
      </c:legendEntry>
      <c:layout>
        <c:manualLayout>
          <c:xMode val="edge"/>
          <c:yMode val="edge"/>
          <c:x val="0.24258808558021155"/>
          <c:y val="0.92149577765046575"/>
          <c:w val="0.46448262149049552"/>
          <c:h val="7.8408283138803214E-2"/>
        </c:manualLayout>
      </c:layout>
      <c:overlay val="0"/>
      <c:txPr>
        <a:bodyPr rot="0" vert="horz"/>
        <a:lstStyle/>
        <a:p>
          <a:pPr>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4.9428468735228624E-3"/>
                  <c:y val="-5.0505030420333087E-3"/>
                </c:manualLayout>
              </c:layout>
              <c:tx>
                <c:rich>
                  <a:bodyPr/>
                  <a:lstStyle/>
                  <a:p>
                    <a:pPr>
                      <a:defRPr b="1" baseline="0">
                        <a:solidFill>
                          <a:schemeClr val="tx1"/>
                        </a:solidFill>
                      </a:defRPr>
                    </a:pPr>
                    <a:r>
                      <a:rPr lang="ru-RU" b="1" baseline="0">
                        <a:solidFill>
                          <a:schemeClr val="tx1"/>
                        </a:solidFill>
                      </a:rPr>
                      <a:t>7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5ED-4EE0-AAED-8829F20CC97B}"/>
                </c:ext>
              </c:extLst>
            </c:dLbl>
            <c:dLbl>
              <c:idx val="1"/>
              <c:layout>
                <c:manualLayout>
                  <c:x val="-2.4714234367614312E-3"/>
                  <c:y val="0"/>
                </c:manualLayout>
              </c:layout>
              <c:tx>
                <c:rich>
                  <a:bodyPr/>
                  <a:lstStyle/>
                  <a:p>
                    <a:pPr algn="ctr">
                      <a:defRPr lang="en-US" sz="1000" b="1" i="0" u="none" strike="noStrike" kern="1200" baseline="0">
                        <a:solidFill>
                          <a:schemeClr val="tx1"/>
                        </a:solidFill>
                        <a:latin typeface="+mn-lt"/>
                        <a:ea typeface="+mn-ea"/>
                        <a:cs typeface="+mn-cs"/>
                      </a:defRPr>
                    </a:pPr>
                    <a:r>
                      <a:rPr lang="ru-RU" sz="1000" b="1" i="0" u="none" strike="noStrike" kern="1200" baseline="0">
                        <a:solidFill>
                          <a:schemeClr val="tx1"/>
                        </a:solidFill>
                        <a:latin typeface="+mn-lt"/>
                        <a:ea typeface="+mn-ea"/>
                        <a:cs typeface="+mn-cs"/>
                      </a:rPr>
                      <a:t>19 чел.</a:t>
                    </a: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5ED-4EE0-AAED-8829F20CC97B}"/>
                </c:ext>
              </c:extLst>
            </c:dLbl>
            <c:dLbl>
              <c:idx val="2"/>
              <c:layout>
                <c:manualLayout>
                  <c:x val="2.4714234367614312E-3"/>
                  <c:y val="3.0303018252199859E-2"/>
                </c:manualLayout>
              </c:layout>
              <c:tx>
                <c:rich>
                  <a:bodyPr/>
                  <a:lstStyle/>
                  <a:p>
                    <a:pPr>
                      <a:defRPr b="1" baseline="0">
                        <a:solidFill>
                          <a:schemeClr val="tx1"/>
                        </a:solidFill>
                      </a:defRPr>
                    </a:pPr>
                    <a:r>
                      <a:rPr lang="ru-RU" b="1" baseline="0" dirty="0">
                        <a:solidFill>
                          <a:schemeClr val="tx1"/>
                        </a:solidFill>
                      </a:rPr>
                      <a:t>27  чел.</a:t>
                    </a:r>
                    <a:endParaRPr lang="ru-RU" baseline="0" dirty="0">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5ED-4EE0-AAED-8829F20CC97B}"/>
                </c:ext>
              </c:extLst>
            </c:dLbl>
            <c:dLbl>
              <c:idx val="3"/>
              <c:layout>
                <c:manualLayout>
                  <c:x val="2.7317985988391316E-3"/>
                  <c:y val="-5.0505030420333087E-3"/>
                </c:manualLayout>
              </c:layout>
              <c:tx>
                <c:rich>
                  <a:bodyPr/>
                  <a:lstStyle/>
                  <a:p>
                    <a:pPr>
                      <a:defRPr b="1" baseline="0">
                        <a:solidFill>
                          <a:schemeClr val="tx1"/>
                        </a:solidFill>
                      </a:defRPr>
                    </a:pPr>
                    <a:r>
                      <a:rPr lang="ru-RU" b="1" baseline="0">
                        <a:solidFill>
                          <a:schemeClr val="tx1"/>
                        </a:solidFill>
                      </a:rPr>
                      <a:t>7 чел.</a:t>
                    </a:r>
                    <a:endParaRPr lang="ru-RU" baseline="0">
                      <a:solidFill>
                        <a:schemeClr val="tx1"/>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5ED-4EE0-AAED-8829F20CC97B}"/>
                </c:ext>
              </c:extLst>
            </c:dLbl>
            <c:spPr>
              <a:noFill/>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лит'!$U$2:$U$5</c:f>
              <c:strCache>
                <c:ptCount val="4"/>
                <c:pt idx="0">
                  <c:v>"5"</c:v>
                </c:pt>
                <c:pt idx="1">
                  <c:v>"4"</c:v>
                </c:pt>
                <c:pt idx="2">
                  <c:v>"3"</c:v>
                </c:pt>
                <c:pt idx="3">
                  <c:v>"2"</c:v>
                </c:pt>
              </c:strCache>
            </c:strRef>
          </c:cat>
          <c:val>
            <c:numRef>
              <c:f>'Сводка лит'!$W$2:$W$5</c:f>
              <c:numCache>
                <c:formatCode>0%</c:formatCode>
                <c:ptCount val="4"/>
                <c:pt idx="0">
                  <c:v>0.11475409836065574</c:v>
                </c:pt>
                <c:pt idx="1">
                  <c:v>0.31147540983606559</c:v>
                </c:pt>
                <c:pt idx="2">
                  <c:v>0.45901639344262296</c:v>
                </c:pt>
                <c:pt idx="3">
                  <c:v>0.11475409836065574</c:v>
                </c:pt>
              </c:numCache>
            </c:numRef>
          </c:val>
          <c:extLst>
            <c:ext xmlns:c16="http://schemas.microsoft.com/office/drawing/2014/chart" uri="{C3380CC4-5D6E-409C-BE32-E72D297353CC}">
              <c16:uniqueId val="{00000004-05ED-4EE0-AAED-8829F20CC97B}"/>
            </c:ext>
          </c:extLst>
        </c:ser>
        <c:dLbls>
          <c:showLegendKey val="0"/>
          <c:showVal val="1"/>
          <c:showCatName val="0"/>
          <c:showSerName val="0"/>
          <c:showPercent val="0"/>
          <c:showBubbleSize val="0"/>
        </c:dLbls>
        <c:gapWidth val="100"/>
        <c:overlap val="-24"/>
        <c:axId val="443640448"/>
        <c:axId val="443666432"/>
      </c:barChart>
      <c:catAx>
        <c:axId val="4436404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ru-RU"/>
          </a:p>
        </c:txPr>
        <c:crossAx val="443666432"/>
        <c:crosses val="autoZero"/>
        <c:auto val="1"/>
        <c:lblAlgn val="ctr"/>
        <c:lblOffset val="100"/>
        <c:noMultiLvlLbl val="0"/>
      </c:catAx>
      <c:valAx>
        <c:axId val="443666432"/>
        <c:scaling>
          <c:orientation val="minMax"/>
          <c:max val="0.5"/>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443640448"/>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0"/>
                  <c:y val="9.2591486145861568E-17"/>
                </c:manualLayout>
              </c:layout>
              <c:tx>
                <c:rich>
                  <a:bodyPr/>
                  <a:lstStyle/>
                  <a:p>
                    <a:pPr>
                      <a:defRPr b="1" baseline="0">
                        <a:solidFill>
                          <a:sysClr val="windowText" lastClr="000000"/>
                        </a:solidFill>
                      </a:defRPr>
                    </a:pPr>
                    <a:r>
                      <a:rPr lang="ru-RU" b="1" baseline="0">
                        <a:solidFill>
                          <a:sysClr val="windowText" lastClr="000000"/>
                        </a:solidFill>
                      </a:rPr>
                      <a:t>18  чел.</a:t>
                    </a:r>
                    <a:endParaRPr lang="en-US" b="1"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3F-4430-8761-BE1BE137AED2}"/>
                </c:ext>
              </c:extLst>
            </c:dLbl>
            <c:dLbl>
              <c:idx val="1"/>
              <c:layout>
                <c:manualLayout>
                  <c:x val="-2.4714234367614312E-3"/>
                  <c:y val="1.1573935768232696E-17"/>
                </c:manualLayout>
              </c:layout>
              <c:tx>
                <c:rich>
                  <a:bodyPr/>
                  <a:lstStyle/>
                  <a:p>
                    <a:pPr algn="ctr">
                      <a:defRPr lang="en-US" sz="1000" b="1" i="0" u="none" strike="noStrike" kern="1200" baseline="0">
                        <a:solidFill>
                          <a:sysClr val="windowText" lastClr="000000"/>
                        </a:solidFill>
                        <a:latin typeface="+mn-lt"/>
                        <a:ea typeface="+mn-ea"/>
                        <a:cs typeface="+mn-cs"/>
                      </a:defRPr>
                    </a:pPr>
                    <a:r>
                      <a:rPr lang="ru-RU" sz="1000" b="1" i="0" u="none" strike="noStrike" kern="1200" baseline="0">
                        <a:solidFill>
                          <a:sysClr val="windowText" lastClr="000000"/>
                        </a:solidFill>
                        <a:latin typeface="+mn-lt"/>
                        <a:ea typeface="+mn-ea"/>
                        <a:cs typeface="+mn-cs"/>
                      </a:rPr>
                      <a:t>160 чел.</a:t>
                    </a:r>
                    <a:endParaRPr lang="en-US" sz="1000" b="1" i="0" u="none" strike="noStrike" kern="1200" baseline="0">
                      <a:solidFill>
                        <a:sysClr val="windowText" lastClr="000000"/>
                      </a:solidFill>
                      <a:latin typeface="+mn-lt"/>
                      <a:ea typeface="+mn-ea"/>
                      <a:cs typeface="+mn-cs"/>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C3F-4430-8761-BE1BE137AED2}"/>
                </c:ext>
              </c:extLst>
            </c:dLbl>
            <c:dLbl>
              <c:idx val="2"/>
              <c:layout>
                <c:manualLayout>
                  <c:x val="2.4714234367614312E-3"/>
                  <c:y val="0"/>
                </c:manualLayout>
              </c:layout>
              <c:tx>
                <c:rich>
                  <a:bodyPr/>
                  <a:lstStyle/>
                  <a:p>
                    <a:pPr>
                      <a:defRPr b="1" baseline="0">
                        <a:solidFill>
                          <a:sysClr val="windowText" lastClr="000000"/>
                        </a:solidFill>
                      </a:defRPr>
                    </a:pPr>
                    <a:r>
                      <a:rPr lang="ru-RU" b="1" baseline="0">
                        <a:solidFill>
                          <a:sysClr val="windowText" lastClr="000000"/>
                        </a:solidFill>
                      </a:rPr>
                      <a:t>135  чел.</a:t>
                    </a:r>
                    <a:endParaRPr lang="en-US"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C3F-4430-8761-BE1BE137AED2}"/>
                </c:ext>
              </c:extLst>
            </c:dLbl>
            <c:dLbl>
              <c:idx val="3"/>
              <c:layout>
                <c:manualLayout>
                  <c:x val="-2.2110482746837308E-3"/>
                  <c:y val="-5.0505030420333087E-3"/>
                </c:manualLayout>
              </c:layout>
              <c:tx>
                <c:rich>
                  <a:bodyPr/>
                  <a:lstStyle/>
                  <a:p>
                    <a:pPr>
                      <a:defRPr b="1" baseline="0">
                        <a:solidFill>
                          <a:sysClr val="windowText" lastClr="000000"/>
                        </a:solidFill>
                      </a:defRPr>
                    </a:pPr>
                    <a:r>
                      <a:rPr lang="ru-RU" b="1" baseline="0">
                        <a:solidFill>
                          <a:sysClr val="windowText" lastClr="000000"/>
                        </a:solidFill>
                      </a:rPr>
                      <a:t>15 чел.</a:t>
                    </a:r>
                    <a:endParaRPr lang="en-US" baseline="0">
                      <a:solidFill>
                        <a:sysClr val="windowText" lastClr="000000"/>
                      </a:solidFill>
                    </a:endParaRPr>
                  </a:p>
                </c:rich>
              </c:tx>
              <c:spPr>
                <a:noFill/>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C3F-4430-8761-BE1BE137AED2}"/>
                </c:ext>
              </c:extLst>
            </c:dLbl>
            <c:spPr>
              <a:noFill/>
            </c:spPr>
            <c:txPr>
              <a:bodyPr/>
              <a:lstStyle/>
              <a:p>
                <a:pPr>
                  <a:defRPr b="1">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'Сводка био'!$U$2:$U$5</c:f>
              <c:strCache>
                <c:ptCount val="4"/>
                <c:pt idx="0">
                  <c:v>"5"</c:v>
                </c:pt>
                <c:pt idx="1">
                  <c:v>"4"</c:v>
                </c:pt>
                <c:pt idx="2">
                  <c:v>"3"</c:v>
                </c:pt>
                <c:pt idx="3">
                  <c:v>"2"</c:v>
                </c:pt>
              </c:strCache>
            </c:strRef>
          </c:cat>
          <c:val>
            <c:numRef>
              <c:f>'Сводка био'!$W$2:$W$5</c:f>
              <c:numCache>
                <c:formatCode>0%</c:formatCode>
                <c:ptCount val="4"/>
                <c:pt idx="0">
                  <c:v>5.4878048780487805E-2</c:v>
                </c:pt>
                <c:pt idx="1">
                  <c:v>0.48780487804878048</c:v>
                </c:pt>
                <c:pt idx="2">
                  <c:v>0.41158536585365851</c:v>
                </c:pt>
                <c:pt idx="3">
                  <c:v>4.573170731707317E-2</c:v>
                </c:pt>
              </c:numCache>
            </c:numRef>
          </c:val>
          <c:extLst>
            <c:ext xmlns:c16="http://schemas.microsoft.com/office/drawing/2014/chart" uri="{C3380CC4-5D6E-409C-BE32-E72D297353CC}">
              <c16:uniqueId val="{00000004-6C3F-4430-8761-BE1BE137AED2}"/>
            </c:ext>
          </c:extLst>
        </c:ser>
        <c:dLbls>
          <c:showLegendKey val="0"/>
          <c:showVal val="1"/>
          <c:showCatName val="0"/>
          <c:showSerName val="0"/>
          <c:showPercent val="0"/>
          <c:showBubbleSize val="0"/>
        </c:dLbls>
        <c:gapWidth val="100"/>
        <c:overlap val="-24"/>
        <c:axId val="445754368"/>
        <c:axId val="446702720"/>
      </c:barChart>
      <c:catAx>
        <c:axId val="4457543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446702720"/>
        <c:crosses val="autoZero"/>
        <c:auto val="1"/>
        <c:lblAlgn val="ctr"/>
        <c:lblOffset val="100"/>
        <c:noMultiLvlLbl val="0"/>
      </c:catAx>
      <c:valAx>
        <c:axId val="446702720"/>
        <c:scaling>
          <c:orientation val="minMax"/>
          <c:max val="0.60000000000000009"/>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445754368"/>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0"/>
          <c:tx>
            <c:strRef>
              <c:f>Мат.окончат!$U$90</c:f>
              <c:strCache>
                <c:ptCount val="1"/>
                <c:pt idx="0">
                  <c:v>Кол-во чел.</c:v>
                </c:pt>
              </c:strCache>
            </c:strRef>
          </c:tx>
          <c:spPr>
            <a:solidFill>
              <a:schemeClr val="accent2">
                <a:alpha val="85000"/>
              </a:schemeClr>
            </a:solidFill>
            <a:ln w="9525" cap="flat" cmpd="sng" algn="ctr">
              <a:solidFill>
                <a:schemeClr val="lt1">
                  <a:alpha val="50000"/>
                </a:schemeClr>
              </a:solidFill>
              <a:round/>
            </a:ln>
            <a:effectLst/>
          </c:spPr>
          <c:invertIfNegative val="0"/>
          <c:cat>
            <c:numRef>
              <c:f>Мат.окончат!$T$91:$T$101</c:f>
              <c:numCache>
                <c:formatCode>General</c:formatCode>
                <c:ptCount val="11"/>
                <c:pt idx="0">
                  <c:v>64</c:v>
                </c:pt>
                <c:pt idx="1">
                  <c:v>617</c:v>
                </c:pt>
                <c:pt idx="2">
                  <c:v>116</c:v>
                </c:pt>
                <c:pt idx="3">
                  <c:v>554</c:v>
                </c:pt>
                <c:pt idx="4">
                  <c:v>45</c:v>
                </c:pt>
                <c:pt idx="5">
                  <c:v>52</c:v>
                </c:pt>
                <c:pt idx="6">
                  <c:v>53</c:v>
                </c:pt>
                <c:pt idx="7">
                  <c:v>246</c:v>
                </c:pt>
                <c:pt idx="8">
                  <c:v>598</c:v>
                </c:pt>
                <c:pt idx="9">
                  <c:v>618</c:v>
                </c:pt>
                <c:pt idx="10">
                  <c:v>644</c:v>
                </c:pt>
              </c:numCache>
            </c:numRef>
          </c:cat>
          <c:val>
            <c:numRef>
              <c:f>Мат.окончат!$U$91:$U$101</c:f>
              <c:numCache>
                <c:formatCode>0</c:formatCode>
                <c:ptCount val="11"/>
                <c:pt idx="0">
                  <c:v>7</c:v>
                </c:pt>
                <c:pt idx="1">
                  <c:v>4</c:v>
                </c:pt>
                <c:pt idx="2">
                  <c:v>2</c:v>
                </c:pt>
                <c:pt idx="3">
                  <c:v>2</c:v>
                </c:pt>
                <c:pt idx="4">
                  <c:v>1</c:v>
                </c:pt>
                <c:pt idx="5">
                  <c:v>1</c:v>
                </c:pt>
                <c:pt idx="6">
                  <c:v>1</c:v>
                </c:pt>
                <c:pt idx="7">
                  <c:v>1</c:v>
                </c:pt>
                <c:pt idx="8">
                  <c:v>1</c:v>
                </c:pt>
                <c:pt idx="9">
                  <c:v>1</c:v>
                </c:pt>
                <c:pt idx="10">
                  <c:v>1</c:v>
                </c:pt>
              </c:numCache>
            </c:numRef>
          </c:val>
          <c:extLst>
            <c:ext xmlns:c16="http://schemas.microsoft.com/office/drawing/2014/chart" uri="{C3380CC4-5D6E-409C-BE32-E72D297353CC}">
              <c16:uniqueId val="{00000000-2E25-45C2-8CE8-7815D757D6B0}"/>
            </c:ext>
          </c:extLst>
        </c:ser>
        <c:dLbls>
          <c:showLegendKey val="0"/>
          <c:showVal val="0"/>
          <c:showCatName val="0"/>
          <c:showSerName val="0"/>
          <c:showPercent val="0"/>
          <c:showBubbleSize val="0"/>
        </c:dLbls>
        <c:gapWidth val="65"/>
        <c:axId val="189235584"/>
        <c:axId val="189237120"/>
      </c:barChart>
      <c:catAx>
        <c:axId val="189235584"/>
        <c:scaling>
          <c:orientation val="minMax"/>
        </c:scaling>
        <c:delete val="0"/>
        <c:axPos val="l"/>
        <c:numFmt formatCode="General" sourceLinked="1"/>
        <c:majorTickMark val="none"/>
        <c:minorTickMark val="none"/>
        <c:tickLblPos val="low"/>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ru-RU"/>
          </a:p>
        </c:txPr>
        <c:crossAx val="189237120"/>
        <c:crosses val="autoZero"/>
        <c:auto val="0"/>
        <c:lblAlgn val="ctr"/>
        <c:lblOffset val="100"/>
        <c:tickMarkSkip val="3"/>
        <c:noMultiLvlLbl val="0"/>
      </c:catAx>
      <c:valAx>
        <c:axId val="18923712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u-RU"/>
          </a:p>
        </c:txPr>
        <c:crossAx val="18923558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b="1" dirty="0">
                <a:latin typeface="Times New Roman" pitchFamily="18" charset="0"/>
                <a:cs typeface="Times New Roman" pitchFamily="18" charset="0"/>
              </a:rPr>
              <a:t>ОО</a:t>
            </a:r>
            <a:r>
              <a:rPr lang="ru-RU" b="1" baseline="0" dirty="0">
                <a:latin typeface="Times New Roman" pitchFamily="18" charset="0"/>
                <a:cs typeface="Times New Roman" pitchFamily="18" charset="0"/>
              </a:rPr>
              <a:t> с максимальным количеством учеников, набравших 19 баллов в части "В"</a:t>
            </a:r>
            <a:endParaRPr lang="ru-RU" b="1" dirty="0">
              <a:latin typeface="Times New Roman" pitchFamily="18" charset="0"/>
              <a:cs typeface="Times New Roman" pitchFamily="18" charset="0"/>
            </a:endParaRPr>
          </a:p>
        </c:rich>
      </c:tx>
      <c:layout>
        <c:manualLayout>
          <c:xMode val="edge"/>
          <c:yMode val="edge"/>
          <c:x val="0.16202077865266837"/>
          <c:y val="0"/>
        </c:manualLayout>
      </c:layout>
      <c:overlay val="0"/>
      <c:spPr>
        <a:noFill/>
        <a:ln>
          <a:noFill/>
        </a:ln>
        <a:effectLst/>
      </c:spPr>
    </c:title>
    <c:autoTitleDeleted val="0"/>
    <c:plotArea>
      <c:layout/>
      <c:pieChart>
        <c:varyColors val="1"/>
        <c:ser>
          <c:idx val="0"/>
          <c:order val="0"/>
          <c:explosion val="4"/>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CF-4E14-9849-F3B229E017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CF-4E14-9849-F3B229E017D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Лист4!$E$2:$F$2</c:f>
              <c:strCache>
                <c:ptCount val="2"/>
                <c:pt idx="0">
                  <c:v>Результативные 9  ОО</c:v>
                </c:pt>
                <c:pt idx="1">
                  <c:v>Остальные 35 ОО</c:v>
                </c:pt>
              </c:strCache>
            </c:strRef>
          </c:cat>
          <c:val>
            <c:numRef>
              <c:f>Лист4!$E$3:$F$3</c:f>
              <c:numCache>
                <c:formatCode>0%</c:formatCode>
                <c:ptCount val="2"/>
                <c:pt idx="0">
                  <c:v>0.39766081871345027</c:v>
                </c:pt>
                <c:pt idx="1">
                  <c:v>0.60233918128654973</c:v>
                </c:pt>
              </c:numCache>
            </c:numRef>
          </c:val>
          <c:extLst>
            <c:ext xmlns:c16="http://schemas.microsoft.com/office/drawing/2014/chart" uri="{C3380CC4-5D6E-409C-BE32-E72D297353CC}">
              <c16:uniqueId val="{00000004-1ECF-4E14-9849-F3B229E017D8}"/>
            </c:ext>
          </c:extLst>
        </c:ser>
        <c:dLbls>
          <c:showLegendKey val="0"/>
          <c:showVal val="0"/>
          <c:showCatName val="0"/>
          <c:showSerName val="0"/>
          <c:showPercent val="0"/>
          <c:showBubbleSize val="0"/>
          <c:showLeaderLines val="1"/>
        </c:dLbls>
        <c:firstSliceAng val="14"/>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ru-RU"/>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cap="none" spc="0" normalizeH="0" baseline="0">
                <a:solidFill>
                  <a:sysClr val="windowText" lastClr="000000"/>
                </a:solidFill>
                <a:latin typeface="+mj-lt"/>
                <a:ea typeface="+mj-ea"/>
                <a:cs typeface="+mj-cs"/>
              </a:defRPr>
            </a:pPr>
            <a:r>
              <a:rPr lang="ru-RU" sz="1400" baseline="0" dirty="0">
                <a:solidFill>
                  <a:sysClr val="windowText" lastClr="000000"/>
                </a:solidFill>
                <a:latin typeface="Times New Roman" panose="02020603050405020304" pitchFamily="18" charset="0"/>
                <a:cs typeface="Times New Roman" panose="02020603050405020304" pitchFamily="18" charset="0"/>
              </a:rPr>
              <a:t>Структура распределения отметок у ОО с наилучшим результатом</a:t>
            </a:r>
          </a:p>
        </c:rich>
      </c:tx>
      <c:layout>
        <c:manualLayout>
          <c:xMode val="edge"/>
          <c:yMode val="edge"/>
          <c:x val="8.2555555555555729E-2"/>
          <c:y val="1.8518518518518549E-2"/>
        </c:manualLayout>
      </c:layout>
      <c:overlay val="0"/>
      <c:spPr>
        <a:noFill/>
        <a:ln>
          <a:noFill/>
        </a:ln>
        <a:effectLst/>
      </c:spPr>
      <c:txPr>
        <a:bodyPr rot="0" spcFirstLastPara="1" vertOverflow="ellipsis" vert="horz" wrap="square" anchor="ctr" anchorCtr="1"/>
        <a:lstStyle/>
        <a:p>
          <a:pPr algn="l">
            <a:defRPr sz="1600" b="1" i="0" u="none" strike="noStrike" kern="1200" cap="none" spc="0" normalizeH="0" baseline="0">
              <a:solidFill>
                <a:sysClr val="windowText" lastClr="000000"/>
              </a:solidFill>
              <a:latin typeface="+mj-lt"/>
              <a:ea typeface="+mj-ea"/>
              <a:cs typeface="+mj-cs"/>
            </a:defRPr>
          </a:pPr>
          <a:endParaRPr lang="ru-RU"/>
        </a:p>
      </c:txPr>
    </c:title>
    <c:autoTitleDeleted val="0"/>
    <c:plotArea>
      <c:layout>
        <c:manualLayout>
          <c:layoutTarget val="inner"/>
          <c:xMode val="edge"/>
          <c:yMode val="edge"/>
          <c:x val="7.8025371828521567E-2"/>
          <c:y val="0.23652777777777778"/>
          <c:w val="0.87753018372703295"/>
          <c:h val="0.61498432487605659"/>
        </c:manualLayout>
      </c:layout>
      <c:barChart>
        <c:barDir val="col"/>
        <c:grouping val="stacked"/>
        <c:varyColors val="0"/>
        <c:ser>
          <c:idx val="0"/>
          <c:order val="0"/>
          <c:tx>
            <c:strRef>
              <c:f>Мат.окончат!$T$84</c:f>
              <c:strCache>
                <c:ptCount val="1"/>
                <c:pt idx="0">
                  <c:v>отметка "5"</c:v>
                </c:pt>
              </c:strCache>
            </c:strRef>
          </c:tx>
          <c:spPr>
            <a:solidFill>
              <a:srgbClr val="C00000"/>
            </a:solidFill>
            <a:ln>
              <a:solidFill>
                <a:srgbClr val="C00000"/>
              </a:solidFill>
            </a:ln>
            <a:effectLst/>
          </c:spPr>
          <c:invertIfNegative val="0"/>
          <c:dLbls>
            <c:dLbl>
              <c:idx val="0"/>
              <c:tx>
                <c:rich>
                  <a:bodyPr/>
                  <a:lstStyle/>
                  <a:p>
                    <a:r>
                      <a:rPr lang="ru-RU"/>
                      <a:t>46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663-4010-9612-4AFD34FDE203}"/>
                </c:ext>
              </c:extLst>
            </c:dLbl>
            <c:dLbl>
              <c:idx val="1"/>
              <c:tx>
                <c:rich>
                  <a:bodyPr/>
                  <a:lstStyle/>
                  <a:p>
                    <a:r>
                      <a:rPr lang="ru-RU"/>
                      <a:t>49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663-4010-9612-4AFD34FDE203}"/>
                </c:ext>
              </c:extLst>
            </c:dLbl>
            <c:dLbl>
              <c:idx val="2"/>
              <c:tx>
                <c:rich>
                  <a:bodyPr/>
                  <a:lstStyle/>
                  <a:p>
                    <a:r>
                      <a:rPr lang="ru-RU"/>
                      <a:t>10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663-4010-9612-4AFD34FDE20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Мат.окончат!$U$83:$W$83</c:f>
              <c:strCache>
                <c:ptCount val="3"/>
                <c:pt idx="0">
                  <c:v>ГБОУ гимназия №116</c:v>
                </c:pt>
                <c:pt idx="1">
                  <c:v>ГБОУ лицей №64</c:v>
                </c:pt>
                <c:pt idx="2">
                  <c:v>ГБОУ школа №644</c:v>
                </c:pt>
              </c:strCache>
            </c:strRef>
          </c:cat>
          <c:val>
            <c:numRef>
              <c:f>Мат.окончат!$U$84:$W$84</c:f>
              <c:numCache>
                <c:formatCode>0%</c:formatCode>
                <c:ptCount val="3"/>
                <c:pt idx="0">
                  <c:v>0.58227848101265822</c:v>
                </c:pt>
                <c:pt idx="1">
                  <c:v>0.45370370370370372</c:v>
                </c:pt>
                <c:pt idx="2">
                  <c:v>0.17543859649122806</c:v>
                </c:pt>
              </c:numCache>
            </c:numRef>
          </c:val>
          <c:extLst>
            <c:ext xmlns:c16="http://schemas.microsoft.com/office/drawing/2014/chart" uri="{C3380CC4-5D6E-409C-BE32-E72D297353CC}">
              <c16:uniqueId val="{00000003-F663-4010-9612-4AFD34FDE203}"/>
            </c:ext>
          </c:extLst>
        </c:ser>
        <c:ser>
          <c:idx val="1"/>
          <c:order val="1"/>
          <c:tx>
            <c:strRef>
              <c:f>Мат.окончат!$T$85</c:f>
              <c:strCache>
                <c:ptCount val="1"/>
                <c:pt idx="0">
                  <c:v>отметка "4"</c:v>
                </c:pt>
              </c:strCache>
            </c:strRef>
          </c:tx>
          <c:spPr>
            <a:solidFill>
              <a:schemeClr val="tx2">
                <a:lumMod val="75000"/>
              </a:schemeClr>
            </a:solidFill>
            <a:ln>
              <a:noFill/>
            </a:ln>
            <a:effectLst/>
          </c:spPr>
          <c:invertIfNegative val="0"/>
          <c:dLbls>
            <c:dLbl>
              <c:idx val="0"/>
              <c:tx>
                <c:rich>
                  <a:bodyPr/>
                  <a:lstStyle/>
                  <a:p>
                    <a:r>
                      <a:rPr lang="ru-RU"/>
                      <a:t>25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663-4010-9612-4AFD34FDE203}"/>
                </c:ext>
              </c:extLst>
            </c:dLbl>
            <c:dLbl>
              <c:idx val="1"/>
              <c:tx>
                <c:rich>
                  <a:bodyPr/>
                  <a:lstStyle/>
                  <a:p>
                    <a:r>
                      <a:rPr lang="ru-RU"/>
                      <a:t>48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663-4010-9612-4AFD34FDE203}"/>
                </c:ext>
              </c:extLst>
            </c:dLbl>
            <c:dLbl>
              <c:idx val="2"/>
              <c:tx>
                <c:rich>
                  <a:bodyPr/>
                  <a:lstStyle/>
                  <a:p>
                    <a:r>
                      <a:rPr lang="ru-RU"/>
                      <a:t>35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F663-4010-9612-4AFD34FDE20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Мат.окончат!$U$83:$W$83</c:f>
              <c:strCache>
                <c:ptCount val="3"/>
                <c:pt idx="0">
                  <c:v>ГБОУ гимназия №116</c:v>
                </c:pt>
                <c:pt idx="1">
                  <c:v>ГБОУ лицей №64</c:v>
                </c:pt>
                <c:pt idx="2">
                  <c:v>ГБОУ школа №644</c:v>
                </c:pt>
              </c:strCache>
            </c:strRef>
          </c:cat>
          <c:val>
            <c:numRef>
              <c:f>Мат.окончат!$U$85:$W$85</c:f>
              <c:numCache>
                <c:formatCode>0%</c:formatCode>
                <c:ptCount val="3"/>
                <c:pt idx="0">
                  <c:v>0.31645569620253167</c:v>
                </c:pt>
                <c:pt idx="1">
                  <c:v>0.44444444444444442</c:v>
                </c:pt>
                <c:pt idx="2">
                  <c:v>0.61403508771929827</c:v>
                </c:pt>
              </c:numCache>
            </c:numRef>
          </c:val>
          <c:extLst>
            <c:ext xmlns:c16="http://schemas.microsoft.com/office/drawing/2014/chart" uri="{C3380CC4-5D6E-409C-BE32-E72D297353CC}">
              <c16:uniqueId val="{00000007-F663-4010-9612-4AFD34FDE203}"/>
            </c:ext>
          </c:extLst>
        </c:ser>
        <c:ser>
          <c:idx val="2"/>
          <c:order val="2"/>
          <c:tx>
            <c:strRef>
              <c:f>Мат.окончат!$T$86</c:f>
              <c:strCache>
                <c:ptCount val="1"/>
                <c:pt idx="0">
                  <c:v>отметка "3"</c:v>
                </c:pt>
              </c:strCache>
            </c:strRef>
          </c:tx>
          <c:spPr>
            <a:solidFill>
              <a:schemeClr val="bg1">
                <a:lumMod val="50000"/>
              </a:schemeClr>
            </a:solidFill>
            <a:ln>
              <a:noFill/>
            </a:ln>
            <a:effectLst/>
          </c:spPr>
          <c:invertIfNegative val="0"/>
          <c:dLbls>
            <c:dLbl>
              <c:idx val="0"/>
              <c:tx>
                <c:rich>
                  <a:bodyPr/>
                  <a:lstStyle/>
                  <a:p>
                    <a:r>
                      <a:rPr lang="ru-RU"/>
                      <a:t>8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F663-4010-9612-4AFD34FDE203}"/>
                </c:ext>
              </c:extLst>
            </c:dLbl>
            <c:dLbl>
              <c:idx val="1"/>
              <c:tx>
                <c:rich>
                  <a:bodyPr/>
                  <a:lstStyle/>
                  <a:p>
                    <a:r>
                      <a:rPr lang="ru-RU"/>
                      <a:t>11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663-4010-9612-4AFD34FDE203}"/>
                </c:ext>
              </c:extLst>
            </c:dLbl>
            <c:dLbl>
              <c:idx val="2"/>
              <c:tx>
                <c:rich>
                  <a:bodyPr/>
                  <a:lstStyle/>
                  <a:p>
                    <a:r>
                      <a:rPr lang="ru-RU"/>
                      <a:t>12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F663-4010-9612-4AFD34FDE203}"/>
                </c:ext>
              </c:extLst>
            </c:dLbl>
            <c:dLbl>
              <c:idx val="3"/>
              <c:layout>
                <c:manualLayout>
                  <c:x val="2.7776684164480458E-3"/>
                  <c:y val="-3.7733411045373652E-3"/>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6.6111111111111093E-2"/>
                      <c:h val="8.2858859172586716E-2"/>
                    </c:manualLayout>
                  </c15:layout>
                </c:ext>
                <c:ext xmlns:c16="http://schemas.microsoft.com/office/drawing/2014/chart" uri="{C3380CC4-5D6E-409C-BE32-E72D297353CC}">
                  <c16:uniqueId val="{0000000B-F663-4010-9612-4AFD34FDE20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Мат.окончат!$U$83:$W$83</c:f>
              <c:strCache>
                <c:ptCount val="3"/>
                <c:pt idx="0">
                  <c:v>ГБОУ гимназия №116</c:v>
                </c:pt>
                <c:pt idx="1">
                  <c:v>ГБОУ лицей №64</c:v>
                </c:pt>
                <c:pt idx="2">
                  <c:v>ГБОУ школа №644</c:v>
                </c:pt>
              </c:strCache>
            </c:strRef>
          </c:cat>
          <c:val>
            <c:numRef>
              <c:f>Мат.окончат!$U$86:$W$86</c:f>
              <c:numCache>
                <c:formatCode>0%</c:formatCode>
                <c:ptCount val="3"/>
                <c:pt idx="0">
                  <c:v>0.10126582278481013</c:v>
                </c:pt>
                <c:pt idx="1">
                  <c:v>0.10185185185185185</c:v>
                </c:pt>
                <c:pt idx="2">
                  <c:v>0.21052631578947367</c:v>
                </c:pt>
              </c:numCache>
            </c:numRef>
          </c:val>
          <c:extLst>
            <c:ext xmlns:c16="http://schemas.microsoft.com/office/drawing/2014/chart" uri="{C3380CC4-5D6E-409C-BE32-E72D297353CC}">
              <c16:uniqueId val="{0000000C-F663-4010-9612-4AFD34FDE203}"/>
            </c:ext>
          </c:extLst>
        </c:ser>
        <c:dLbls>
          <c:showLegendKey val="0"/>
          <c:showVal val="0"/>
          <c:showCatName val="0"/>
          <c:showSerName val="0"/>
          <c:showPercent val="0"/>
          <c:showBubbleSize val="0"/>
        </c:dLbls>
        <c:gapWidth val="150"/>
        <c:overlap val="100"/>
        <c:axId val="189925248"/>
        <c:axId val="189926784"/>
      </c:barChart>
      <c:catAx>
        <c:axId val="18992524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ysClr val="windowText" lastClr="000000"/>
                </a:solidFill>
                <a:latin typeface="+mn-lt"/>
                <a:ea typeface="+mn-ea"/>
                <a:cs typeface="+mn-cs"/>
              </a:defRPr>
            </a:pPr>
            <a:endParaRPr lang="ru-RU"/>
          </a:p>
        </c:txPr>
        <c:crossAx val="189926784"/>
        <c:crossesAt val="0"/>
        <c:auto val="1"/>
        <c:lblAlgn val="ctr"/>
        <c:lblOffset val="100"/>
        <c:noMultiLvlLbl val="0"/>
      </c:catAx>
      <c:valAx>
        <c:axId val="189926784"/>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crossAx val="189925248"/>
        <c:crosses val="autoZero"/>
        <c:crossBetween val="between"/>
      </c:valAx>
      <c:spPr>
        <a:solidFill>
          <a:schemeClr val="bg1">
            <a:lumMod val="75000"/>
          </a:schemeClr>
        </a:solidFill>
        <a:ln>
          <a:noFill/>
        </a:ln>
        <a:effectLst/>
      </c:spPr>
    </c:plotArea>
    <c:legend>
      <c:legendPos val="b"/>
      <c:layout>
        <c:manualLayout>
          <c:xMode val="edge"/>
          <c:yMode val="edge"/>
          <c:x val="0.22766732283464566"/>
          <c:y val="0.9436964584203944"/>
          <c:w val="0.66576990376202971"/>
          <c:h val="5.6303541579607187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1159230096238"/>
          <c:y val="0.15476851851851853"/>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tx>
                <c:rich>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r>
                      <a:rPr lang="ru-RU" sz="1200" b="1" i="0" baseline="0">
                        <a:solidFill>
                          <a:sysClr val="windowText" lastClr="000000"/>
                        </a:solidFill>
                      </a:rPr>
                      <a:t>1338 чел.</a:t>
                    </a:r>
                    <a:endParaRPr lang="ru-RU" baseline="0">
                      <a:solidFill>
                        <a:sysClr val="windowText" lastClr="000000"/>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A50-4BFA-8706-380742F492C0}"/>
                </c:ext>
              </c:extLst>
            </c:dLbl>
            <c:dLbl>
              <c:idx val="1"/>
              <c:layout>
                <c:manualLayout>
                  <c:x val="8.3333333333333332E-3"/>
                  <c:y val="1.238390092879257E-2"/>
                </c:manualLayout>
              </c:layout>
              <c:tx>
                <c:rich>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r>
                      <a:rPr lang="ru-RU" sz="1200" b="1" i="0" baseline="0">
                        <a:solidFill>
                          <a:sysClr val="windowText" lastClr="000000"/>
                        </a:solidFill>
                      </a:rPr>
                      <a:t>1810 чел.</a:t>
                    </a:r>
                    <a:endParaRPr lang="ru-RU" baseline="0">
                      <a:solidFill>
                        <a:sysClr val="windowText" lastClr="000000"/>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A50-4BFA-8706-380742F492C0}"/>
                </c:ext>
              </c:extLst>
            </c:dLbl>
            <c:dLbl>
              <c:idx val="2"/>
              <c:tx>
                <c:rich>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r>
                      <a:rPr lang="ru-RU" sz="1200" b="1" i="0" baseline="0">
                        <a:solidFill>
                          <a:sysClr val="windowText" lastClr="000000"/>
                        </a:solidFill>
                      </a:rPr>
                      <a:t>974 чел.</a:t>
                    </a:r>
                    <a:endParaRPr lang="ru-RU" baseline="0">
                      <a:solidFill>
                        <a:sysClr val="windowText" lastClr="000000"/>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A50-4BFA-8706-380742F492C0}"/>
                </c:ext>
              </c:extLst>
            </c:dLbl>
            <c:dLbl>
              <c:idx val="3"/>
              <c:tx>
                <c:rich>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r>
                      <a:rPr lang="ru-RU" sz="1200" b="1" i="0" baseline="0">
                        <a:solidFill>
                          <a:sysClr val="windowText" lastClr="000000"/>
                        </a:solidFill>
                      </a:rPr>
                      <a:t>17 чел.</a:t>
                    </a:r>
                    <a:endParaRPr lang="ru-RU" baseline="0">
                      <a:solidFill>
                        <a:sysClr val="windowText" lastClr="000000"/>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A50-4BFA-8706-380742F492C0}"/>
                </c:ext>
              </c:extLst>
            </c:dLbl>
            <c:dLbl>
              <c:idx val="4"/>
              <c:tx>
                <c:rich>
                  <a:bodyPr/>
                  <a:lstStyle/>
                  <a:p>
                    <a:r>
                      <a:rPr lang="ru-RU" sz="1200" b="1" i="0" baseline="0">
                        <a:solidFill>
                          <a:schemeClr val="bg1"/>
                        </a:solidFill>
                      </a:rPr>
                      <a:t>12 чел.</a:t>
                    </a:r>
                    <a:endParaRPr lang="ru-RU"/>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A50-4BFA-8706-380742F492C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2">
                          <a:lumMod val="35000"/>
                          <a:lumOff val="65000"/>
                        </a:schemeClr>
                      </a:solidFill>
                    </a:ln>
                    <a:effectLst/>
                  </c:spPr>
                </c15:leaderLines>
              </c:ext>
            </c:extLst>
          </c:dLbls>
          <c:cat>
            <c:strRef>
              <c:f>'Сводка русский(3)'!$Y$10:$Y$13</c:f>
              <c:strCache>
                <c:ptCount val="4"/>
                <c:pt idx="0">
                  <c:v>"5"</c:v>
                </c:pt>
                <c:pt idx="1">
                  <c:v>"4"</c:v>
                </c:pt>
                <c:pt idx="2">
                  <c:v>"3"</c:v>
                </c:pt>
                <c:pt idx="3">
                  <c:v>"2"</c:v>
                </c:pt>
              </c:strCache>
            </c:strRef>
          </c:cat>
          <c:val>
            <c:numRef>
              <c:f>'Сводка русский(3)'!$AA$10:$AA$13</c:f>
              <c:numCache>
                <c:formatCode>0%</c:formatCode>
                <c:ptCount val="4"/>
                <c:pt idx="0">
                  <c:v>0.34211199181794938</c:v>
                </c:pt>
                <c:pt idx="1">
                  <c:v>0.41532813217072051</c:v>
                </c:pt>
                <c:pt idx="2">
                  <c:v>0.22349701698026617</c:v>
                </c:pt>
                <c:pt idx="3">
                  <c:v>3.9008719596145022E-3</c:v>
                </c:pt>
              </c:numCache>
            </c:numRef>
          </c:val>
          <c:extLst>
            <c:ext xmlns:c16="http://schemas.microsoft.com/office/drawing/2014/chart" uri="{C3380CC4-5D6E-409C-BE32-E72D297353CC}">
              <c16:uniqueId val="{00000005-5A50-4BFA-8706-380742F492C0}"/>
            </c:ext>
          </c:extLst>
        </c:ser>
        <c:dLbls>
          <c:showLegendKey val="0"/>
          <c:showVal val="1"/>
          <c:showCatName val="0"/>
          <c:showSerName val="0"/>
          <c:showPercent val="0"/>
          <c:showBubbleSize val="0"/>
        </c:dLbls>
        <c:gapWidth val="100"/>
        <c:overlap val="-24"/>
        <c:axId val="190419712"/>
        <c:axId val="190421248"/>
      </c:barChart>
      <c:catAx>
        <c:axId val="1904197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190421248"/>
        <c:crosses val="autoZero"/>
        <c:auto val="1"/>
        <c:lblAlgn val="ctr"/>
        <c:lblOffset val="100"/>
        <c:noMultiLvlLbl val="0"/>
      </c:catAx>
      <c:valAx>
        <c:axId val="190421248"/>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190419712"/>
        <c:crosses val="autoZero"/>
        <c:crossBetween val="between"/>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0"/>
          <c:tx>
            <c:strRef>
              <c:f>'Сводка русский(3)'!$T$90</c:f>
              <c:strCache>
                <c:ptCount val="1"/>
                <c:pt idx="0">
                  <c:v>Кол-во чел.</c:v>
                </c:pt>
              </c:strCache>
            </c:strRef>
          </c:tx>
          <c:spPr>
            <a:solidFill>
              <a:schemeClr val="accent2">
                <a:alpha val="85000"/>
              </a:schemeClr>
            </a:solidFill>
            <a:ln w="9525" cap="flat" cmpd="sng" algn="ctr">
              <a:solidFill>
                <a:schemeClr val="lt1">
                  <a:alpha val="50000"/>
                </a:schemeClr>
              </a:solidFill>
              <a:round/>
            </a:ln>
            <a:effectLst/>
          </c:spPr>
          <c:invertIfNegative val="0"/>
          <c:cat>
            <c:numRef>
              <c:f>'Сводка русский(3)'!$S$91:$S$99</c:f>
              <c:numCache>
                <c:formatCode>General</c:formatCode>
                <c:ptCount val="9"/>
                <c:pt idx="0">
                  <c:v>116</c:v>
                </c:pt>
                <c:pt idx="1">
                  <c:v>540</c:v>
                </c:pt>
                <c:pt idx="2">
                  <c:v>64</c:v>
                </c:pt>
                <c:pt idx="3">
                  <c:v>52</c:v>
                </c:pt>
                <c:pt idx="4">
                  <c:v>41</c:v>
                </c:pt>
                <c:pt idx="5">
                  <c:v>617</c:v>
                </c:pt>
                <c:pt idx="6">
                  <c:v>42</c:v>
                </c:pt>
                <c:pt idx="7">
                  <c:v>43</c:v>
                </c:pt>
                <c:pt idx="8">
                  <c:v>634</c:v>
                </c:pt>
              </c:numCache>
            </c:numRef>
          </c:cat>
          <c:val>
            <c:numRef>
              <c:f>'Сводка русский(3)'!$T$91:$T$99</c:f>
              <c:numCache>
                <c:formatCode>0</c:formatCode>
                <c:ptCount val="9"/>
                <c:pt idx="0">
                  <c:v>11</c:v>
                </c:pt>
                <c:pt idx="1">
                  <c:v>9</c:v>
                </c:pt>
                <c:pt idx="2">
                  <c:v>7</c:v>
                </c:pt>
                <c:pt idx="3">
                  <c:v>6</c:v>
                </c:pt>
                <c:pt idx="4">
                  <c:v>5</c:v>
                </c:pt>
                <c:pt idx="5">
                  <c:v>5</c:v>
                </c:pt>
                <c:pt idx="6">
                  <c:v>4</c:v>
                </c:pt>
                <c:pt idx="7">
                  <c:v>4</c:v>
                </c:pt>
                <c:pt idx="8">
                  <c:v>4</c:v>
                </c:pt>
              </c:numCache>
            </c:numRef>
          </c:val>
          <c:extLst>
            <c:ext xmlns:c16="http://schemas.microsoft.com/office/drawing/2014/chart" uri="{C3380CC4-5D6E-409C-BE32-E72D297353CC}">
              <c16:uniqueId val="{00000000-A719-454E-A0DD-8332B3F6BFB2}"/>
            </c:ext>
          </c:extLst>
        </c:ser>
        <c:dLbls>
          <c:showLegendKey val="0"/>
          <c:showVal val="0"/>
          <c:showCatName val="0"/>
          <c:showSerName val="0"/>
          <c:showPercent val="0"/>
          <c:showBubbleSize val="0"/>
        </c:dLbls>
        <c:gapWidth val="65"/>
        <c:axId val="190429440"/>
        <c:axId val="192614400"/>
      </c:barChart>
      <c:catAx>
        <c:axId val="190429440"/>
        <c:scaling>
          <c:orientation val="minMax"/>
        </c:scaling>
        <c:delete val="0"/>
        <c:axPos val="l"/>
        <c:numFmt formatCode="General" sourceLinked="1"/>
        <c:majorTickMark val="none"/>
        <c:minorTickMark val="none"/>
        <c:tickLblPos val="low"/>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dk1">
                    <a:lumMod val="75000"/>
                    <a:lumOff val="25000"/>
                  </a:schemeClr>
                </a:solidFill>
                <a:latin typeface="+mn-lt"/>
                <a:ea typeface="+mn-ea"/>
                <a:cs typeface="+mn-cs"/>
              </a:defRPr>
            </a:pPr>
            <a:endParaRPr lang="ru-RU"/>
          </a:p>
        </c:txPr>
        <c:crossAx val="192614400"/>
        <c:crosses val="autoZero"/>
        <c:auto val="0"/>
        <c:lblAlgn val="ctr"/>
        <c:lblOffset val="100"/>
        <c:tickMarkSkip val="3"/>
        <c:noMultiLvlLbl val="0"/>
      </c:catAx>
      <c:valAx>
        <c:axId val="19261440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ru-RU"/>
          </a:p>
        </c:txPr>
        <c:crossAx val="190429440"/>
        <c:crosses val="autoZero"/>
        <c:crossBetween val="between"/>
        <c:majorUnit val="1"/>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cap="none" spc="0" normalizeH="0" baseline="0">
                <a:solidFill>
                  <a:sysClr val="windowText" lastClr="000000"/>
                </a:solidFill>
                <a:latin typeface="+mj-lt"/>
                <a:ea typeface="+mj-ea"/>
                <a:cs typeface="+mj-cs"/>
              </a:defRPr>
            </a:pPr>
            <a:r>
              <a:rPr lang="ru-RU" sz="1400" baseline="0" dirty="0">
                <a:solidFill>
                  <a:sysClr val="windowText" lastClr="000000"/>
                </a:solidFill>
                <a:latin typeface="Times New Roman" pitchFamily="18" charset="0"/>
                <a:cs typeface="Times New Roman" pitchFamily="18" charset="0"/>
              </a:rPr>
              <a:t>Структура распределения отметок у ОО с наилучшим результатом</a:t>
            </a:r>
          </a:p>
        </c:rich>
      </c:tx>
      <c:layout>
        <c:manualLayout>
          <c:xMode val="edge"/>
          <c:yMode val="edge"/>
          <c:x val="8.2555639449178445E-2"/>
          <c:y val="0.10185185185185185"/>
        </c:manualLayout>
      </c:layout>
      <c:overlay val="0"/>
      <c:spPr>
        <a:noFill/>
        <a:ln>
          <a:noFill/>
        </a:ln>
        <a:effectLst/>
      </c:spPr>
    </c:title>
    <c:autoTitleDeleted val="0"/>
    <c:plotArea>
      <c:layout>
        <c:manualLayout>
          <c:layoutTarget val="inner"/>
          <c:xMode val="edge"/>
          <c:yMode val="edge"/>
          <c:x val="7.8025371828521595E-2"/>
          <c:y val="0.23652777777777778"/>
          <c:w val="0.87753018372703251"/>
          <c:h val="0.61498432487605659"/>
        </c:manualLayout>
      </c:layout>
      <c:barChart>
        <c:barDir val="col"/>
        <c:grouping val="stacked"/>
        <c:varyColors val="0"/>
        <c:ser>
          <c:idx val="0"/>
          <c:order val="0"/>
          <c:tx>
            <c:strRef>
              <c:f>'Сводка русский(3)'!$S$84</c:f>
              <c:strCache>
                <c:ptCount val="1"/>
                <c:pt idx="0">
                  <c:v>отметка "5"</c:v>
                </c:pt>
              </c:strCache>
            </c:strRef>
          </c:tx>
          <c:spPr>
            <a:solidFill>
              <a:srgbClr val="C00000"/>
            </a:solidFill>
            <a:ln>
              <a:solidFill>
                <a:srgbClr val="C00000"/>
              </a:solidFill>
            </a:ln>
            <a:effectLst/>
          </c:spPr>
          <c:invertIfNegative val="0"/>
          <c:dLbls>
            <c:dLbl>
              <c:idx val="0"/>
              <c:tx>
                <c:rich>
                  <a:bodyPr/>
                  <a:lstStyle/>
                  <a:p>
                    <a:r>
                      <a:rPr lang="ru-RU"/>
                      <a:t>61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A76-49D3-9EE2-D65C4BDF83CF}"/>
                </c:ext>
              </c:extLst>
            </c:dLbl>
            <c:dLbl>
              <c:idx val="1"/>
              <c:tx>
                <c:rich>
                  <a:bodyPr/>
                  <a:lstStyle/>
                  <a:p>
                    <a:r>
                      <a:rPr lang="ru-RU"/>
                      <a:t>52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A76-49D3-9EE2-D65C4BDF83CF}"/>
                </c:ext>
              </c:extLst>
            </c:dLbl>
            <c:dLbl>
              <c:idx val="2"/>
              <c:tx>
                <c:rich>
                  <a:bodyPr/>
                  <a:lstStyle/>
                  <a:p>
                    <a:r>
                      <a:rPr lang="ru-RU"/>
                      <a:t>61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A76-49D3-9EE2-D65C4BDF83C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русский(3)'!$T$83:$V$83</c:f>
              <c:strCache>
                <c:ptCount val="3"/>
                <c:pt idx="0">
                  <c:v>ГБОУ гимназия №116</c:v>
                </c:pt>
                <c:pt idx="1">
                  <c:v>ГБОУ гимназия №52</c:v>
                </c:pt>
                <c:pt idx="2">
                  <c:v>ГБОУ лицей №64</c:v>
                </c:pt>
              </c:strCache>
            </c:strRef>
          </c:cat>
          <c:val>
            <c:numRef>
              <c:f>'Сводка русский(3)'!$T$84:$V$84</c:f>
              <c:numCache>
                <c:formatCode>0%</c:formatCode>
                <c:ptCount val="3"/>
                <c:pt idx="0">
                  <c:v>0.76249999999999996</c:v>
                </c:pt>
                <c:pt idx="1">
                  <c:v>0.59090909090909094</c:v>
                </c:pt>
                <c:pt idx="2">
                  <c:v>0.56481481481481477</c:v>
                </c:pt>
              </c:numCache>
            </c:numRef>
          </c:val>
          <c:extLst>
            <c:ext xmlns:c16="http://schemas.microsoft.com/office/drawing/2014/chart" uri="{C3380CC4-5D6E-409C-BE32-E72D297353CC}">
              <c16:uniqueId val="{00000003-5A76-49D3-9EE2-D65C4BDF83CF}"/>
            </c:ext>
          </c:extLst>
        </c:ser>
        <c:ser>
          <c:idx val="1"/>
          <c:order val="1"/>
          <c:tx>
            <c:strRef>
              <c:f>'Сводка русский(3)'!$S$85</c:f>
              <c:strCache>
                <c:ptCount val="1"/>
                <c:pt idx="0">
                  <c:v>отметка "4"</c:v>
                </c:pt>
              </c:strCache>
            </c:strRef>
          </c:tx>
          <c:spPr>
            <a:solidFill>
              <a:schemeClr val="tx2">
                <a:lumMod val="75000"/>
              </a:schemeClr>
            </a:solidFill>
            <a:ln>
              <a:noFill/>
            </a:ln>
            <a:effectLst/>
          </c:spPr>
          <c:invertIfNegative val="0"/>
          <c:dLbls>
            <c:dLbl>
              <c:idx val="0"/>
              <c:tx>
                <c:rich>
                  <a:bodyPr/>
                  <a:lstStyle/>
                  <a:p>
                    <a:r>
                      <a:rPr lang="ru-RU"/>
                      <a:t>19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A76-49D3-9EE2-D65C4BDF83CF}"/>
                </c:ext>
              </c:extLst>
            </c:dLbl>
            <c:dLbl>
              <c:idx val="1"/>
              <c:tx>
                <c:rich>
                  <a:bodyPr/>
                  <a:lstStyle/>
                  <a:p>
                    <a:r>
                      <a:rPr lang="ru-RU"/>
                      <a:t>31 чел.</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A76-49D3-9EE2-D65C4BDF83CF}"/>
                </c:ext>
              </c:extLst>
            </c:dLbl>
            <c:dLbl>
              <c:idx val="2"/>
              <c:tx>
                <c:rich>
                  <a:bodyPr/>
                  <a:lstStyle/>
                  <a:p>
                    <a:r>
                      <a:rPr lang="ru-RU"/>
                      <a:t>43 чел.</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A76-49D3-9EE2-D65C4BDF83C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русский(3)'!$T$83:$V$83</c:f>
              <c:strCache>
                <c:ptCount val="3"/>
                <c:pt idx="0">
                  <c:v>ГБОУ гимназия №116</c:v>
                </c:pt>
                <c:pt idx="1">
                  <c:v>ГБОУ гимназия №52</c:v>
                </c:pt>
                <c:pt idx="2">
                  <c:v>ГБОУ лицей №64</c:v>
                </c:pt>
              </c:strCache>
            </c:strRef>
          </c:cat>
          <c:val>
            <c:numRef>
              <c:f>'Сводка русский(3)'!$T$85:$V$85</c:f>
              <c:numCache>
                <c:formatCode>0%</c:formatCode>
                <c:ptCount val="3"/>
                <c:pt idx="0">
                  <c:v>0.23749999999999999</c:v>
                </c:pt>
                <c:pt idx="1">
                  <c:v>0.35227272727272729</c:v>
                </c:pt>
                <c:pt idx="2">
                  <c:v>0.39814814814814814</c:v>
                </c:pt>
              </c:numCache>
            </c:numRef>
          </c:val>
          <c:extLst>
            <c:ext xmlns:c16="http://schemas.microsoft.com/office/drawing/2014/chart" uri="{C3380CC4-5D6E-409C-BE32-E72D297353CC}">
              <c16:uniqueId val="{00000007-5A76-49D3-9EE2-D65C4BDF83CF}"/>
            </c:ext>
          </c:extLst>
        </c:ser>
        <c:ser>
          <c:idx val="2"/>
          <c:order val="2"/>
          <c:tx>
            <c:strRef>
              <c:f>'Сводка русский(3)'!$S$86</c:f>
              <c:strCache>
                <c:ptCount val="1"/>
                <c:pt idx="0">
                  <c:v>отметка "3"</c:v>
                </c:pt>
              </c:strCache>
            </c:strRef>
          </c:tx>
          <c:spPr>
            <a:solidFill>
              <a:schemeClr val="bg1">
                <a:lumMod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5A76-49D3-9EE2-D65C4BDF83CF}"/>
                </c:ext>
              </c:extLst>
            </c:dLbl>
            <c:dLbl>
              <c:idx val="1"/>
              <c:layout>
                <c:manualLayout>
                  <c:x val="0"/>
                  <c:y val="-3.2505860431568189E-4"/>
                </c:manualLayout>
              </c:layout>
              <c:tx>
                <c:rich>
                  <a:bodyPr/>
                  <a:lstStyle/>
                  <a:p>
                    <a:r>
                      <a:rPr lang="ru-RU" dirty="0"/>
                      <a:t>5 чел.</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A76-49D3-9EE2-D65C4BDF83CF}"/>
                </c:ext>
              </c:extLst>
            </c:dLbl>
            <c:dLbl>
              <c:idx val="2"/>
              <c:layout>
                <c:manualLayout>
                  <c:x val="-5.5555555555555558E-3"/>
                  <c:y val="2.7080202760914429E-3"/>
                </c:manualLayout>
              </c:layout>
              <c:tx>
                <c:rich>
                  <a:bodyPr/>
                  <a:lstStyle/>
                  <a:p>
                    <a:r>
                      <a:rPr lang="en-US" dirty="0"/>
                      <a:t>4</a:t>
                    </a:r>
                    <a:r>
                      <a:rPr lang="ru-RU" dirty="0"/>
                      <a:t> чел.</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A76-49D3-9EE2-D65C4BDF83C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'Сводка русский(3)'!$T$83:$V$83</c:f>
              <c:strCache>
                <c:ptCount val="3"/>
                <c:pt idx="0">
                  <c:v>ГБОУ гимназия №116</c:v>
                </c:pt>
                <c:pt idx="1">
                  <c:v>ГБОУ гимназия №52</c:v>
                </c:pt>
                <c:pt idx="2">
                  <c:v>ГБОУ лицей №64</c:v>
                </c:pt>
              </c:strCache>
            </c:strRef>
          </c:cat>
          <c:val>
            <c:numRef>
              <c:f>'Сводка русский(3)'!$T$86:$V$86</c:f>
              <c:numCache>
                <c:formatCode>0%</c:formatCode>
                <c:ptCount val="3"/>
                <c:pt idx="0">
                  <c:v>0</c:v>
                </c:pt>
                <c:pt idx="1">
                  <c:v>5.6818181818181816E-2</c:v>
                </c:pt>
                <c:pt idx="2">
                  <c:v>3.7037037037037035E-2</c:v>
                </c:pt>
              </c:numCache>
            </c:numRef>
          </c:val>
          <c:extLst>
            <c:ext xmlns:c16="http://schemas.microsoft.com/office/drawing/2014/chart" uri="{C3380CC4-5D6E-409C-BE32-E72D297353CC}">
              <c16:uniqueId val="{0000000B-5A76-49D3-9EE2-D65C4BDF83CF}"/>
            </c:ext>
          </c:extLst>
        </c:ser>
        <c:dLbls>
          <c:showLegendKey val="0"/>
          <c:showVal val="0"/>
          <c:showCatName val="0"/>
          <c:showSerName val="0"/>
          <c:showPercent val="0"/>
          <c:showBubbleSize val="0"/>
        </c:dLbls>
        <c:gapWidth val="150"/>
        <c:overlap val="100"/>
        <c:axId val="194277376"/>
        <c:axId val="194278912"/>
      </c:barChart>
      <c:catAx>
        <c:axId val="19427737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ysClr val="windowText" lastClr="000000"/>
                </a:solidFill>
                <a:latin typeface="+mn-lt"/>
                <a:ea typeface="+mn-ea"/>
                <a:cs typeface="+mn-cs"/>
              </a:defRPr>
            </a:pPr>
            <a:endParaRPr lang="ru-RU"/>
          </a:p>
        </c:txPr>
        <c:crossAx val="194278912"/>
        <c:crossesAt val="0"/>
        <c:auto val="1"/>
        <c:lblAlgn val="ctr"/>
        <c:lblOffset val="100"/>
        <c:noMultiLvlLbl val="0"/>
      </c:catAx>
      <c:valAx>
        <c:axId val="194278912"/>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one"/>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ru-RU"/>
          </a:p>
        </c:txPr>
        <c:crossAx val="194277376"/>
        <c:crosses val="autoZero"/>
        <c:crossBetween val="between"/>
      </c:valAx>
      <c:spPr>
        <a:solidFill>
          <a:schemeClr val="bg1">
            <a:lumMod val="75000"/>
          </a:schemeClr>
        </a:solidFill>
        <a:ln>
          <a:noFill/>
        </a:ln>
        <a:effectLst/>
      </c:spPr>
    </c:plotArea>
    <c:legend>
      <c:legendPos val="b"/>
      <c:layout>
        <c:manualLayout>
          <c:xMode val="edge"/>
          <c:yMode val="edge"/>
          <c:x val="0.22766732283464566"/>
          <c:y val="0.94369645842039473"/>
          <c:w val="0.66576990376202971"/>
          <c:h val="5.6303541579607187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ru-RU"/>
        </a:p>
      </c:txPr>
    </c:legend>
    <c:plotVisOnly val="0"/>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8624322587946"/>
          <c:y val="5.212353625557907E-2"/>
          <c:w val="0.88498840769903764"/>
          <c:h val="0.7120519830854477"/>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5.6918233582515763E-3"/>
                  <c:y val="9.4694943651100118E-3"/>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r>
                      <a:rPr lang="ru-RU" sz="1100" b="1" i="0" baseline="0">
                        <a:solidFill>
                          <a:schemeClr val="tx1"/>
                        </a:solidFill>
                      </a:rPr>
                      <a:t>301 чел.</a:t>
                    </a:r>
                    <a:endParaRPr lang="ru-RU" b="1" i="0" baseline="0">
                      <a:solidFill>
                        <a:schemeClr val="tx1"/>
                      </a:solidFill>
                    </a:endParaRPr>
                  </a:p>
                </c:rich>
              </c:tx>
              <c:spPr>
                <a:noFill/>
                <a:ln>
                  <a:noFill/>
                </a:ln>
                <a:effectLst/>
              </c:spPr>
              <c:dLblPos val="outEnd"/>
              <c:showLegendKey val="0"/>
              <c:showVal val="1"/>
              <c:showCatName val="1"/>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004-4176-8AFB-1F3CB0756218}"/>
                </c:ext>
              </c:extLst>
            </c:dLbl>
            <c:dLbl>
              <c:idx val="1"/>
              <c:layout>
                <c:manualLayout>
                  <c:x val="7.8048756505087304E-3"/>
                  <c:y val="2.2096149647598168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r>
                      <a:rPr lang="ru-RU" sz="1100" b="1" i="0" baseline="0" dirty="0">
                        <a:solidFill>
                          <a:schemeClr val="tx1"/>
                        </a:solidFill>
                      </a:rPr>
                      <a:t>443чел.</a:t>
                    </a:r>
                    <a:endParaRPr lang="ru-RU" b="1" i="0" baseline="0" dirty="0">
                      <a:solidFill>
                        <a:schemeClr val="tx1"/>
                      </a:solidFill>
                    </a:endParaRPr>
                  </a:p>
                </c:rich>
              </c:tx>
              <c:spPr>
                <a:noFill/>
                <a:ln>
                  <a:noFill/>
                </a:ln>
                <a:effectLst/>
              </c:spPr>
              <c:dLblPos val="outEnd"/>
              <c:showLegendKey val="0"/>
              <c:showVal val="1"/>
              <c:showCatName val="1"/>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004-4176-8AFB-1F3CB0756218}"/>
                </c:ext>
              </c:extLst>
            </c:dLbl>
            <c:dLbl>
              <c:idx val="2"/>
              <c:layout>
                <c:manualLayout>
                  <c:x val="1.3496699008760308E-2"/>
                  <c:y val="-1.2626257605083272E-3"/>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r>
                      <a:rPr lang="ru-RU" sz="1100" b="1" i="0" baseline="0">
                        <a:solidFill>
                          <a:schemeClr val="tx1"/>
                        </a:solidFill>
                      </a:rPr>
                      <a:t>164 чел.</a:t>
                    </a:r>
                    <a:endParaRPr lang="ru-RU" b="1" i="0" baseline="0">
                      <a:solidFill>
                        <a:schemeClr val="tx1"/>
                      </a:solidFill>
                    </a:endParaRPr>
                  </a:p>
                </c:rich>
              </c:tx>
              <c:spPr>
                <a:noFill/>
                <a:ln>
                  <a:noFill/>
                </a:ln>
                <a:effectLst/>
              </c:spPr>
              <c:dLblPos val="outEnd"/>
              <c:showLegendKey val="0"/>
              <c:showVal val="1"/>
              <c:showCatName val="1"/>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004-4176-8AFB-1F3CB0756218}"/>
                </c:ext>
              </c:extLst>
            </c:dLbl>
            <c:dLbl>
              <c:idx val="3"/>
              <c:layout>
                <c:manualLayout>
                  <c:x val="0"/>
                  <c:y val="2.0833333333333336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r>
                      <a:rPr lang="ru-RU" sz="1100" b="1" i="0" baseline="0">
                        <a:solidFill>
                          <a:schemeClr val="tx1"/>
                        </a:solidFill>
                      </a:rPr>
                      <a:t>20 чел.</a:t>
                    </a:r>
                    <a:endParaRPr lang="ru-RU" b="1" i="0" baseline="0">
                      <a:solidFill>
                        <a:schemeClr val="tx1"/>
                      </a:solidFill>
                    </a:endParaRPr>
                  </a:p>
                </c:rich>
              </c:tx>
              <c:spPr>
                <a:noFill/>
                <a:ln>
                  <a:noFill/>
                </a:ln>
                <a:effectLst/>
              </c:spPr>
              <c:dLblPos val="outEnd"/>
              <c:showLegendKey val="0"/>
              <c:showVal val="1"/>
              <c:showCatName val="1"/>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004-4176-8AFB-1F3CB0756218}"/>
                </c:ext>
              </c:extLst>
            </c:dLbl>
            <c:dLbl>
              <c:idx val="4"/>
              <c:tx>
                <c:rich>
                  <a:bodyPr/>
                  <a:lstStyle/>
                  <a:p>
                    <a:r>
                      <a:rPr lang="ru-RU" sz="1100" b="1" i="0" baseline="0"/>
                      <a:t>40 чел.</a:t>
                    </a:r>
                    <a:endParaRPr lang="ru-RU"/>
                  </a:p>
                </c:rich>
              </c:tx>
              <c:dLblPos val="outEnd"/>
              <c:showLegendKey val="0"/>
              <c:showVal val="1"/>
              <c:showCatName val="1"/>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004-4176-8AFB-1F3CB075621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ru-RU"/>
              </a:p>
            </c:txPr>
            <c:dLblPos val="outEnd"/>
            <c:showLegendKey val="0"/>
            <c:showVal val="1"/>
            <c:showCatName val="1"/>
            <c:showSerName val="1"/>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'Сводка ИКТ'!$U$2:$U$6</c:f>
              <c:strCache>
                <c:ptCount val="4"/>
                <c:pt idx="0">
                  <c:v>"5"</c:v>
                </c:pt>
                <c:pt idx="1">
                  <c:v>"4"</c:v>
                </c:pt>
                <c:pt idx="2">
                  <c:v>"3"</c:v>
                </c:pt>
                <c:pt idx="3">
                  <c:v>"2"</c:v>
                </c:pt>
              </c:strCache>
            </c:strRef>
          </c:cat>
          <c:val>
            <c:numRef>
              <c:f>'Сводка ИКТ'!$W$2:$W$6</c:f>
              <c:numCache>
                <c:formatCode>0%</c:formatCode>
                <c:ptCount val="5"/>
                <c:pt idx="0">
                  <c:v>0.32435344827586204</c:v>
                </c:pt>
                <c:pt idx="1">
                  <c:v>0.47737068965517243</c:v>
                </c:pt>
                <c:pt idx="2">
                  <c:v>0.17672413793103448</c:v>
                </c:pt>
                <c:pt idx="3">
                  <c:v>2.1551724137931036E-2</c:v>
                </c:pt>
              </c:numCache>
            </c:numRef>
          </c:val>
          <c:extLst>
            <c:ext xmlns:c16="http://schemas.microsoft.com/office/drawing/2014/chart" uri="{C3380CC4-5D6E-409C-BE32-E72D297353CC}">
              <c16:uniqueId val="{00000005-9004-4176-8AFB-1F3CB0756218}"/>
            </c:ext>
          </c:extLst>
        </c:ser>
        <c:dLbls>
          <c:showLegendKey val="0"/>
          <c:showVal val="1"/>
          <c:showCatName val="0"/>
          <c:showSerName val="0"/>
          <c:showPercent val="0"/>
          <c:showBubbleSize val="0"/>
        </c:dLbls>
        <c:gapWidth val="100"/>
        <c:overlap val="-24"/>
        <c:axId val="212727296"/>
        <c:axId val="212742144"/>
      </c:barChart>
      <c:catAx>
        <c:axId val="2127272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ru-RU"/>
          </a:p>
        </c:txPr>
        <c:crossAx val="212742144"/>
        <c:crosses val="autoZero"/>
        <c:auto val="1"/>
        <c:lblAlgn val="ctr"/>
        <c:lblOffset val="100"/>
        <c:noMultiLvlLbl val="0"/>
      </c:catAx>
      <c:valAx>
        <c:axId val="212742144"/>
        <c:scaling>
          <c:orientation val="minMax"/>
          <c:max val="0.5"/>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ru-RU"/>
          </a:p>
        </c:txPr>
        <c:crossAx val="212727296"/>
        <c:crosses val="autoZero"/>
        <c:crossBetween val="between"/>
        <c:majorUnit val="0.1"/>
        <c:minorUnit val="1.0000000000000004E-2"/>
      </c:valAx>
      <c:spPr>
        <a:solidFill>
          <a:schemeClr val="bg1">
            <a:lumMod val="75000"/>
          </a:schemeClr>
        </a:solidFill>
        <a:ln>
          <a:solidFill>
            <a:schemeClr val="bg1"/>
          </a:solid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a:pPr>
      <a:endParaRPr lang="ru-RU"/>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0.71979</cdr:x>
      <cdr:y>0.18229</cdr:y>
    </cdr:from>
    <cdr:to>
      <cdr:x>0.97604</cdr:x>
      <cdr:y>0.88715</cdr:y>
    </cdr:to>
    <cdr:sp macro="" textlink="">
      <cdr:nvSpPr>
        <cdr:cNvPr id="2" name="TextBox 1"/>
        <cdr:cNvSpPr txBox="1"/>
      </cdr:nvSpPr>
      <cdr:spPr>
        <a:xfrm xmlns:a="http://schemas.openxmlformats.org/drawingml/2006/main">
          <a:off x="3290887" y="500063"/>
          <a:ext cx="1171575" cy="1933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dirty="0"/>
            <a:t>●116   11 чел.</a:t>
          </a:r>
        </a:p>
        <a:p xmlns:a="http://schemas.openxmlformats.org/drawingml/2006/main">
          <a:r>
            <a:rPr lang="ru-RU" sz="1100" dirty="0">
              <a:effectLst/>
              <a:latin typeface="+mn-lt"/>
              <a:ea typeface="+mn-ea"/>
              <a:cs typeface="+mn-cs"/>
            </a:rPr>
            <a:t>●64   9 чел.</a:t>
          </a:r>
        </a:p>
        <a:p xmlns:a="http://schemas.openxmlformats.org/drawingml/2006/main">
          <a:r>
            <a:rPr lang="ru-RU" sz="1100" dirty="0">
              <a:effectLst/>
              <a:latin typeface="+mn-lt"/>
              <a:ea typeface="+mn-ea"/>
              <a:cs typeface="+mn-cs"/>
            </a:rPr>
            <a:t>●320   9 чел.</a:t>
          </a:r>
        </a:p>
        <a:p xmlns:a="http://schemas.openxmlformats.org/drawingml/2006/main">
          <a:r>
            <a:rPr lang="ru-RU" sz="1100" dirty="0">
              <a:effectLst/>
              <a:latin typeface="+mn-lt"/>
              <a:ea typeface="+mn-ea"/>
              <a:cs typeface="+mn-cs"/>
            </a:rPr>
            <a:t>●583</a:t>
          </a:r>
          <a:r>
            <a:rPr lang="ru-RU" sz="1100" baseline="0" dirty="0">
              <a:effectLst/>
              <a:latin typeface="+mn-lt"/>
              <a:ea typeface="+mn-ea"/>
              <a:cs typeface="+mn-cs"/>
            </a:rPr>
            <a:t>   7 чел.</a:t>
          </a:r>
        </a:p>
        <a:p xmlns:a="http://schemas.openxmlformats.org/drawingml/2006/main">
          <a:r>
            <a:rPr lang="ru-RU" sz="1100" dirty="0">
              <a:effectLst/>
              <a:latin typeface="+mn-lt"/>
              <a:ea typeface="+mn-ea"/>
              <a:cs typeface="+mn-cs"/>
            </a:rPr>
            <a:t>●617  7 чел.</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ru-RU" sz="1100" dirty="0">
              <a:effectLst/>
              <a:latin typeface="+mn-lt"/>
              <a:ea typeface="+mn-ea"/>
              <a:cs typeface="+mn-cs"/>
            </a:rPr>
            <a:t>●554  7 чел.</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ru-RU" sz="1100" dirty="0">
              <a:effectLst/>
              <a:latin typeface="+mn-lt"/>
              <a:ea typeface="+mn-ea"/>
              <a:cs typeface="+mn-cs"/>
            </a:rPr>
            <a:t>●43  6 чел.</a:t>
          </a:r>
          <a:endParaRPr lang="ru-RU" dirty="0">
            <a:effectLst/>
          </a:endParaRP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ru-RU" sz="1100" dirty="0">
              <a:effectLst/>
              <a:latin typeface="+mn-lt"/>
              <a:ea typeface="+mn-ea"/>
              <a:cs typeface="+mn-cs"/>
            </a:rPr>
            <a:t>●52  6 чел.</a:t>
          </a:r>
          <a:endParaRPr lang="ru-RU" dirty="0">
            <a:effectLst/>
          </a:endParaRP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ru-RU" sz="1100" dirty="0">
              <a:effectLst/>
              <a:latin typeface="+mn-lt"/>
              <a:ea typeface="+mn-ea"/>
              <a:cs typeface="+mn-cs"/>
            </a:rPr>
            <a:t>●597  6 чел.</a:t>
          </a:r>
          <a:endParaRPr lang="ru-RU" dirty="0">
            <a:effectLst/>
          </a:endParaRPr>
        </a:p>
        <a:p xmlns:a="http://schemas.openxmlformats.org/drawingml/2006/main">
          <a:endParaRPr lang="ru-RU" sz="1100" dirty="0"/>
        </a:p>
      </cdr:txBody>
    </cdr:sp>
  </cdr:relSizeAnchor>
  <cdr:relSizeAnchor xmlns:cdr="http://schemas.openxmlformats.org/drawingml/2006/chartDrawing">
    <cdr:from>
      <cdr:x>0.02651</cdr:x>
      <cdr:y>0.15656</cdr:y>
    </cdr:from>
    <cdr:to>
      <cdr:x>0.41609</cdr:x>
      <cdr:y>0.27115</cdr:y>
    </cdr:to>
    <cdr:sp macro="" textlink="">
      <cdr:nvSpPr>
        <cdr:cNvPr id="4" name="TextBox 3"/>
        <cdr:cNvSpPr txBox="1"/>
      </cdr:nvSpPr>
      <cdr:spPr>
        <a:xfrm xmlns:a="http://schemas.openxmlformats.org/drawingml/2006/main">
          <a:off x="121185" y="429477"/>
          <a:ext cx="1781160" cy="314343"/>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ru-RU" sz="1100" dirty="0">
              <a:latin typeface="Times New Roman" panose="02020603050405020304" pitchFamily="18" charset="0"/>
              <a:cs typeface="Times New Roman" panose="02020603050405020304" pitchFamily="18" charset="0"/>
            </a:rPr>
            <a:t>171 результат 19 баллов</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6535FFE-6B6E-4861-AB56-A712262CB0F6}" type="datetimeFigureOut">
              <a:rPr lang="ru-RU" smtClean="0"/>
              <a:t>29.10.2022</a:t>
            </a:fld>
            <a:endParaRPr lang="ru-RU"/>
          </a:p>
        </p:txBody>
      </p:sp>
      <p:sp>
        <p:nvSpPr>
          <p:cNvPr id="4" name="Нижний колонтитул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0889087-37C7-4B6A-9D97-71CF7660C207}" type="slidenum">
              <a:rPr lang="ru-RU" smtClean="0"/>
              <a:t>‹#›</a:t>
            </a:fld>
            <a:endParaRPr lang="ru-RU"/>
          </a:p>
        </p:txBody>
      </p:sp>
    </p:spTree>
    <p:extLst>
      <p:ext uri="{BB962C8B-B14F-4D97-AF65-F5344CB8AC3E}">
        <p14:creationId xmlns:p14="http://schemas.microsoft.com/office/powerpoint/2010/main" val="17466503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F89AFAB-C1EC-4ED8-925A-506A5029568E}" type="datetimeFigureOut">
              <a:rPr lang="ru-RU" smtClean="0"/>
              <a:t>29.10.2022</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90787EBC-0410-40F0-8F06-99DC12C3A6DB}" type="slidenum">
              <a:rPr lang="ru-RU" smtClean="0"/>
              <a:t>‹#›</a:t>
            </a:fld>
            <a:endParaRPr lang="ru-RU"/>
          </a:p>
        </p:txBody>
      </p:sp>
    </p:spTree>
    <p:extLst>
      <p:ext uri="{BB962C8B-B14F-4D97-AF65-F5344CB8AC3E}">
        <p14:creationId xmlns:p14="http://schemas.microsoft.com/office/powerpoint/2010/main" val="230738422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0787EBC-0410-40F0-8F06-99DC12C3A6DB}" type="slidenum">
              <a:rPr lang="ru-RU" smtClean="0"/>
              <a:t>1</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350763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0787EBC-0410-40F0-8F06-99DC12C3A6DB}" type="slidenum">
              <a:rPr lang="ru-RU" smtClean="0"/>
              <a:t>20</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362254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90787EBC-0410-40F0-8F06-99DC12C3A6DB}" type="slidenum">
              <a:rPr lang="ru-RU" smtClean="0"/>
              <a:t>21</a:t>
            </a:fld>
            <a:endParaRPr lang="ru-RU"/>
          </a:p>
        </p:txBody>
      </p:sp>
    </p:spTree>
    <p:extLst>
      <p:ext uri="{BB962C8B-B14F-4D97-AF65-F5344CB8AC3E}">
        <p14:creationId xmlns:p14="http://schemas.microsoft.com/office/powerpoint/2010/main" val="227523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0787EBC-0410-40F0-8F06-99DC12C3A6DB}" type="slidenum">
              <a:rPr lang="ru-RU" smtClean="0"/>
              <a:t>30</a:t>
            </a:fld>
            <a:endParaRPr lang="ru-RU"/>
          </a:p>
        </p:txBody>
      </p:sp>
      <p:sp>
        <p:nvSpPr>
          <p:cNvPr id="5" name="Нижний колонтитул 4"/>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1992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60EE04E-FAEC-4BEE-91BD-90C7636A49F4}" type="datetime1">
              <a:rPr lang="ru-RU" smtClean="0"/>
              <a:t>29.10.2022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49447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68843EB-AC32-4660-AF41-38B3573E5E31}" type="datetime1">
              <a:rPr lang="ru-RU" smtClean="0"/>
              <a:t>29.10.2022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424059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008E3A6-4E65-4D9E-9467-525F0BACDE2E}" type="datetime1">
              <a:rPr lang="ru-RU" smtClean="0"/>
              <a:t>29.10.2022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66564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ED312A-4C0E-4760-B5B2-78C4A0A5444B}" type="datetime1">
              <a:rPr lang="ru-RU" smtClean="0"/>
              <a:t>29.10.2022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3714645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3C60338-633A-490E-8E17-091BBB9A25E1}" type="datetime1">
              <a:rPr lang="ru-RU" smtClean="0"/>
              <a:t>29.10.2022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184426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A15D034-4711-4D78-A69C-DA20D83F353B}" type="datetime1">
              <a:rPr lang="ru-RU" smtClean="0"/>
              <a:t>29.10.2022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2160542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243477C-A513-41B6-9D39-944355A2008F}" type="datetime1">
              <a:rPr lang="ru-RU" smtClean="0"/>
              <a:t>29.10.2022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380149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9BBF62B-3577-4B80-9692-2EE7429F483C}" type="datetime1">
              <a:rPr lang="ru-RU" smtClean="0"/>
              <a:t>29.10.2022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74361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3592CB-BE8D-49C4-9483-59A835592F0A}" type="datetime1">
              <a:rPr lang="ru-RU" smtClean="0"/>
              <a:t>29.10.2022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2312134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C926D7A-15FD-4ADB-97D6-BF3DF9F9FAA8}" type="datetime1">
              <a:rPr lang="ru-RU" smtClean="0"/>
              <a:t>29.10.2022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323700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74972C8-F068-4393-8467-16BCB5D60990}" type="datetime1">
              <a:rPr lang="ru-RU" smtClean="0"/>
              <a:t>29.10.2022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E7BC73-F272-4144-8705-640BE5919E24}" type="slidenum">
              <a:rPr lang="ru-RU" smtClean="0"/>
              <a:pPr/>
              <a:t>‹#›</a:t>
            </a:fld>
            <a:endParaRPr lang="ru-RU"/>
          </a:p>
        </p:txBody>
      </p:sp>
    </p:spTree>
    <p:extLst>
      <p:ext uri="{BB962C8B-B14F-4D97-AF65-F5344CB8AC3E}">
        <p14:creationId xmlns:p14="http://schemas.microsoft.com/office/powerpoint/2010/main" val="3021095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76CE0-70F1-4804-BF6E-6AB738EB7BD3}" type="datetime1">
              <a:rPr lang="ru-RU" smtClean="0"/>
              <a:t>29.10.2022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7BC73-F272-4144-8705-640BE5919E24}" type="slidenum">
              <a:rPr lang="ru-RU" smtClean="0"/>
              <a:pPr/>
              <a:t>‹#›</a:t>
            </a:fld>
            <a:endParaRPr lang="ru-RU"/>
          </a:p>
        </p:txBody>
      </p:sp>
    </p:spTree>
    <p:extLst>
      <p:ext uri="{BB962C8B-B14F-4D97-AF65-F5344CB8AC3E}">
        <p14:creationId xmlns:p14="http://schemas.microsoft.com/office/powerpoint/2010/main" val="2330816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744886" y="5850764"/>
            <a:ext cx="6826236" cy="665162"/>
          </a:xfrm>
          <a:solidFill>
            <a:schemeClr val="tx1"/>
          </a:solidFill>
        </p:spPr>
        <p:txBody>
          <a:bodyPr>
            <a:noAutofit/>
          </a:bodyPr>
          <a:lstStyle/>
          <a:p>
            <a:pPr algn="l"/>
            <a:r>
              <a:rPr lang="ru-RU" sz="2800" b="1" dirty="0">
                <a:solidFill>
                  <a:schemeClr val="bg1"/>
                </a:solidFill>
                <a:latin typeface="Times New Roman" panose="02020603050405020304" pitchFamily="18" charset="0"/>
                <a:cs typeface="Times New Roman" panose="02020603050405020304" pitchFamily="18" charset="0"/>
              </a:rPr>
              <a:t>Итоги ГИА-9 2021 Приморский район</a:t>
            </a:r>
            <a:endParaRPr lang="ru-RU"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35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695" y="506544"/>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Математика</a:t>
            </a:r>
          </a:p>
        </p:txBody>
      </p:sp>
      <p:sp>
        <p:nvSpPr>
          <p:cNvPr id="5" name="TextBox 4"/>
          <p:cNvSpPr txBox="1"/>
          <p:nvPr/>
        </p:nvSpPr>
        <p:spPr>
          <a:xfrm>
            <a:off x="247649" y="952500"/>
            <a:ext cx="11477625" cy="2123658"/>
          </a:xfrm>
          <a:prstGeom prst="rect">
            <a:avLst/>
          </a:prstGeom>
          <a:noFill/>
        </p:spPr>
        <p:txBody>
          <a:bodyPr wrap="square" rtlCol="0">
            <a:spAutoFit/>
          </a:bodyPr>
          <a:lstStyle/>
          <a:p>
            <a:pPr marL="342900" indent="-342900">
              <a:buFont typeface="+mj-lt"/>
              <a:buAutoNum type="arabicPeriod"/>
            </a:pPr>
            <a:r>
              <a:rPr lang="ru-RU" sz="1200" dirty="0">
                <a:latin typeface="Times New Roman" pitchFamily="18" charset="0"/>
                <a:cs typeface="Times New Roman" pitchFamily="18" charset="0"/>
              </a:rPr>
              <a:t>По сравнению с 2019 годом средний балл по математике снизился с 3,81 до 3,55 (сравнивался первый день сдачи ОГЭ ). </a:t>
            </a:r>
          </a:p>
          <a:p>
            <a:pPr marL="342900" indent="-342900">
              <a:buFont typeface="+mj-lt"/>
              <a:buAutoNum type="arabicPeriod"/>
            </a:pPr>
            <a:endParaRPr lang="ru-RU" sz="1200" dirty="0">
              <a:latin typeface="Times New Roman" pitchFamily="18" charset="0"/>
              <a:cs typeface="Times New Roman" pitchFamily="18" charset="0"/>
            </a:endParaRPr>
          </a:p>
          <a:p>
            <a:pPr marL="342900" indent="-342900">
              <a:buFont typeface="+mj-lt"/>
              <a:buAutoNum type="arabicPeriod"/>
            </a:pPr>
            <a:r>
              <a:rPr lang="ru-RU" sz="1200" dirty="0">
                <a:latin typeface="Times New Roman" pitchFamily="18" charset="0"/>
                <a:cs typeface="Times New Roman" pitchFamily="18" charset="0"/>
              </a:rPr>
              <a:t>Практически на 10% в структуре распределения оценок с 21% до 12% снизилось кол-во «5», также практически на 10% (с 29% до 38%) увеличилось кол-во «3».</a:t>
            </a:r>
          </a:p>
          <a:p>
            <a:pPr marL="342900" indent="-342900">
              <a:buFont typeface="+mj-lt"/>
              <a:buAutoNum type="arabicPeriod"/>
            </a:pPr>
            <a:endParaRPr lang="ru-RU" sz="1200" dirty="0">
              <a:latin typeface="Times New Roman" pitchFamily="18" charset="0"/>
              <a:cs typeface="Times New Roman" pitchFamily="18" charset="0"/>
            </a:endParaRPr>
          </a:p>
          <a:p>
            <a:pPr marL="342900" indent="-342900">
              <a:buFont typeface="+mj-lt"/>
              <a:buAutoNum type="arabicPeriod"/>
            </a:pPr>
            <a:r>
              <a:rPr lang="ru-RU" sz="1200" dirty="0">
                <a:latin typeface="Times New Roman" pitchFamily="18" charset="0"/>
                <a:cs typeface="Times New Roman" pitchFamily="18" charset="0"/>
              </a:rPr>
              <a:t>Кол-во учащихся, которые набрали максимальный результат также снизился в 2 раза.</a:t>
            </a:r>
          </a:p>
          <a:p>
            <a:pPr marL="342900" indent="-342900">
              <a:buFont typeface="+mj-lt"/>
              <a:buAutoNum type="arabicPeriod"/>
            </a:pPr>
            <a:endParaRPr lang="ru-RU" sz="1200" dirty="0">
              <a:latin typeface="Times New Roman" pitchFamily="18" charset="0"/>
              <a:cs typeface="Times New Roman" pitchFamily="18" charset="0"/>
            </a:endParaRPr>
          </a:p>
          <a:p>
            <a:pPr marL="342900" indent="-342900">
              <a:buFont typeface="+mj-lt"/>
              <a:buAutoNum type="arabicPeriod"/>
            </a:pPr>
            <a:r>
              <a:rPr lang="ru-RU" sz="1200" dirty="0">
                <a:latin typeface="Times New Roman" pitchFamily="18" charset="0"/>
                <a:cs typeface="Times New Roman" pitchFamily="18" charset="0"/>
              </a:rPr>
              <a:t>Стабильно в рейтинге лучших ОО по математике находятся 8 ОО: 49,52,64,113, 116,246, 540,617, </a:t>
            </a:r>
          </a:p>
          <a:p>
            <a:pPr marL="342900" indent="-342900"/>
            <a:r>
              <a:rPr lang="ru-RU" sz="1200" dirty="0">
                <a:latin typeface="Times New Roman" pitchFamily="18" charset="0"/>
                <a:cs typeface="Times New Roman" pitchFamily="18" charset="0"/>
              </a:rPr>
              <a:t>         однако только </a:t>
            </a:r>
            <a:r>
              <a:rPr lang="ru-RU" sz="1200" b="1" dirty="0">
                <a:latin typeface="Times New Roman" pitchFamily="18" charset="0"/>
                <a:cs typeface="Times New Roman" pitchFamily="18" charset="0"/>
              </a:rPr>
              <a:t>ГБОУ гимназии №116</a:t>
            </a:r>
            <a:r>
              <a:rPr lang="ru-RU" sz="1200" dirty="0">
                <a:latin typeface="Times New Roman" pitchFamily="18" charset="0"/>
                <a:cs typeface="Times New Roman" pitchFamily="18" charset="0"/>
              </a:rPr>
              <a:t> удалось повысить среднюю отметку по сравнению с 2019 годом.</a:t>
            </a:r>
          </a:p>
          <a:p>
            <a:pPr marL="342900" indent="-342900">
              <a:buFont typeface="+mj-lt"/>
              <a:buAutoNum type="arabicPeriod"/>
            </a:pPr>
            <a:endParaRPr lang="ru-RU" sz="1200" dirty="0">
              <a:latin typeface="Times New Roman" pitchFamily="18" charset="0"/>
              <a:cs typeface="Times New Roman" pitchFamily="18" charset="0"/>
            </a:endParaRPr>
          </a:p>
          <a:p>
            <a:pPr marL="342900" indent="-342900">
              <a:buAutoNum type="arabicPeriod" startAt="5"/>
            </a:pPr>
            <a:r>
              <a:rPr lang="ru-RU" sz="1200" dirty="0">
                <a:latin typeface="Times New Roman" pitchFamily="18" charset="0"/>
                <a:cs typeface="Times New Roman" pitchFamily="18" charset="0"/>
              </a:rPr>
              <a:t>По сравнению с 2019 годом  улучшились результаты </a:t>
            </a:r>
            <a:r>
              <a:rPr lang="ru-RU" sz="1200" b="1" dirty="0">
                <a:latin typeface="Times New Roman" pitchFamily="18" charset="0"/>
                <a:cs typeface="Times New Roman" pitchFamily="18" charset="0"/>
              </a:rPr>
              <a:t>ГБОУ школы №600 </a:t>
            </a:r>
            <a:r>
              <a:rPr lang="ru-RU" sz="1200" dirty="0">
                <a:latin typeface="Times New Roman" pitchFamily="18" charset="0"/>
                <a:cs typeface="Times New Roman" pitchFamily="18" charset="0"/>
              </a:rPr>
              <a:t>и </a:t>
            </a:r>
            <a:r>
              <a:rPr lang="ru-RU" sz="1200" b="1" dirty="0">
                <a:latin typeface="Times New Roman" pitchFamily="18" charset="0"/>
                <a:cs typeface="Times New Roman" pitchFamily="18" charset="0"/>
              </a:rPr>
              <a:t>ГБОУ школы №683</a:t>
            </a:r>
            <a:r>
              <a:rPr lang="ru-RU" sz="1200" dirty="0">
                <a:latin typeface="Times New Roman" pitchFamily="18" charset="0"/>
                <a:cs typeface="Times New Roman" pitchFamily="18" charset="0"/>
              </a:rPr>
              <a:t>.  ГБОУ школа №109 </a:t>
            </a:r>
          </a:p>
          <a:p>
            <a:r>
              <a:rPr lang="ru-RU" sz="1200" dirty="0">
                <a:latin typeface="Times New Roman" pitchFamily="18" charset="0"/>
                <a:cs typeface="Times New Roman" pitchFamily="18" charset="0"/>
              </a:rPr>
              <a:t>         также улучшила свой результат по сравнению с 2019 годом, однако по-прежнему находится в списке «отстающих».</a:t>
            </a:r>
          </a:p>
        </p:txBody>
      </p:sp>
      <p:graphicFrame>
        <p:nvGraphicFramePr>
          <p:cNvPr id="6" name="Таблица 5"/>
          <p:cNvGraphicFramePr>
            <a:graphicFrameLocks noGrp="1"/>
          </p:cNvGraphicFramePr>
          <p:nvPr/>
        </p:nvGraphicFramePr>
        <p:xfrm>
          <a:off x="9305925" y="3581399"/>
          <a:ext cx="2466975" cy="2346960"/>
        </p:xfrm>
        <a:graphic>
          <a:graphicData uri="http://schemas.openxmlformats.org/drawingml/2006/table">
            <a:tbl>
              <a:tblPr/>
              <a:tblGrid>
                <a:gridCol w="748277">
                  <a:extLst>
                    <a:ext uri="{9D8B030D-6E8A-4147-A177-3AD203B41FA5}">
                      <a16:colId xmlns:a16="http://schemas.microsoft.com/office/drawing/2014/main" val="20000"/>
                    </a:ext>
                  </a:extLst>
                </a:gridCol>
                <a:gridCol w="887328">
                  <a:extLst>
                    <a:ext uri="{9D8B030D-6E8A-4147-A177-3AD203B41FA5}">
                      <a16:colId xmlns:a16="http://schemas.microsoft.com/office/drawing/2014/main" val="20001"/>
                    </a:ext>
                  </a:extLst>
                </a:gridCol>
                <a:gridCol w="83093">
                  <a:extLst>
                    <a:ext uri="{9D8B030D-6E8A-4147-A177-3AD203B41FA5}">
                      <a16:colId xmlns:a16="http://schemas.microsoft.com/office/drawing/2014/main" val="20002"/>
                    </a:ext>
                  </a:extLst>
                </a:gridCol>
                <a:gridCol w="748277">
                  <a:extLst>
                    <a:ext uri="{9D8B030D-6E8A-4147-A177-3AD203B41FA5}">
                      <a16:colId xmlns:a16="http://schemas.microsoft.com/office/drawing/2014/main" val="20003"/>
                    </a:ext>
                  </a:extLst>
                </a:gridCol>
              </a:tblGrid>
              <a:tr h="85045">
                <a:tc rowSpan="2">
                  <a:txBody>
                    <a:bodyPr/>
                    <a:lstStyle/>
                    <a:p>
                      <a:pPr algn="ctr" fontAlgn="ctr"/>
                      <a:r>
                        <a:rPr lang="ru-RU" sz="1100" b="0" i="0" u="none" strike="noStrike" dirty="0">
                          <a:solidFill>
                            <a:srgbClr val="FFFFFF"/>
                          </a:solidFill>
                          <a:latin typeface="Calibri"/>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ru-RU" sz="1100" b="1" i="0" u="none" strike="noStrike">
                          <a:solidFill>
                            <a:srgbClr val="FFFFFF"/>
                          </a:solidFill>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ru-RU"/>
                    </a:p>
                  </a:txBody>
                  <a:tcPr/>
                </a:tc>
                <a:tc>
                  <a:txBody>
                    <a:bodyPr/>
                    <a:lstStyle/>
                    <a:p>
                      <a:pPr algn="ctr" fontAlgn="ctr"/>
                      <a:r>
                        <a:rPr lang="ru-RU" sz="1100" b="1" i="0" u="none" strike="noStrike" dirty="0">
                          <a:solidFill>
                            <a:srgbClr val="FFFFFF"/>
                          </a:solidFill>
                          <a:latin typeface="Calibri"/>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85045">
                <a:tc vMerge="1">
                  <a:txBody>
                    <a:bodyPr/>
                    <a:lstStyle/>
                    <a:p>
                      <a:endParaRPr lang="ru-RU"/>
                    </a:p>
                  </a:txBody>
                  <a:tcPr/>
                </a:tc>
                <a:tc gridSpan="3">
                  <a:txBody>
                    <a:bodyPr/>
                    <a:lstStyle/>
                    <a:p>
                      <a:pPr algn="ctr" fontAlgn="ctr"/>
                      <a:r>
                        <a:rPr lang="ru-RU" sz="1100" b="0" i="0" u="none" strike="noStrike" dirty="0">
                          <a:solidFill>
                            <a:srgbClr val="FFFFFF"/>
                          </a:solidFill>
                          <a:latin typeface="Calibri"/>
                        </a:rPr>
                        <a:t>чел.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85045">
                <a:tc>
                  <a:txBody>
                    <a:bodyPr/>
                    <a:lstStyle/>
                    <a:p>
                      <a:pPr algn="ctr" fontAlgn="ctr"/>
                      <a:r>
                        <a:rPr lang="ru-RU" sz="1100" b="0" i="0" u="none" strike="noStrike" dirty="0">
                          <a:latin typeface="Calibri"/>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5045">
                <a:tc>
                  <a:txBody>
                    <a:bodyPr/>
                    <a:lstStyle/>
                    <a:p>
                      <a:pPr algn="ctr" fontAlgn="ctr"/>
                      <a:r>
                        <a:rPr lang="ru-RU" sz="1100" b="0" i="0" u="none" strike="noStrike">
                          <a:latin typeface="Calibri"/>
                        </a:rPr>
                        <a:t>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dirty="0">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dirty="0">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5045">
                <a:tc>
                  <a:txBody>
                    <a:bodyPr/>
                    <a:lstStyle/>
                    <a:p>
                      <a:pPr algn="ctr" fontAlgn="ctr"/>
                      <a:r>
                        <a:rPr lang="ru-RU" sz="1100" b="0" i="0" u="none" strike="noStrike">
                          <a:latin typeface="Calibri"/>
                        </a:rPr>
                        <a:t>598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5045">
                <a:tc>
                  <a:txBody>
                    <a:bodyPr/>
                    <a:lstStyle/>
                    <a:p>
                      <a:pPr algn="ctr" fontAlgn="ctr"/>
                      <a:r>
                        <a:rPr lang="ru-RU" sz="1100" b="0" i="0" u="none" strike="noStrike">
                          <a:latin typeface="Calibri"/>
                        </a:rPr>
                        <a:t>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gridSpan="2">
                  <a:txBody>
                    <a:bodyPr/>
                    <a:lstStyle/>
                    <a:p>
                      <a:pPr algn="ctr" fontAlgn="ctr"/>
                      <a:r>
                        <a:rPr lang="ru-RU" sz="1100" b="0" i="0" u="none" strike="noStrike">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r h="85045">
                <a:tc>
                  <a:txBody>
                    <a:bodyPr/>
                    <a:lstStyle/>
                    <a:p>
                      <a:pPr algn="ctr" fontAlgn="ctr"/>
                      <a:r>
                        <a:rPr lang="ru-RU" sz="1100" b="0" i="0" u="none" strike="noStrike">
                          <a:latin typeface="Calibri"/>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85045">
                <a:tc>
                  <a:txBody>
                    <a:bodyPr/>
                    <a:lstStyle/>
                    <a:p>
                      <a:pPr algn="ctr" fontAlgn="ctr"/>
                      <a:r>
                        <a:rPr lang="ru-RU" sz="1100" b="0" i="0" u="none" strike="noStrike">
                          <a:latin typeface="Calibri"/>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85045">
                <a:tc>
                  <a:txBody>
                    <a:bodyPr/>
                    <a:lstStyle/>
                    <a:p>
                      <a:pPr algn="ctr" fontAlgn="ctr"/>
                      <a:r>
                        <a:rPr lang="ru-RU" sz="1100" b="0" i="0" u="none" strike="noStrike">
                          <a:latin typeface="Calibri"/>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85045">
                <a:tc>
                  <a:txBody>
                    <a:bodyPr/>
                    <a:lstStyle/>
                    <a:p>
                      <a:pPr algn="ctr" fontAlgn="ctr"/>
                      <a:r>
                        <a:rPr lang="ru-RU" sz="1100" b="0" i="0" u="none" strike="noStrike">
                          <a:latin typeface="Calibri"/>
                        </a:rPr>
                        <a:t>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85045">
                <a:tc>
                  <a:txBody>
                    <a:bodyPr/>
                    <a:lstStyle/>
                    <a:p>
                      <a:pPr algn="ctr" fontAlgn="ctr"/>
                      <a:r>
                        <a:rPr lang="ru-RU" sz="1100" b="0" i="0" u="none" strike="noStrike">
                          <a:latin typeface="Calibri"/>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85045">
                <a:tc>
                  <a:txBody>
                    <a:bodyPr/>
                    <a:lstStyle/>
                    <a:p>
                      <a:pPr algn="ctr" fontAlgn="ctr"/>
                      <a:r>
                        <a:rPr lang="ru-RU" sz="1100" b="0" i="0" u="none" strike="noStrike">
                          <a:latin typeface="Calibri"/>
                        </a:rPr>
                        <a:t>596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85045">
                <a:tc>
                  <a:txBody>
                    <a:bodyPr/>
                    <a:lstStyle/>
                    <a:p>
                      <a:pPr algn="ctr" fontAlgn="ctr"/>
                      <a:r>
                        <a:rPr lang="ru-RU" sz="1100" b="0" i="0" u="none" strike="noStrike">
                          <a:latin typeface="Calibri"/>
                        </a:rPr>
                        <a:t>640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ru-RU" sz="1100" b="0" i="0" u="none" strike="noStrike">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85045">
                <a:tc>
                  <a:txBody>
                    <a:bodyPr/>
                    <a:lstStyle/>
                    <a:p>
                      <a:pPr algn="ctr" fontAlgn="ctr"/>
                      <a:r>
                        <a:rPr lang="ru-RU" sz="1100" b="1" i="0" u="none" strike="noStrike" dirty="0">
                          <a:solidFill>
                            <a:srgbClr val="FFFFFF"/>
                          </a:solidFill>
                          <a:latin typeface="Calibri"/>
                        </a:rPr>
                        <a:t>Итого: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latin typeface="Calibri"/>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ru-RU" sz="1100" b="1" i="0" u="none" strike="noStrike" dirty="0">
                          <a:solidFill>
                            <a:srgbClr val="FFFFFF"/>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pPr algn="ctr" fontAlgn="ctr"/>
                      <a:endParaRPr lang="ru-RU" sz="1100" b="1" i="0" u="none" strike="noStrike" dirty="0">
                        <a:solidFill>
                          <a:srgbClr val="FFFF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3"/>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539610287"/>
              </p:ext>
            </p:extLst>
          </p:nvPr>
        </p:nvGraphicFramePr>
        <p:xfrm>
          <a:off x="4349750" y="3564996"/>
          <a:ext cx="3327400" cy="2910840"/>
        </p:xfrm>
        <a:graphic>
          <a:graphicData uri="http://schemas.openxmlformats.org/drawingml/2006/table">
            <a:tbl>
              <a:tblPr/>
              <a:tblGrid>
                <a:gridCol w="656685">
                  <a:extLst>
                    <a:ext uri="{9D8B030D-6E8A-4147-A177-3AD203B41FA5}">
                      <a16:colId xmlns:a16="http://schemas.microsoft.com/office/drawing/2014/main" val="20000"/>
                    </a:ext>
                  </a:extLst>
                </a:gridCol>
                <a:gridCol w="650822">
                  <a:extLst>
                    <a:ext uri="{9D8B030D-6E8A-4147-A177-3AD203B41FA5}">
                      <a16:colId xmlns:a16="http://schemas.microsoft.com/office/drawing/2014/main" val="20001"/>
                    </a:ext>
                  </a:extLst>
                </a:gridCol>
                <a:gridCol w="727044">
                  <a:extLst>
                    <a:ext uri="{9D8B030D-6E8A-4147-A177-3AD203B41FA5}">
                      <a16:colId xmlns:a16="http://schemas.microsoft.com/office/drawing/2014/main" val="20002"/>
                    </a:ext>
                  </a:extLst>
                </a:gridCol>
                <a:gridCol w="729976">
                  <a:extLst>
                    <a:ext uri="{9D8B030D-6E8A-4147-A177-3AD203B41FA5}">
                      <a16:colId xmlns:a16="http://schemas.microsoft.com/office/drawing/2014/main" val="20003"/>
                    </a:ext>
                  </a:extLst>
                </a:gridCol>
                <a:gridCol w="562873">
                  <a:extLst>
                    <a:ext uri="{9D8B030D-6E8A-4147-A177-3AD203B41FA5}">
                      <a16:colId xmlns:a16="http://schemas.microsoft.com/office/drawing/2014/main" val="20004"/>
                    </a:ext>
                  </a:extLst>
                </a:gridCol>
              </a:tblGrid>
              <a:tr h="0">
                <a:tc rowSpan="2">
                  <a:txBody>
                    <a:bodyPr/>
                    <a:lstStyle/>
                    <a:p>
                      <a:pPr algn="ctr" fontAlgn="ctr"/>
                      <a:r>
                        <a:rPr lang="ru-RU" sz="1100" b="0" i="0" u="none" strike="noStrike" dirty="0">
                          <a:solidFill>
                            <a:srgbClr val="FFFFFF"/>
                          </a:solidFill>
                          <a:latin typeface="Calibri"/>
                        </a:rPr>
                        <a:t>№ОО</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ru-RU" sz="1600" b="1" i="0" u="none" strike="noStrike" dirty="0">
                          <a:solidFill>
                            <a:srgbClr val="FFFFFF"/>
                          </a:solidFill>
                          <a:latin typeface="Calibri"/>
                        </a:rPr>
                        <a:t>2019</a:t>
                      </a:r>
                    </a:p>
                  </a:txBody>
                  <a:tcPr marL="0" marR="0" marT="0" marB="0" anchor="ctr">
                    <a:lnL>
                      <a:noFill/>
                    </a:lnL>
                    <a:lnR>
                      <a:noFill/>
                    </a:lnR>
                    <a:lnT>
                      <a:noFill/>
                    </a:lnT>
                    <a:lnB>
                      <a:noFill/>
                    </a:lnB>
                    <a:solidFill>
                      <a:srgbClr val="000000"/>
                    </a:solidFill>
                  </a:tcPr>
                </a:tc>
                <a:tc hMerge="1">
                  <a:txBody>
                    <a:bodyPr/>
                    <a:lstStyle/>
                    <a:p>
                      <a:endParaRPr lang="ru-RU"/>
                    </a:p>
                  </a:txBody>
                  <a:tcPr/>
                </a:tc>
                <a:tc gridSpan="2">
                  <a:txBody>
                    <a:bodyPr/>
                    <a:lstStyle/>
                    <a:p>
                      <a:pPr algn="ctr" fontAlgn="ctr"/>
                      <a:r>
                        <a:rPr lang="ru-RU" sz="1600" b="1" i="0" u="none" strike="noStrike">
                          <a:solidFill>
                            <a:srgbClr val="FFFFFF"/>
                          </a:solidFill>
                          <a:latin typeface="Calibri"/>
                        </a:rPr>
                        <a:t>2021</a:t>
                      </a:r>
                    </a:p>
                  </a:txBody>
                  <a:tcPr marL="0" marR="0" marT="0" marB="0" anchor="ctr">
                    <a:lnL>
                      <a:noFill/>
                    </a:lnL>
                    <a:lnR>
                      <a:noFill/>
                    </a:lnR>
                    <a:lnT>
                      <a:noFill/>
                    </a:lnT>
                    <a:lnB>
                      <a:noFill/>
                    </a:lnB>
                    <a:solidFill>
                      <a:srgbClr val="000000"/>
                    </a:solidFill>
                  </a:tcPr>
                </a:tc>
                <a:tc hMerge="1">
                  <a:txBody>
                    <a:bodyPr/>
                    <a:lstStyle/>
                    <a:p>
                      <a:endParaRPr lang="ru-RU"/>
                    </a:p>
                  </a:txBody>
                  <a:tcPr/>
                </a:tc>
                <a:extLst>
                  <a:ext uri="{0D108BD9-81ED-4DB2-BD59-A6C34878D82A}">
                    <a16:rowId xmlns:a16="http://schemas.microsoft.com/office/drawing/2014/main" val="10000"/>
                  </a:ext>
                </a:extLst>
              </a:tr>
              <a:tr h="571500">
                <a:tc vMerge="1">
                  <a:txBody>
                    <a:bodyPr/>
                    <a:lstStyle/>
                    <a:p>
                      <a:endParaRPr lang="ru-RU"/>
                    </a:p>
                  </a:txBody>
                  <a:tcPr/>
                </a:tc>
                <a:tc>
                  <a:txBody>
                    <a:bodyPr/>
                    <a:lstStyle/>
                    <a:p>
                      <a:pPr algn="ctr" fontAlgn="ctr"/>
                      <a:r>
                        <a:rPr lang="ru-RU" sz="1100" b="0" i="0" u="none" strike="noStrike" dirty="0">
                          <a:solidFill>
                            <a:srgbClr val="FFFFFF"/>
                          </a:solidFill>
                          <a:latin typeface="Calibri"/>
                        </a:rPr>
                        <a:t>Кол-во сдающих</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latin typeface="Calibri"/>
                        </a:rPr>
                        <a:t>Средняя отметка</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latin typeface="Calibri"/>
                        </a:rPr>
                        <a:t>Кол-во сдающих</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latin typeface="Calibri"/>
                        </a:rPr>
                        <a:t>Средняя отметка</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190500">
                <a:tc>
                  <a:txBody>
                    <a:bodyPr/>
                    <a:lstStyle/>
                    <a:p>
                      <a:pPr algn="ctr" fontAlgn="ctr"/>
                      <a:r>
                        <a:rPr lang="ru-RU" sz="1100" b="0" i="0" u="none" strike="noStrike">
                          <a:latin typeface="Calibri"/>
                        </a:rPr>
                        <a:t>581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0500">
                <a:tc>
                  <a:txBody>
                    <a:bodyPr/>
                    <a:lstStyle/>
                    <a:p>
                      <a:pPr algn="ctr" fontAlgn="ctr"/>
                      <a:r>
                        <a:rPr lang="ru-RU" sz="1100" b="0" i="0" u="none" strike="noStrike">
                          <a:latin typeface="Calibri"/>
                        </a:rPr>
                        <a:t>596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0500">
                <a:tc>
                  <a:txBody>
                    <a:bodyPr/>
                    <a:lstStyle/>
                    <a:p>
                      <a:pPr algn="ctr" fontAlgn="ctr"/>
                      <a:r>
                        <a:rPr lang="ru-RU" sz="1100" b="0" i="0" u="none" strike="noStrike">
                          <a:latin typeface="Calibri"/>
                        </a:rPr>
                        <a:t>438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0500">
                <a:tc>
                  <a:txBody>
                    <a:bodyPr/>
                    <a:lstStyle/>
                    <a:p>
                      <a:pPr algn="ctr" fontAlgn="ctr"/>
                      <a:r>
                        <a:rPr lang="ru-RU" sz="1100" b="0" i="0" u="none" strike="noStrike">
                          <a:latin typeface="Calibri"/>
                        </a:rPr>
                        <a:t>635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0500">
                <a:tc>
                  <a:txBody>
                    <a:bodyPr/>
                    <a:lstStyle/>
                    <a:p>
                      <a:pPr algn="ctr" fontAlgn="ctr"/>
                      <a:r>
                        <a:rPr lang="ru-RU" sz="1100" b="0" i="0" u="none" strike="noStrike">
                          <a:latin typeface="Calibri"/>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0500">
                <a:tc>
                  <a:txBody>
                    <a:bodyPr/>
                    <a:lstStyle/>
                    <a:p>
                      <a:pPr algn="ctr" fontAlgn="ctr"/>
                      <a:r>
                        <a:rPr lang="ru-RU" sz="1100" b="0" i="0" u="none" strike="noStrike">
                          <a:latin typeface="Calibri"/>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0500">
                <a:tc>
                  <a:txBody>
                    <a:bodyPr/>
                    <a:lstStyle/>
                    <a:p>
                      <a:pPr algn="ctr" fontAlgn="ctr"/>
                      <a:r>
                        <a:rPr lang="ru-RU" sz="1100" b="0" i="0" u="none" strike="noStrike">
                          <a:latin typeface="Calibri"/>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latin typeface="Calibri"/>
                        </a:rPr>
                        <a:t>3,09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8"/>
                  </a:ext>
                </a:extLst>
              </a:tr>
              <a:tr h="190500">
                <a:tc>
                  <a:txBody>
                    <a:bodyPr/>
                    <a:lstStyle/>
                    <a:p>
                      <a:pPr algn="ctr" fontAlgn="ctr"/>
                      <a:r>
                        <a:rPr lang="ru-RU" sz="1100" b="0" i="0" u="none" strike="noStrike">
                          <a:latin typeface="Calibri"/>
                        </a:rPr>
                        <a:t>661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90500">
                <a:tc gridSpan="5">
                  <a:txBody>
                    <a:bodyPr/>
                    <a:lstStyle/>
                    <a:p>
                      <a:pPr algn="ctr" fontAlgn="b"/>
                      <a:r>
                        <a:rPr lang="ru-RU" sz="1100" b="1" i="0" u="none" strike="noStrike">
                          <a:latin typeface="Calibri"/>
                        </a:rPr>
                        <a:t>Школы с низким результатом в  2019 год</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0"/>
                  </a:ext>
                </a:extLst>
              </a:tr>
              <a:tr h="190500">
                <a:tc>
                  <a:txBody>
                    <a:bodyPr/>
                    <a:lstStyle/>
                    <a:p>
                      <a:pPr algn="ctr" fontAlgn="ctr"/>
                      <a:r>
                        <a:rPr lang="ru-RU" sz="1100" b="0" i="0" u="none" strike="noStrike">
                          <a:latin typeface="Calibri"/>
                        </a:rPr>
                        <a:t>683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latin typeface="Calibri"/>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latin typeface="Calibri"/>
                        </a:rPr>
                        <a:t>3,39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latin typeface="Calibri"/>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latin typeface="Calibri"/>
                        </a:rPr>
                        <a:t>3,62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11"/>
                  </a:ext>
                </a:extLst>
              </a:tr>
              <a:tr h="190500">
                <a:tc>
                  <a:txBody>
                    <a:bodyPr/>
                    <a:lstStyle/>
                    <a:p>
                      <a:pPr algn="ctr" fontAlgn="ctr"/>
                      <a:r>
                        <a:rPr lang="ru-RU" sz="1100" b="0" i="0" u="none" strike="noStrike">
                          <a:latin typeface="Calibri"/>
                        </a:rPr>
                        <a:t>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latin typeface="Calibri"/>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latin typeface="Calibri"/>
                        </a:rPr>
                        <a:t>3,33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latin typeface="Calibri"/>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latin typeface="Calibri"/>
                        </a:rPr>
                        <a:t>3,67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12"/>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2742215650"/>
              </p:ext>
            </p:extLst>
          </p:nvPr>
        </p:nvGraphicFramePr>
        <p:xfrm>
          <a:off x="8534400" y="2514071"/>
          <a:ext cx="3219450" cy="572028"/>
        </p:xfrm>
        <a:graphic>
          <a:graphicData uri="http://schemas.openxmlformats.org/drawingml/2006/table">
            <a:tbl>
              <a:tblPr/>
              <a:tblGrid>
                <a:gridCol w="643890">
                  <a:extLst>
                    <a:ext uri="{9D8B030D-6E8A-4147-A177-3AD203B41FA5}">
                      <a16:colId xmlns:a16="http://schemas.microsoft.com/office/drawing/2014/main" val="20000"/>
                    </a:ext>
                  </a:extLst>
                </a:gridCol>
                <a:gridCol w="643890">
                  <a:extLst>
                    <a:ext uri="{9D8B030D-6E8A-4147-A177-3AD203B41FA5}">
                      <a16:colId xmlns:a16="http://schemas.microsoft.com/office/drawing/2014/main" val="20001"/>
                    </a:ext>
                  </a:extLst>
                </a:gridCol>
                <a:gridCol w="643890">
                  <a:extLst>
                    <a:ext uri="{9D8B030D-6E8A-4147-A177-3AD203B41FA5}">
                      <a16:colId xmlns:a16="http://schemas.microsoft.com/office/drawing/2014/main" val="20002"/>
                    </a:ext>
                  </a:extLst>
                </a:gridCol>
                <a:gridCol w="643890">
                  <a:extLst>
                    <a:ext uri="{9D8B030D-6E8A-4147-A177-3AD203B41FA5}">
                      <a16:colId xmlns:a16="http://schemas.microsoft.com/office/drawing/2014/main" val="20003"/>
                    </a:ext>
                  </a:extLst>
                </a:gridCol>
                <a:gridCol w="643890">
                  <a:extLst>
                    <a:ext uri="{9D8B030D-6E8A-4147-A177-3AD203B41FA5}">
                      <a16:colId xmlns:a16="http://schemas.microsoft.com/office/drawing/2014/main" val="20004"/>
                    </a:ext>
                  </a:extLst>
                </a:gridCol>
              </a:tblGrid>
              <a:tr h="190676">
                <a:tc>
                  <a:txBody>
                    <a:bodyPr/>
                    <a:lstStyle/>
                    <a:p>
                      <a:pPr algn="ctr" fontAlgn="ctr"/>
                      <a:r>
                        <a:rPr lang="ru-RU" sz="1100" b="0" i="0" u="none" strike="noStrike" dirty="0">
                          <a:solidFill>
                            <a:srgbClr val="FFFFFF"/>
                          </a:solidFill>
                          <a:latin typeface="Calibri"/>
                        </a:rPr>
                        <a:t>Год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676">
                <a:tc>
                  <a:txBody>
                    <a:bodyPr/>
                    <a:lstStyle/>
                    <a:p>
                      <a:pPr algn="ctr" fontAlgn="ctr"/>
                      <a:r>
                        <a:rPr lang="ru-RU" sz="1100" b="0" i="0" u="none" strike="noStrike">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676">
                <a:tc>
                  <a:txBody>
                    <a:bodyPr/>
                    <a:lstStyle/>
                    <a:p>
                      <a:pPr algn="ctr" fontAlgn="ctr"/>
                      <a:r>
                        <a:rPr lang="ru-RU" sz="1100" b="0" i="0" u="none" strike="noStrike" dirty="0">
                          <a:latin typeface="Calibri"/>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Calibri"/>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Calibri"/>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3804741888"/>
              </p:ext>
            </p:extLst>
          </p:nvPr>
        </p:nvGraphicFramePr>
        <p:xfrm>
          <a:off x="7794624" y="1771121"/>
          <a:ext cx="3937001" cy="571500"/>
        </p:xfrm>
        <a:graphic>
          <a:graphicData uri="http://schemas.openxmlformats.org/drawingml/2006/table">
            <a:tbl>
              <a:tblPr/>
              <a:tblGrid>
                <a:gridCol w="710627">
                  <a:extLst>
                    <a:ext uri="{9D8B030D-6E8A-4147-A177-3AD203B41FA5}">
                      <a16:colId xmlns:a16="http://schemas.microsoft.com/office/drawing/2014/main" val="20000"/>
                    </a:ext>
                  </a:extLst>
                </a:gridCol>
                <a:gridCol w="609109">
                  <a:extLst>
                    <a:ext uri="{9D8B030D-6E8A-4147-A177-3AD203B41FA5}">
                      <a16:colId xmlns:a16="http://schemas.microsoft.com/office/drawing/2014/main" val="20001"/>
                    </a:ext>
                  </a:extLst>
                </a:gridCol>
                <a:gridCol w="789938">
                  <a:extLst>
                    <a:ext uri="{9D8B030D-6E8A-4147-A177-3AD203B41FA5}">
                      <a16:colId xmlns:a16="http://schemas.microsoft.com/office/drawing/2014/main" val="20002"/>
                    </a:ext>
                  </a:extLst>
                </a:gridCol>
                <a:gridCol w="609109">
                  <a:extLst>
                    <a:ext uri="{9D8B030D-6E8A-4147-A177-3AD203B41FA5}">
                      <a16:colId xmlns:a16="http://schemas.microsoft.com/office/drawing/2014/main" val="20003"/>
                    </a:ext>
                  </a:extLst>
                </a:gridCol>
                <a:gridCol w="609109">
                  <a:extLst>
                    <a:ext uri="{9D8B030D-6E8A-4147-A177-3AD203B41FA5}">
                      <a16:colId xmlns:a16="http://schemas.microsoft.com/office/drawing/2014/main" val="20004"/>
                    </a:ext>
                  </a:extLst>
                </a:gridCol>
                <a:gridCol w="609109">
                  <a:extLst>
                    <a:ext uri="{9D8B030D-6E8A-4147-A177-3AD203B41FA5}">
                      <a16:colId xmlns:a16="http://schemas.microsoft.com/office/drawing/2014/main" val="20005"/>
                    </a:ext>
                  </a:extLst>
                </a:gridCol>
              </a:tblGrid>
              <a:tr h="190500">
                <a:tc>
                  <a:txBody>
                    <a:bodyPr/>
                    <a:lstStyle/>
                    <a:p>
                      <a:pPr algn="ctr" fontAlgn="ctr"/>
                      <a:r>
                        <a:rPr lang="ru-RU" sz="1100" b="0" i="0" u="none" strike="noStrike" dirty="0">
                          <a:solidFill>
                            <a:srgbClr val="FFFFFF"/>
                          </a:solidFill>
                          <a:latin typeface="Calibri"/>
                        </a:rPr>
                        <a:t>Чел.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latin typeface="Calibri"/>
                        </a:rPr>
                        <a:t>Год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ctr"/>
                      <a:r>
                        <a:rPr lang="ru-RU" sz="1100" b="0" i="0" u="none" strike="noStrike">
                          <a:latin typeface="Calibri"/>
                        </a:rPr>
                        <a:t>4253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Calibri"/>
                        </a:rPr>
                        <a:t>914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Calibri"/>
                        </a:rPr>
                        <a:t>1852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Calibri"/>
                        </a:rPr>
                        <a:t>1244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243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ctr"/>
                      <a:r>
                        <a:rPr lang="ru-RU" sz="1100" b="0" i="0" u="none" strike="noStrike">
                          <a:latin typeface="Calibri"/>
                        </a:rPr>
                        <a:t>4320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Calibri"/>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527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1734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1650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C00000"/>
                          </a:solidFill>
                          <a:latin typeface="Calibri"/>
                        </a:rPr>
                        <a:t>409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4012055905"/>
              </p:ext>
            </p:extLst>
          </p:nvPr>
        </p:nvGraphicFramePr>
        <p:xfrm>
          <a:off x="612775" y="3561821"/>
          <a:ext cx="3327400" cy="2933700"/>
        </p:xfrm>
        <a:graphic>
          <a:graphicData uri="http://schemas.openxmlformats.org/drawingml/2006/table">
            <a:tbl>
              <a:tblPr/>
              <a:tblGrid>
                <a:gridCol w="656685">
                  <a:extLst>
                    <a:ext uri="{9D8B030D-6E8A-4147-A177-3AD203B41FA5}">
                      <a16:colId xmlns:a16="http://schemas.microsoft.com/office/drawing/2014/main" val="20000"/>
                    </a:ext>
                  </a:extLst>
                </a:gridCol>
                <a:gridCol w="650822">
                  <a:extLst>
                    <a:ext uri="{9D8B030D-6E8A-4147-A177-3AD203B41FA5}">
                      <a16:colId xmlns:a16="http://schemas.microsoft.com/office/drawing/2014/main" val="20001"/>
                    </a:ext>
                  </a:extLst>
                </a:gridCol>
                <a:gridCol w="727044">
                  <a:extLst>
                    <a:ext uri="{9D8B030D-6E8A-4147-A177-3AD203B41FA5}">
                      <a16:colId xmlns:a16="http://schemas.microsoft.com/office/drawing/2014/main" val="20002"/>
                    </a:ext>
                  </a:extLst>
                </a:gridCol>
                <a:gridCol w="729976">
                  <a:extLst>
                    <a:ext uri="{9D8B030D-6E8A-4147-A177-3AD203B41FA5}">
                      <a16:colId xmlns:a16="http://schemas.microsoft.com/office/drawing/2014/main" val="20003"/>
                    </a:ext>
                  </a:extLst>
                </a:gridCol>
                <a:gridCol w="562873">
                  <a:extLst>
                    <a:ext uri="{9D8B030D-6E8A-4147-A177-3AD203B41FA5}">
                      <a16:colId xmlns:a16="http://schemas.microsoft.com/office/drawing/2014/main" val="20004"/>
                    </a:ext>
                  </a:extLst>
                </a:gridCol>
              </a:tblGrid>
              <a:tr h="266700">
                <a:tc rowSpan="2">
                  <a:txBody>
                    <a:bodyPr/>
                    <a:lstStyle/>
                    <a:p>
                      <a:pPr algn="ctr" fontAlgn="ctr"/>
                      <a:r>
                        <a:rPr lang="ru-RU" sz="1100" b="0" i="0" u="none" strike="noStrike" dirty="0">
                          <a:solidFill>
                            <a:srgbClr val="FFFFFF"/>
                          </a:solidFill>
                          <a:latin typeface="Calibri"/>
                        </a:rPr>
                        <a:t>№ОО</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ctr"/>
                      <a:r>
                        <a:rPr lang="ru-RU" sz="1600" b="1" i="0" u="none" strike="noStrike" dirty="0">
                          <a:solidFill>
                            <a:srgbClr val="FFFFFF"/>
                          </a:solidFill>
                          <a:latin typeface="Calibri"/>
                        </a:rPr>
                        <a:t>2019</a:t>
                      </a:r>
                    </a:p>
                  </a:txBody>
                  <a:tcPr marL="0" marR="0" marT="0" marB="0" anchor="ctr">
                    <a:lnL>
                      <a:noFill/>
                    </a:lnL>
                    <a:lnR>
                      <a:noFill/>
                    </a:lnR>
                    <a:lnT>
                      <a:noFill/>
                    </a:lnT>
                    <a:lnB>
                      <a:noFill/>
                    </a:lnB>
                    <a:solidFill>
                      <a:srgbClr val="000000"/>
                    </a:solidFill>
                  </a:tcPr>
                </a:tc>
                <a:tc hMerge="1">
                  <a:txBody>
                    <a:bodyPr/>
                    <a:lstStyle/>
                    <a:p>
                      <a:endParaRPr lang="ru-RU"/>
                    </a:p>
                  </a:txBody>
                  <a:tcPr/>
                </a:tc>
                <a:tc gridSpan="2">
                  <a:txBody>
                    <a:bodyPr/>
                    <a:lstStyle/>
                    <a:p>
                      <a:pPr algn="ctr" fontAlgn="ctr"/>
                      <a:r>
                        <a:rPr lang="ru-RU" sz="1600" b="1" i="0" u="none" strike="noStrike">
                          <a:solidFill>
                            <a:srgbClr val="FFFFFF"/>
                          </a:solidFill>
                          <a:latin typeface="Calibri"/>
                        </a:rPr>
                        <a:t>2021</a:t>
                      </a:r>
                    </a:p>
                  </a:txBody>
                  <a:tcPr marL="0" marR="0" marT="0" marB="0" anchor="ctr">
                    <a:lnL>
                      <a:noFill/>
                    </a:lnL>
                    <a:lnR>
                      <a:noFill/>
                    </a:lnR>
                    <a:lnT>
                      <a:noFill/>
                    </a:lnT>
                    <a:lnB>
                      <a:noFill/>
                    </a:lnB>
                    <a:solidFill>
                      <a:srgbClr val="000000"/>
                    </a:solidFill>
                  </a:tcPr>
                </a:tc>
                <a:tc hMerge="1">
                  <a:txBody>
                    <a:bodyPr/>
                    <a:lstStyle/>
                    <a:p>
                      <a:endParaRPr lang="ru-RU"/>
                    </a:p>
                  </a:txBody>
                  <a:tcPr/>
                </a:tc>
                <a:extLst>
                  <a:ext uri="{0D108BD9-81ED-4DB2-BD59-A6C34878D82A}">
                    <a16:rowId xmlns:a16="http://schemas.microsoft.com/office/drawing/2014/main" val="10000"/>
                  </a:ext>
                </a:extLst>
              </a:tr>
              <a:tr h="571500">
                <a:tc vMerge="1">
                  <a:txBody>
                    <a:bodyPr/>
                    <a:lstStyle/>
                    <a:p>
                      <a:endParaRPr lang="ru-RU"/>
                    </a:p>
                  </a:txBody>
                  <a:tcPr/>
                </a:tc>
                <a:tc>
                  <a:txBody>
                    <a:bodyPr/>
                    <a:lstStyle/>
                    <a:p>
                      <a:pPr algn="ctr" fontAlgn="ctr"/>
                      <a:r>
                        <a:rPr lang="ru-RU" sz="1100" b="0" i="0" u="none" strike="noStrike" dirty="0">
                          <a:solidFill>
                            <a:srgbClr val="FFFFFF"/>
                          </a:solidFill>
                          <a:latin typeface="Calibri"/>
                        </a:rPr>
                        <a:t>Кол-во сдающих</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latin typeface="Calibri"/>
                        </a:rPr>
                        <a:t>Средняя отметка</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latin typeface="Calibri"/>
                        </a:rPr>
                        <a:t>Кол-во сдающих</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latin typeface="Calibri"/>
                        </a:rPr>
                        <a:t>Средняя отметка</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190500">
                <a:tc>
                  <a:txBody>
                    <a:bodyPr/>
                    <a:lstStyle/>
                    <a:p>
                      <a:pPr algn="ctr" fontAlgn="ctr"/>
                      <a:r>
                        <a:rPr lang="ru-RU" sz="1100" b="0" i="0" u="none" strike="noStrike">
                          <a:latin typeface="Calibri"/>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100" b="0" i="0" u="none" strike="noStrike">
                          <a:latin typeface="Calibri"/>
                        </a:rPr>
                        <a:t>4,48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r h="190500">
                <a:tc>
                  <a:txBody>
                    <a:bodyPr/>
                    <a:lstStyle/>
                    <a:p>
                      <a:pPr algn="ctr" fontAlgn="ctr"/>
                      <a:r>
                        <a:rPr lang="ru-RU" sz="1100" b="0" i="0" u="none" strike="noStrike">
                          <a:latin typeface="Calibri"/>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0500">
                <a:tc>
                  <a:txBody>
                    <a:bodyPr/>
                    <a:lstStyle/>
                    <a:p>
                      <a:pPr algn="ctr" fontAlgn="ctr"/>
                      <a:r>
                        <a:rPr lang="ru-RU" sz="1100" b="0" i="0" u="none" strike="noStrike">
                          <a:latin typeface="Calibri"/>
                        </a:rPr>
                        <a:t>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0500">
                <a:tc>
                  <a:txBody>
                    <a:bodyPr/>
                    <a:lstStyle/>
                    <a:p>
                      <a:pPr algn="ctr" fontAlgn="ctr"/>
                      <a:r>
                        <a:rPr lang="ru-RU" sz="1100" b="0" i="0" u="none" strike="noStrike">
                          <a:latin typeface="Calibri"/>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новый в рейтинге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a:txBody>
                    <a:bodyPr/>
                    <a:lstStyle/>
                    <a:p>
                      <a:pPr algn="ctr" fontAlgn="ctr"/>
                      <a:r>
                        <a:rPr lang="ru-RU" sz="1100" b="0" i="0" u="none" strike="noStrike">
                          <a:latin typeface="Calibri"/>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0500">
                <a:tc>
                  <a:txBody>
                    <a:bodyPr/>
                    <a:lstStyle/>
                    <a:p>
                      <a:pPr algn="ctr" fontAlgn="ctr"/>
                      <a:r>
                        <a:rPr lang="ru-RU" sz="1100" b="0" i="0" u="none" strike="noStrike">
                          <a:latin typeface="Calibri"/>
                        </a:rPr>
                        <a:t>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0500">
                <a:tc>
                  <a:txBody>
                    <a:bodyPr/>
                    <a:lstStyle/>
                    <a:p>
                      <a:pPr algn="ctr" fontAlgn="ctr"/>
                      <a:r>
                        <a:rPr lang="ru-RU" sz="1100" b="0" i="0" u="none" strike="noStrike">
                          <a:latin typeface="Calibri"/>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новый в рейтинге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a:txBody>
                    <a:bodyPr/>
                    <a:lstStyle/>
                    <a:p>
                      <a:pPr algn="ctr" fontAlgn="ctr"/>
                      <a:r>
                        <a:rPr lang="ru-RU" sz="1100" b="0" i="0" u="none" strike="noStrike">
                          <a:latin typeface="Calibri"/>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0500">
                <a:tc>
                  <a:txBody>
                    <a:bodyPr/>
                    <a:lstStyle/>
                    <a:p>
                      <a:pPr algn="ctr" fontAlgn="ctr"/>
                      <a:r>
                        <a:rPr lang="ru-RU" sz="1100" b="0" i="0" u="none" strike="noStrike">
                          <a:latin typeface="Calibri"/>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90500">
                <a:tc>
                  <a:txBody>
                    <a:bodyPr/>
                    <a:lstStyle/>
                    <a:p>
                      <a:pPr algn="ctr" fontAlgn="ctr"/>
                      <a:r>
                        <a:rPr lang="ru-RU" sz="1100" b="0" i="0" u="none" strike="noStrike">
                          <a:latin typeface="Calibri"/>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90500">
                <a:tc>
                  <a:txBody>
                    <a:bodyPr/>
                    <a:lstStyle/>
                    <a:p>
                      <a:pPr algn="ctr" fontAlgn="ctr"/>
                      <a:r>
                        <a:rPr lang="ru-RU" sz="1100" b="0" i="0" u="none" strike="noStrike">
                          <a:latin typeface="Calibri"/>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90500">
                <a:tc>
                  <a:txBody>
                    <a:bodyPr/>
                    <a:lstStyle/>
                    <a:p>
                      <a:pPr algn="ctr" fontAlgn="ctr"/>
                      <a:r>
                        <a:rPr lang="ru-RU" sz="1100" b="0" i="0" u="none" strike="noStrike">
                          <a:latin typeface="Calibri"/>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4,17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90500">
                <a:tc>
                  <a:txBody>
                    <a:bodyPr/>
                    <a:lstStyle/>
                    <a:p>
                      <a:pPr algn="ctr" fontAlgn="ctr"/>
                      <a:r>
                        <a:rPr lang="ru-RU" sz="1100" b="0" i="0" u="none" strike="noStrike">
                          <a:latin typeface="Calibri"/>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100" b="0" i="0" u="none" strike="noStrike">
                          <a:latin typeface="Calibri"/>
                        </a:rPr>
                        <a:t>новый в рейтинге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a:txBody>
                    <a:bodyPr/>
                    <a:lstStyle/>
                    <a:p>
                      <a:pPr algn="ctr" fontAlgn="ctr"/>
                      <a:r>
                        <a:rPr lang="ru-RU" sz="1100" b="0" i="0" u="none" strike="noStrike">
                          <a:latin typeface="Calibri"/>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
        <p:nvSpPr>
          <p:cNvPr id="13" name="TextBox 12"/>
          <p:cNvSpPr txBox="1"/>
          <p:nvPr/>
        </p:nvSpPr>
        <p:spPr>
          <a:xfrm>
            <a:off x="561975" y="3152775"/>
            <a:ext cx="2914650" cy="307777"/>
          </a:xfrm>
          <a:prstGeom prst="rect">
            <a:avLst/>
          </a:prstGeom>
          <a:noFill/>
        </p:spPr>
        <p:txBody>
          <a:bodyPr wrap="square" rtlCol="0">
            <a:spAutoFit/>
          </a:bodyPr>
          <a:lstStyle/>
          <a:p>
            <a:r>
              <a:rPr lang="ru-RU" sz="1400" b="1" dirty="0">
                <a:latin typeface="Times New Roman" pitchFamily="18" charset="0"/>
                <a:cs typeface="Times New Roman" pitchFamily="18" charset="0"/>
              </a:rPr>
              <a:t>Лучшие ОО</a:t>
            </a:r>
          </a:p>
        </p:txBody>
      </p:sp>
      <p:sp>
        <p:nvSpPr>
          <p:cNvPr id="14" name="TextBox 13"/>
          <p:cNvSpPr txBox="1"/>
          <p:nvPr/>
        </p:nvSpPr>
        <p:spPr>
          <a:xfrm>
            <a:off x="4286250" y="3200400"/>
            <a:ext cx="2914650" cy="307777"/>
          </a:xfrm>
          <a:prstGeom prst="rect">
            <a:avLst/>
          </a:prstGeom>
          <a:noFill/>
        </p:spPr>
        <p:txBody>
          <a:bodyPr wrap="square" rtlCol="0">
            <a:spAutoFit/>
          </a:bodyPr>
          <a:lstStyle/>
          <a:p>
            <a:r>
              <a:rPr lang="ru-RU" sz="1400" b="1" dirty="0">
                <a:latin typeface="Times New Roman" pitchFamily="18" charset="0"/>
                <a:cs typeface="Times New Roman" pitchFamily="18" charset="0"/>
              </a:rPr>
              <a:t>Худшие ОО </a:t>
            </a:r>
          </a:p>
        </p:txBody>
      </p:sp>
      <p:sp>
        <p:nvSpPr>
          <p:cNvPr id="15" name="TextBox 14"/>
          <p:cNvSpPr txBox="1"/>
          <p:nvPr/>
        </p:nvSpPr>
        <p:spPr>
          <a:xfrm>
            <a:off x="9296400" y="3171825"/>
            <a:ext cx="2038349" cy="307777"/>
          </a:xfrm>
          <a:prstGeom prst="rect">
            <a:avLst/>
          </a:prstGeom>
          <a:noFill/>
        </p:spPr>
        <p:txBody>
          <a:bodyPr wrap="square" rtlCol="0">
            <a:spAutoFit/>
          </a:bodyPr>
          <a:lstStyle/>
          <a:p>
            <a:r>
              <a:rPr lang="ru-RU" sz="1400" b="1" dirty="0">
                <a:latin typeface="Times New Roman" pitchFamily="18" charset="0"/>
                <a:cs typeface="Times New Roman" pitchFamily="18" charset="0"/>
              </a:rPr>
              <a:t>Максимальный балл</a:t>
            </a:r>
          </a:p>
        </p:txBody>
      </p:sp>
      <p:sp>
        <p:nvSpPr>
          <p:cNvPr id="16" name="Заголовок 1"/>
          <p:cNvSpPr txBox="1">
            <a:spLocks/>
          </p:cNvSpPr>
          <p:nvPr/>
        </p:nvSpPr>
        <p:spPr>
          <a:xfrm>
            <a:off x="323850" y="0"/>
            <a:ext cx="10515600" cy="493519"/>
          </a:xfrm>
          <a:prstGeom prst="rect">
            <a:avLst/>
          </a:prstGeom>
        </p:spPr>
        <p:txBody>
          <a:bodyPr>
            <a:normAutofit fontScale="85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Сравнительный анализ</a:t>
            </a:r>
            <a:r>
              <a:rPr kumimoji="0" lang="ru-RU" sz="2400" b="1" i="0" u="none" strike="noStrike" kern="1200" cap="none" spc="0" normalizeH="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результатов 2019 и 2021 гг. (основной день сдачи 27.05.2021).</a:t>
            </a:r>
            <a:endParaRPr kumimoji="0" lang="ru-RU" sz="24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sp>
        <p:nvSpPr>
          <p:cNvPr id="17" name="TextBox 16"/>
          <p:cNvSpPr txBox="1"/>
          <p:nvPr/>
        </p:nvSpPr>
        <p:spPr>
          <a:xfrm>
            <a:off x="590550" y="6568263"/>
            <a:ext cx="2886075" cy="276999"/>
          </a:xfrm>
          <a:prstGeom prst="rect">
            <a:avLst/>
          </a:prstGeom>
          <a:noFill/>
        </p:spPr>
        <p:txBody>
          <a:bodyPr wrap="square" rtlCol="0">
            <a:spAutoFit/>
          </a:bodyPr>
          <a:lstStyle/>
          <a:p>
            <a:r>
              <a:rPr lang="ru-RU" sz="1200" b="1" dirty="0">
                <a:latin typeface="Times New Roman" pitchFamily="18" charset="0"/>
                <a:cs typeface="Times New Roman" pitchFamily="18" charset="0"/>
              </a:rPr>
              <a:t>Прим: в 2020 году ОГЭ не проводился.</a:t>
            </a:r>
          </a:p>
        </p:txBody>
      </p:sp>
      <p:sp>
        <p:nvSpPr>
          <p:cNvPr id="4" name="TextBox 3"/>
          <p:cNvSpPr txBox="1"/>
          <p:nvPr/>
        </p:nvSpPr>
        <p:spPr>
          <a:xfrm>
            <a:off x="8708029" y="6007444"/>
            <a:ext cx="3148989" cy="461665"/>
          </a:xfrm>
          <a:prstGeom prst="rect">
            <a:avLst/>
          </a:prstGeom>
          <a:noFill/>
        </p:spPr>
        <p:txBody>
          <a:bodyPr wrap="square" rtlCol="0">
            <a:spAutoFit/>
          </a:bodyPr>
          <a:lstStyle/>
          <a:p>
            <a:r>
              <a:rPr lang="ru-RU" sz="1200" dirty="0">
                <a:latin typeface="Times New Roman" pitchFamily="18" charset="0"/>
                <a:cs typeface="Times New Roman" pitchFamily="18" charset="0"/>
              </a:rPr>
              <a:t>Прим: В ГБОУ лицее № 554 максимальный результат был получен  16.06.2021.</a:t>
            </a:r>
          </a:p>
        </p:txBody>
      </p:sp>
      <p:sp>
        <p:nvSpPr>
          <p:cNvPr id="8" name="Номер слайда 7"/>
          <p:cNvSpPr>
            <a:spLocks noGrp="1"/>
          </p:cNvSpPr>
          <p:nvPr>
            <p:ph type="sldNum" sz="quarter" idx="12"/>
          </p:nvPr>
        </p:nvSpPr>
        <p:spPr/>
        <p:txBody>
          <a:bodyPr/>
          <a:lstStyle/>
          <a:p>
            <a:fld id="{A1E7BC73-F272-4144-8705-640BE5919E24}" type="slidenum">
              <a:rPr lang="ru-RU" smtClean="0"/>
              <a:pPr/>
              <a:t>10</a:t>
            </a:fld>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txBox="1">
            <a:spLocks noGrp="1"/>
          </p:cNvSpPr>
          <p:nvPr>
            <p:ph type="title"/>
          </p:nvPr>
        </p:nvSpPr>
        <p:spPr>
          <a:xfrm>
            <a:off x="838200" y="857090"/>
            <a:ext cx="2855495" cy="341632"/>
          </a:xfrm>
          <a:prstGeom prst="rect">
            <a:avLst/>
          </a:prstGeom>
          <a:solidFill>
            <a:schemeClr val="tx1">
              <a:lumMod val="65000"/>
              <a:lumOff val="35000"/>
            </a:schemeClr>
          </a:solidFill>
        </p:spPr>
        <p:txBody>
          <a:bodyPr wrap="square" rtlCol="0">
            <a:spAutoFit/>
          </a:bodyPr>
          <a:lstStyle/>
          <a:p>
            <a:r>
              <a:rPr lang="ru-RU" sz="1800" b="1" dirty="0">
                <a:solidFill>
                  <a:schemeClr val="bg1"/>
                </a:solidFill>
                <a:latin typeface="+mn-lt"/>
                <a:ea typeface="+mn-ea"/>
                <a:cs typeface="+mn-cs"/>
              </a:rPr>
              <a:t>Русский язык</a:t>
            </a:r>
          </a:p>
        </p:txBody>
      </p:sp>
      <p:sp>
        <p:nvSpPr>
          <p:cNvPr id="6" name="Объект 5"/>
          <p:cNvSpPr txBox="1">
            <a:spLocks noGrp="1"/>
          </p:cNvSpPr>
          <p:nvPr>
            <p:ph idx="1"/>
          </p:nvPr>
        </p:nvSpPr>
        <p:spPr>
          <a:xfrm>
            <a:off x="465221" y="1464678"/>
            <a:ext cx="5748291" cy="3770263"/>
          </a:xfrm>
          <a:prstGeom prst="rect">
            <a:avLst/>
          </a:prstGeom>
          <a:noFill/>
        </p:spPr>
        <p:txBody>
          <a:bodyPr wrap="square" rtlCol="0">
            <a:spAutoFit/>
          </a:bodyPr>
          <a:lstStyle/>
          <a:p>
            <a:pPr marL="342900" indent="-342900" algn="just">
              <a:buAutoNum type="arabicPeriod"/>
            </a:pPr>
            <a:r>
              <a:rPr lang="ru-RU" sz="1400" dirty="0">
                <a:latin typeface="Times New Roman" panose="02020603050405020304" pitchFamily="18" charset="0"/>
                <a:cs typeface="Times New Roman" panose="02020603050405020304" pitchFamily="18" charset="0"/>
              </a:rPr>
              <a:t>В 2021 году для сдачи ОГЭ по русскому языку было зарегистрировано </a:t>
            </a:r>
            <a:r>
              <a:rPr lang="ru-RU" sz="1400" b="1" dirty="0">
                <a:latin typeface="Times New Roman" panose="02020603050405020304" pitchFamily="18" charset="0"/>
                <a:cs typeface="Times New Roman" panose="02020603050405020304" pitchFamily="18" charset="0"/>
              </a:rPr>
              <a:t>4139</a:t>
            </a:r>
            <a:r>
              <a:rPr lang="ru-RU" sz="1400" dirty="0">
                <a:latin typeface="Times New Roman" panose="02020603050405020304" pitchFamily="18" charset="0"/>
                <a:cs typeface="Times New Roman" panose="02020603050405020304" pitchFamily="18" charset="0"/>
              </a:rPr>
              <a:t> учеников из 53 государственных общеобразовательных организаций, расположенных на территории Приморского района.</a:t>
            </a:r>
          </a:p>
          <a:p>
            <a:pPr marL="342900" indent="-342900">
              <a:buFont typeface="Arial" panose="020B0604020202020204" pitchFamily="34" charset="0"/>
              <a:buAutoNum type="arabicPeriod"/>
            </a:pPr>
            <a:r>
              <a:rPr lang="ru-RU" sz="1400" dirty="0">
                <a:latin typeface="Times New Roman" panose="02020603050405020304" pitchFamily="18" charset="0"/>
                <a:cs typeface="Times New Roman" panose="02020603050405020304" pitchFamily="18" charset="0"/>
              </a:rPr>
              <a:t>Результаты участников по русскому языку можно охарактеризовать как хорошие. Показатель качества знаний (суммарный показатель процента полученных отметок «4» и «5») составил 76%. Средняя отметка составила </a:t>
            </a:r>
            <a:r>
              <a:rPr lang="ru-RU" sz="1400" b="1" dirty="0">
                <a:latin typeface="Times New Roman" panose="02020603050405020304" pitchFamily="18" charset="0"/>
                <a:cs typeface="Times New Roman" panose="02020603050405020304" pitchFamily="18" charset="0"/>
              </a:rPr>
              <a:t>4,08</a:t>
            </a:r>
            <a:r>
              <a:rPr lang="ru-RU" sz="14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AutoNum type="arabicPeriod"/>
            </a:pPr>
            <a:r>
              <a:rPr lang="ru-RU" sz="1400" dirty="0">
                <a:latin typeface="Times New Roman" panose="02020603050405020304" pitchFamily="18" charset="0"/>
                <a:cs typeface="Times New Roman" panose="02020603050405020304" pitchFamily="18" charset="0"/>
              </a:rPr>
              <a:t>Отметку «2» по русскому языку получили </a:t>
            </a:r>
            <a:r>
              <a:rPr lang="ru-RU" sz="1400" b="1" dirty="0">
                <a:latin typeface="Times New Roman" panose="02020603050405020304" pitchFamily="18" charset="0"/>
                <a:cs typeface="Times New Roman" panose="02020603050405020304" pitchFamily="18" charset="0"/>
              </a:rPr>
              <a:t>17</a:t>
            </a:r>
            <a:r>
              <a:rPr lang="ru-RU" sz="1400" dirty="0">
                <a:latin typeface="Times New Roman" panose="02020603050405020304" pitchFamily="18" charset="0"/>
                <a:cs typeface="Times New Roman" panose="02020603050405020304" pitchFamily="18" charset="0"/>
              </a:rPr>
              <a:t> учащихся.</a:t>
            </a:r>
          </a:p>
          <a:p>
            <a:pPr marL="0" indent="0">
              <a:buNone/>
            </a:pPr>
            <a:endParaRPr lang="ru-RU" sz="1400" dirty="0"/>
          </a:p>
          <a:p>
            <a:pPr marL="342900" indent="-342900">
              <a:buAutoNum type="arabicPeriod"/>
            </a:pPr>
            <a:endParaRPr lang="ru-RU" sz="1400" dirty="0"/>
          </a:p>
          <a:p>
            <a:pPr marL="342900" indent="-342900">
              <a:buAutoNum type="arabicPeriod"/>
            </a:pPr>
            <a:endParaRPr lang="ru-RU" dirty="0"/>
          </a:p>
          <a:p>
            <a:pPr marL="0" indent="0">
              <a:buNone/>
            </a:pPr>
            <a:endParaRPr lang="ru-RU" dirty="0"/>
          </a:p>
        </p:txBody>
      </p:sp>
      <p:pic>
        <p:nvPicPr>
          <p:cNvPr id="7" name="Рисунок 6"/>
          <p:cNvPicPr>
            <a:picLocks noChangeAspect="1"/>
          </p:cNvPicPr>
          <p:nvPr/>
        </p:nvPicPr>
        <p:blipFill>
          <a:blip r:embed="rId2" cstate="print"/>
          <a:stretch>
            <a:fillRect/>
          </a:stretch>
        </p:blipFill>
        <p:spPr>
          <a:xfrm>
            <a:off x="533546" y="149421"/>
            <a:ext cx="9236241" cy="646232"/>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3794317978"/>
              </p:ext>
            </p:extLst>
          </p:nvPr>
        </p:nvGraphicFramePr>
        <p:xfrm>
          <a:off x="6774608" y="1500292"/>
          <a:ext cx="3801584" cy="1011553"/>
        </p:xfrm>
        <a:graphic>
          <a:graphicData uri="http://schemas.openxmlformats.org/drawingml/2006/table">
            <a:tbl>
              <a:tblPr/>
              <a:tblGrid>
                <a:gridCol w="2304898">
                  <a:extLst>
                    <a:ext uri="{9D8B030D-6E8A-4147-A177-3AD203B41FA5}">
                      <a16:colId xmlns:a16="http://schemas.microsoft.com/office/drawing/2014/main" val="20000"/>
                    </a:ext>
                  </a:extLst>
                </a:gridCol>
                <a:gridCol w="778277">
                  <a:extLst>
                    <a:ext uri="{9D8B030D-6E8A-4147-A177-3AD203B41FA5}">
                      <a16:colId xmlns:a16="http://schemas.microsoft.com/office/drawing/2014/main" val="20001"/>
                    </a:ext>
                  </a:extLst>
                </a:gridCol>
                <a:gridCol w="718409">
                  <a:extLst>
                    <a:ext uri="{9D8B030D-6E8A-4147-A177-3AD203B41FA5}">
                      <a16:colId xmlns:a16="http://schemas.microsoft.com/office/drawing/2014/main" val="20002"/>
                    </a:ext>
                  </a:extLst>
                </a:gridCol>
              </a:tblGrid>
              <a:tr h="249766">
                <a:tc>
                  <a:txBody>
                    <a:bodyPr/>
                    <a:lstStyle/>
                    <a:p>
                      <a:pPr algn="ctr" fontAlgn="ctr"/>
                      <a:r>
                        <a:rPr lang="ru-RU" sz="1200" b="1" i="0" u="none" strike="noStrike" dirty="0">
                          <a:effectLst/>
                          <a:latin typeface="Times New Roman"/>
                        </a:rPr>
                        <a:t>Участники ОГЭ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a:rPr>
                        <a:t>чел.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a:rPr>
                        <a: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9766">
                <a:tc>
                  <a:txBody>
                    <a:bodyPr/>
                    <a:lstStyle/>
                    <a:p>
                      <a:pPr algn="l" fontAlgn="b"/>
                      <a:r>
                        <a:rPr lang="ru-RU" sz="1200" b="0" i="0" u="none" strike="noStrike">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1009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9766">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3130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255">
                <a:tc>
                  <a:txBody>
                    <a:bodyPr/>
                    <a:lstStyle/>
                    <a:p>
                      <a:pPr algn="l" fontAlgn="b"/>
                      <a:r>
                        <a:rPr lang="ru-RU" sz="1200" b="0" i="0" u="none" strike="noStrike" dirty="0">
                          <a:effectLst/>
                          <a:latin typeface="Times New Roman"/>
                        </a:rPr>
                        <a:t>Итого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4139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Диаграмма 9"/>
          <p:cNvGraphicFramePr>
            <a:graphicFrameLocks/>
          </p:cNvGraphicFramePr>
          <p:nvPr>
            <p:extLst>
              <p:ext uri="{D42A27DB-BD31-4B8C-83A1-F6EECF244321}">
                <p14:modId xmlns:p14="http://schemas.microsoft.com/office/powerpoint/2010/main" val="50356496"/>
              </p:ext>
            </p:extLst>
          </p:nvPr>
        </p:nvGraphicFramePr>
        <p:xfrm>
          <a:off x="6709024" y="3107771"/>
          <a:ext cx="4572000" cy="3076575"/>
        </p:xfrm>
        <a:graphic>
          <a:graphicData uri="http://schemas.openxmlformats.org/drawingml/2006/chart">
            <c:chart xmlns:c="http://schemas.openxmlformats.org/drawingml/2006/chart" xmlns:r="http://schemas.openxmlformats.org/officeDocument/2006/relationships" r:id="rId3"/>
          </a:graphicData>
        </a:graphic>
      </p:graphicFrame>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999" y="2783921"/>
            <a:ext cx="47180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A1E7BC73-F272-4144-8705-640BE5919E24}" type="slidenum">
              <a:rPr lang="ru-RU" smtClean="0"/>
              <a:pPr/>
              <a:t>11</a:t>
            </a:fld>
            <a:endParaRPr lang="ru-RU"/>
          </a:p>
        </p:txBody>
      </p:sp>
    </p:spTree>
    <p:extLst>
      <p:ext uri="{BB962C8B-B14F-4D97-AF65-F5344CB8AC3E}">
        <p14:creationId xmlns:p14="http://schemas.microsoft.com/office/powerpoint/2010/main" val="3623625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15821"/>
          </a:xfrm>
        </p:spPr>
        <p:txBody>
          <a:bodyPr>
            <a:normAutofit fontScale="90000"/>
          </a:bodyPr>
          <a:lstStyle/>
          <a:p>
            <a:r>
              <a:rPr lang="ru-RU" sz="2400" b="1" dirty="0">
                <a:solidFill>
                  <a:srgbClr val="0070C0"/>
                </a:solidFill>
                <a:latin typeface="Times New Roman" panose="02020603050405020304" pitchFamily="18" charset="0"/>
                <a:cs typeface="Times New Roman" panose="02020603050405020304" pitchFamily="18" charset="0"/>
              </a:rPr>
              <a:t>Критерии выставления отметок:</a:t>
            </a:r>
            <a:br>
              <a:rPr lang="ru-RU" sz="2400" b="1" dirty="0">
                <a:solidFill>
                  <a:srgbClr val="0070C0"/>
                </a:solidFill>
                <a:latin typeface="Times New Roman" panose="02020603050405020304" pitchFamily="18" charset="0"/>
                <a:cs typeface="Times New Roman" panose="02020603050405020304" pitchFamily="18" charset="0"/>
              </a:rPr>
            </a:br>
            <a:endParaRPr lang="ru-RU" sz="2400" dirty="0">
              <a:solidFill>
                <a:srgbClr val="0070C0"/>
              </a:solidFill>
            </a:endParaRPr>
          </a:p>
        </p:txBody>
      </p:sp>
      <p:sp>
        <p:nvSpPr>
          <p:cNvPr id="3" name="Содержимое 2"/>
          <p:cNvSpPr>
            <a:spLocks noGrp="1"/>
          </p:cNvSpPr>
          <p:nvPr>
            <p:ph idx="1"/>
          </p:nvPr>
        </p:nvSpPr>
        <p:spPr>
          <a:xfrm>
            <a:off x="849351" y="1405053"/>
            <a:ext cx="10515600" cy="4426222"/>
          </a:xfrm>
        </p:spPr>
        <p:txBody>
          <a:bodyPr>
            <a:normAutofit/>
          </a:bodyPr>
          <a:lstStyle/>
          <a:p>
            <a:pPr marL="0" indent="0">
              <a:lnSpc>
                <a:spcPct val="80000"/>
              </a:lnSpc>
              <a:buNone/>
            </a:pPr>
            <a:r>
              <a:rPr lang="ru-RU" sz="1500" dirty="0">
                <a:latin typeface="Times New Roman" panose="02020603050405020304" pitchFamily="18" charset="0"/>
                <a:cs typeface="Times New Roman" panose="02020603050405020304" pitchFamily="18" charset="0"/>
              </a:rPr>
              <a:t>«2</a:t>
            </a:r>
            <a:r>
              <a:rPr lang="ru-RU" sz="1500" dirty="0">
                <a:solidFill>
                  <a:srgbClr val="0070C0"/>
                </a:solidFill>
                <a:latin typeface="Times New Roman" panose="02020603050405020304" pitchFamily="18" charset="0"/>
                <a:cs typeface="Times New Roman" panose="02020603050405020304" pitchFamily="18" charset="0"/>
              </a:rPr>
              <a:t>»: 0-14 </a:t>
            </a:r>
          </a:p>
          <a:p>
            <a:pPr marL="0" indent="0">
              <a:lnSpc>
                <a:spcPct val="80000"/>
              </a:lnSpc>
              <a:buNone/>
            </a:pPr>
            <a:r>
              <a:rPr lang="ru-RU" sz="1500" dirty="0">
                <a:latin typeface="Times New Roman" panose="02020603050405020304" pitchFamily="18" charset="0"/>
                <a:cs typeface="Times New Roman" panose="02020603050405020304" pitchFamily="18" charset="0"/>
              </a:rPr>
              <a:t>«3»: </a:t>
            </a:r>
            <a:r>
              <a:rPr lang="ru-RU" sz="1500" dirty="0">
                <a:solidFill>
                  <a:srgbClr val="0070C0"/>
                </a:solidFill>
                <a:latin typeface="Times New Roman" panose="02020603050405020304" pitchFamily="18" charset="0"/>
                <a:cs typeface="Times New Roman" panose="02020603050405020304" pitchFamily="18" charset="0"/>
              </a:rPr>
              <a:t>15-22 </a:t>
            </a:r>
          </a:p>
          <a:p>
            <a:pPr marL="0" indent="0">
              <a:lnSpc>
                <a:spcPct val="80000"/>
              </a:lnSpc>
              <a:buNone/>
            </a:pPr>
            <a:r>
              <a:rPr lang="ru-RU" sz="1500" dirty="0">
                <a:latin typeface="Times New Roman" panose="02020603050405020304" pitchFamily="18" charset="0"/>
                <a:cs typeface="Times New Roman" panose="02020603050405020304" pitchFamily="18" charset="0"/>
              </a:rPr>
              <a:t>«4»: </a:t>
            </a:r>
            <a:r>
              <a:rPr lang="ru-RU" sz="1500" dirty="0">
                <a:solidFill>
                  <a:srgbClr val="0070C0"/>
                </a:solidFill>
                <a:latin typeface="Times New Roman" panose="02020603050405020304" pitchFamily="18" charset="0"/>
                <a:cs typeface="Times New Roman" panose="02020603050405020304" pitchFamily="18" charset="0"/>
              </a:rPr>
              <a:t>23 - 28, из них не менее 4 баллов за грамотность (по критериям ГК1-ГК4). Если по критериям ГК1-ГК4 обучающийся набрал менее 4 баллов, выставляется отметка «3». </a:t>
            </a:r>
          </a:p>
          <a:p>
            <a:pPr marL="0" indent="0">
              <a:lnSpc>
                <a:spcPct val="80000"/>
              </a:lnSpc>
              <a:buNone/>
            </a:pPr>
            <a:r>
              <a:rPr lang="ru-RU" sz="1500" dirty="0">
                <a:latin typeface="Times New Roman" panose="02020603050405020304" pitchFamily="18" charset="0"/>
                <a:cs typeface="Times New Roman" panose="02020603050405020304" pitchFamily="18" charset="0"/>
              </a:rPr>
              <a:t>«5»: </a:t>
            </a:r>
            <a:r>
              <a:rPr lang="ru-RU" sz="1500" dirty="0">
                <a:solidFill>
                  <a:srgbClr val="0070C0"/>
                </a:solidFill>
                <a:latin typeface="Times New Roman" panose="02020603050405020304" pitchFamily="18" charset="0"/>
                <a:cs typeface="Times New Roman" panose="02020603050405020304" pitchFamily="18" charset="0"/>
              </a:rPr>
              <a:t>29-33, из них не менее 6 баллов за грамотность (по критериям ГК1-ГК4). Если по критериям ГК1-ГК4 обучающийся набрал менее 6 баллов, выставляется отметка «4». </a:t>
            </a:r>
            <a:endParaRPr lang="ru-RU" dirty="0"/>
          </a:p>
        </p:txBody>
      </p:sp>
      <p:sp>
        <p:nvSpPr>
          <p:cNvPr id="5" name="Заголовок 4"/>
          <p:cNvSpPr txBox="1">
            <a:spLocks/>
          </p:cNvSpPr>
          <p:nvPr/>
        </p:nvSpPr>
        <p:spPr>
          <a:xfrm>
            <a:off x="927410" y="824656"/>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a:solidFill>
                  <a:schemeClr val="bg1"/>
                </a:solidFill>
                <a:latin typeface="+mn-lt"/>
                <a:ea typeface="+mn-ea"/>
                <a:cs typeface="+mn-cs"/>
              </a:rPr>
              <a:t>Русский язык</a:t>
            </a:r>
            <a:endParaRPr lang="ru-RU" sz="1800" b="1" dirty="0">
              <a:solidFill>
                <a:schemeClr val="bg1"/>
              </a:solidFill>
              <a:latin typeface="+mn-lt"/>
              <a:ea typeface="+mn-ea"/>
              <a:cs typeface="+mn-cs"/>
            </a:endParaRPr>
          </a:p>
        </p:txBody>
      </p:sp>
      <p:sp>
        <p:nvSpPr>
          <p:cNvPr id="6" name="Номер слайда 5"/>
          <p:cNvSpPr>
            <a:spLocks noGrp="1"/>
          </p:cNvSpPr>
          <p:nvPr>
            <p:ph type="sldNum" sz="quarter" idx="12"/>
          </p:nvPr>
        </p:nvSpPr>
        <p:spPr/>
        <p:txBody>
          <a:bodyPr/>
          <a:lstStyle/>
          <a:p>
            <a:fld id="{A1E7BC73-F272-4144-8705-640BE5919E24}" type="slidenum">
              <a:rPr lang="ru-RU" smtClean="0"/>
              <a:pPr/>
              <a:t>12</a:t>
            </a:fld>
            <a:endParaRPr lang="ru-R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23849" y="0"/>
            <a:ext cx="10455711" cy="412797"/>
          </a:xfrm>
        </p:spPr>
        <p:txBody>
          <a:bodyPr>
            <a:normAutofit fontScale="90000"/>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Средний балл выполнения части «В» и части «С»</a:t>
            </a:r>
          </a:p>
        </p:txBody>
      </p:sp>
      <p:sp>
        <p:nvSpPr>
          <p:cNvPr id="5" name="Подзаголовок 2"/>
          <p:cNvSpPr txBox="1">
            <a:spLocks/>
          </p:cNvSpPr>
          <p:nvPr/>
        </p:nvSpPr>
        <p:spPr>
          <a:xfrm>
            <a:off x="259806" y="850994"/>
            <a:ext cx="11255919" cy="1158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00" b="1" dirty="0">
                <a:latin typeface="Times New Roman" panose="02020603050405020304" pitchFamily="18" charset="0"/>
                <a:cs typeface="Times New Roman" panose="02020603050405020304" pitchFamily="18" charset="0"/>
              </a:rPr>
              <a:t>Система оценивания:</a:t>
            </a:r>
          </a:p>
          <a:p>
            <a:r>
              <a:rPr lang="ru-RU" sz="1400" dirty="0">
                <a:latin typeface="Times New Roman" panose="02020603050405020304" pitchFamily="18" charset="0"/>
                <a:cs typeface="Times New Roman" panose="02020603050405020304" pitchFamily="18" charset="0"/>
              </a:rPr>
              <a:t>Максимальное кол-во баллов за сжатое изложение  часть «В» 7 баллов.</a:t>
            </a:r>
          </a:p>
          <a:p>
            <a:r>
              <a:rPr lang="ru-RU" sz="1400" dirty="0">
                <a:latin typeface="Times New Roman" panose="02020603050405020304" pitchFamily="18" charset="0"/>
                <a:cs typeface="Times New Roman" panose="02020603050405020304" pitchFamily="18" charset="0"/>
              </a:rPr>
              <a:t>Максимальное кол-во баллов за часть «С» 26 баллов, включая  7 тестовых заданий по 1 баллу , сочинение стоимостью 9 баллов, практическая грамотность письменной речи экзаменуемого и фактическая точность его письменной речи оценивались отдельно макс. 10 баллов. </a:t>
            </a:r>
          </a:p>
          <a:p>
            <a:endParaRPr lang="ru-RU" sz="1400" dirty="0">
              <a:solidFill>
                <a:schemeClr val="tx2"/>
              </a:solidFill>
            </a:endParaRPr>
          </a:p>
          <a:p>
            <a:endParaRPr lang="ru-RU" sz="1400" dirty="0">
              <a:solidFill>
                <a:schemeClr val="tx2"/>
              </a:solidFill>
            </a:endParaRPr>
          </a:p>
          <a:p>
            <a:endParaRPr lang="ru-RU" sz="1400" dirty="0">
              <a:solidFill>
                <a:schemeClr val="tx2"/>
              </a:solidFill>
            </a:endParaRPr>
          </a:p>
          <a:p>
            <a:endParaRPr lang="ru-RU" sz="1400" dirty="0">
              <a:solidFill>
                <a:schemeClr val="tx2"/>
              </a:solidFill>
            </a:endParaRPr>
          </a:p>
          <a:p>
            <a:endParaRPr lang="ru-RU" sz="1400" dirty="0"/>
          </a:p>
        </p:txBody>
      </p:sp>
      <p:sp>
        <p:nvSpPr>
          <p:cNvPr id="6" name="Заголовок 4"/>
          <p:cNvSpPr txBox="1">
            <a:spLocks/>
          </p:cNvSpPr>
          <p:nvPr/>
        </p:nvSpPr>
        <p:spPr>
          <a:xfrm>
            <a:off x="407629" y="522992"/>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a:solidFill>
                  <a:schemeClr val="bg1"/>
                </a:solidFill>
                <a:latin typeface="+mn-lt"/>
                <a:ea typeface="+mn-ea"/>
                <a:cs typeface="+mn-cs"/>
              </a:rPr>
              <a:t>Русский язык</a:t>
            </a:r>
            <a:endParaRPr lang="ru-RU" sz="1800" b="1" dirty="0">
              <a:solidFill>
                <a:schemeClr val="bg1"/>
              </a:solidFill>
              <a:latin typeface="+mn-lt"/>
              <a:ea typeface="+mn-ea"/>
              <a:cs typeface="+mn-cs"/>
            </a:endParaRPr>
          </a:p>
        </p:txBody>
      </p:sp>
      <p:sp>
        <p:nvSpPr>
          <p:cNvPr id="13" name="TextBox 12"/>
          <p:cNvSpPr txBox="1"/>
          <p:nvPr/>
        </p:nvSpPr>
        <p:spPr>
          <a:xfrm>
            <a:off x="180242" y="2699125"/>
            <a:ext cx="2902688" cy="369332"/>
          </a:xfrm>
          <a:prstGeom prst="rect">
            <a:avLst/>
          </a:prstGeom>
          <a:solidFill>
            <a:schemeClr val="tx1">
              <a:lumMod val="50000"/>
              <a:lumOff val="50000"/>
            </a:schemeClr>
          </a:solidFill>
        </p:spPr>
        <p:txBody>
          <a:bodyPr wrap="square" rtlCol="0">
            <a:spAutoFit/>
          </a:bodyPr>
          <a:lstStyle/>
          <a:p>
            <a:r>
              <a:rPr lang="ru-RU" b="1" dirty="0">
                <a:solidFill>
                  <a:schemeClr val="bg1"/>
                </a:solidFill>
              </a:rPr>
              <a:t>Часть «В»</a:t>
            </a:r>
          </a:p>
        </p:txBody>
      </p:sp>
      <p:sp>
        <p:nvSpPr>
          <p:cNvPr id="14" name="TextBox 13"/>
          <p:cNvSpPr txBox="1"/>
          <p:nvPr/>
        </p:nvSpPr>
        <p:spPr>
          <a:xfrm>
            <a:off x="6363399" y="2699125"/>
            <a:ext cx="2779114" cy="369332"/>
          </a:xfrm>
          <a:prstGeom prst="rect">
            <a:avLst/>
          </a:prstGeom>
          <a:solidFill>
            <a:schemeClr val="tx1">
              <a:lumMod val="50000"/>
              <a:lumOff val="50000"/>
            </a:schemeClr>
          </a:solidFill>
        </p:spPr>
        <p:txBody>
          <a:bodyPr wrap="square" rtlCol="0">
            <a:spAutoFit/>
          </a:bodyPr>
          <a:lstStyle/>
          <a:p>
            <a:r>
              <a:rPr lang="ru-RU" b="1" dirty="0">
                <a:solidFill>
                  <a:schemeClr val="bg1"/>
                </a:solidFill>
                <a:latin typeface="Times New Roman" panose="02020603050405020304" pitchFamily="18" charset="0"/>
              </a:rPr>
              <a:t>Часть «С»</a:t>
            </a:r>
          </a:p>
        </p:txBody>
      </p:sp>
      <p:sp>
        <p:nvSpPr>
          <p:cNvPr id="15" name="TextBox 14"/>
          <p:cNvSpPr txBox="1"/>
          <p:nvPr/>
        </p:nvSpPr>
        <p:spPr>
          <a:xfrm>
            <a:off x="257175" y="2066925"/>
            <a:ext cx="11391900" cy="338554"/>
          </a:xfrm>
          <a:prstGeom prst="rect">
            <a:avLst/>
          </a:prstGeom>
          <a:noFill/>
        </p:spPr>
        <p:txBody>
          <a:bodyPr wrap="square" rtlCol="0">
            <a:spAutoFit/>
          </a:bodyPr>
          <a:lstStyle/>
          <a:p>
            <a:r>
              <a:rPr lang="ru-RU" sz="1600" b="1" dirty="0">
                <a:latin typeface="Times New Roman" panose="02020603050405020304" pitchFamily="18" charset="0"/>
                <a:cs typeface="Times New Roman" panose="02020603050405020304" pitchFamily="18" charset="0"/>
              </a:rPr>
              <a:t>Списки школ с максимальным и минимальным результатом среднего балла в части «В» и «С»: </a:t>
            </a:r>
            <a:endParaRPr lang="ru-RU" sz="1600" dirty="0">
              <a:solidFill>
                <a:schemeClr val="tx2"/>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142874" y="5699119"/>
            <a:ext cx="11858625" cy="800219"/>
          </a:xfrm>
          <a:prstGeom prst="rect">
            <a:avLst/>
          </a:prstGeom>
        </p:spPr>
        <p:txBody>
          <a:bodyPr wrap="square">
            <a:spAutoFit/>
          </a:bodyPr>
          <a:lstStyle/>
          <a:p>
            <a:pPr marL="28575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При среднем районном балле (частные и школы городского подчинения не учитывались) выполнения части «В» равном </a:t>
            </a:r>
            <a:r>
              <a:rPr lang="ru-RU" sz="1400" b="1" dirty="0">
                <a:latin typeface="Times New Roman" panose="02020603050405020304" pitchFamily="18" charset="0"/>
                <a:cs typeface="Times New Roman" panose="02020603050405020304" pitchFamily="18" charset="0"/>
              </a:rPr>
              <a:t>4,09 </a:t>
            </a:r>
            <a:r>
              <a:rPr lang="ru-RU" sz="1400" dirty="0">
                <a:latin typeface="Times New Roman" panose="02020603050405020304" pitchFamily="18" charset="0"/>
                <a:cs typeface="Times New Roman" panose="02020603050405020304" pitchFamily="18" charset="0"/>
              </a:rPr>
              <a:t> и части «С» </a:t>
            </a:r>
            <a:r>
              <a:rPr lang="ru-RU" sz="1400" b="1" dirty="0">
                <a:latin typeface="Times New Roman" panose="02020603050405020304" pitchFamily="18" charset="0"/>
                <a:cs typeface="Times New Roman" panose="02020603050405020304" pitchFamily="18" charset="0"/>
              </a:rPr>
              <a:t>22,10</a:t>
            </a:r>
            <a:r>
              <a:rPr lang="ru-RU" sz="1400" dirty="0">
                <a:latin typeface="Times New Roman" panose="02020603050405020304" pitchFamily="18" charset="0"/>
                <a:cs typeface="Times New Roman" panose="02020603050405020304" pitchFamily="18" charset="0"/>
              </a:rPr>
              <a:t>, небольшим зазором между показателями лучших и худших ОО, средней итоговой отметке «4,08» </a:t>
            </a:r>
            <a:r>
              <a:rPr lang="ru-RU" sz="1400" dirty="0">
                <a:solidFill>
                  <a:schemeClr val="accent1">
                    <a:lumMod val="50000"/>
                  </a:schemeClr>
                </a:solidFill>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оценка «4» выставляется от 23 - 28, из них не менее 4 баллов за грамотность (по критериям ГК1-ГК4) делается вывод, что</a:t>
            </a:r>
            <a:r>
              <a:rPr lang="ru-RU" sz="1400" b="1" dirty="0">
                <a:solidFill>
                  <a:srgbClr val="FF0000"/>
                </a:solidFill>
                <a:latin typeface="Times New Roman" panose="02020603050405020304" pitchFamily="18" charset="0"/>
                <a:cs typeface="Times New Roman" panose="02020603050405020304" pitchFamily="18" charset="0"/>
              </a:rPr>
              <a:t> </a:t>
            </a:r>
            <a:r>
              <a:rPr lang="ru-RU" sz="1400" b="1" dirty="0">
                <a:solidFill>
                  <a:srgbClr val="0070C0"/>
                </a:solidFill>
                <a:latin typeface="Times New Roman" panose="02020603050405020304" pitchFamily="18" charset="0"/>
                <a:cs typeface="Times New Roman" panose="02020603050405020304" pitchFamily="18" charset="0"/>
              </a:rPr>
              <a:t>большинство ОО района справились с поставленными задачами</a:t>
            </a:r>
            <a:r>
              <a:rPr lang="ru-RU" dirty="0">
                <a:latin typeface="Times New Roman" panose="02020603050405020304" pitchFamily="18" charset="0"/>
                <a:cs typeface="Times New Roman" panose="02020603050405020304" pitchFamily="18" charset="0"/>
              </a:rPr>
              <a:t>.</a:t>
            </a:r>
          </a:p>
        </p:txBody>
      </p:sp>
      <p:graphicFrame>
        <p:nvGraphicFramePr>
          <p:cNvPr id="2" name="Таблица 1"/>
          <p:cNvGraphicFramePr>
            <a:graphicFrameLocks noGrp="1"/>
          </p:cNvGraphicFramePr>
          <p:nvPr>
            <p:extLst>
              <p:ext uri="{D42A27DB-BD31-4B8C-83A1-F6EECF244321}">
                <p14:modId xmlns:p14="http://schemas.microsoft.com/office/powerpoint/2010/main" val="3769751290"/>
              </p:ext>
            </p:extLst>
          </p:nvPr>
        </p:nvGraphicFramePr>
        <p:xfrm>
          <a:off x="142874" y="3295698"/>
          <a:ext cx="2870200" cy="2314575"/>
        </p:xfrm>
        <a:graphic>
          <a:graphicData uri="http://schemas.openxmlformats.org/drawingml/2006/table">
            <a:tbl>
              <a:tblPr/>
              <a:tblGrid>
                <a:gridCol w="2118556">
                  <a:extLst>
                    <a:ext uri="{9D8B030D-6E8A-4147-A177-3AD203B41FA5}">
                      <a16:colId xmlns:a16="http://schemas.microsoft.com/office/drawing/2014/main" val="20000"/>
                    </a:ext>
                  </a:extLst>
                </a:gridCol>
                <a:gridCol w="751644">
                  <a:extLst>
                    <a:ext uri="{9D8B030D-6E8A-4147-A177-3AD203B41FA5}">
                      <a16:colId xmlns:a16="http://schemas.microsoft.com/office/drawing/2014/main" val="20001"/>
                    </a:ext>
                  </a:extLst>
                </a:gridCol>
              </a:tblGrid>
              <a:tr h="400050">
                <a:tc>
                  <a:txBody>
                    <a:bodyPr/>
                    <a:lstStyle/>
                    <a:p>
                      <a:pPr algn="ctr" rtl="0" fontAlgn="ctr"/>
                      <a:r>
                        <a:rPr lang="ru-RU" sz="1200" b="1" i="0" u="none" strike="noStrike" dirty="0">
                          <a:solidFill>
                            <a:srgbClr val="FFFFFF"/>
                          </a:solidFill>
                          <a:effectLst/>
                          <a:latin typeface="Cambria"/>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tc>
                  <a:txBody>
                    <a:bodyPr/>
                    <a:lstStyle/>
                    <a:p>
                      <a:pPr algn="ctr" rtl="0" fontAlgn="ctr"/>
                      <a:r>
                        <a:rPr lang="ru-RU" sz="1200" b="1" i="0" u="none" strike="noStrike">
                          <a:solidFill>
                            <a:srgbClr val="FFFFFF"/>
                          </a:solidFill>
                          <a:effectLst/>
                          <a:latin typeface="Cambria"/>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0"/>
                  </a:ext>
                </a:extLst>
              </a:tr>
              <a:tr h="190500">
                <a:tc>
                  <a:txBody>
                    <a:bodyPr/>
                    <a:lstStyle/>
                    <a:p>
                      <a:pPr algn="ctr" fontAlgn="b"/>
                      <a:r>
                        <a:rPr lang="ru-RU" sz="1000" b="0" i="0" u="none" strike="noStrike">
                          <a:solidFill>
                            <a:srgbClr val="000000"/>
                          </a:solidFill>
                          <a:effectLst/>
                          <a:latin typeface="Cambria"/>
                        </a:rPr>
                        <a:t>ГБОУ гимназия №116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5,41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1"/>
                  </a:ext>
                </a:extLst>
              </a:tr>
              <a:tr h="190500">
                <a:tc>
                  <a:txBody>
                    <a:bodyPr/>
                    <a:lstStyle/>
                    <a:p>
                      <a:pPr algn="ctr" fontAlgn="b"/>
                      <a:r>
                        <a:rPr lang="ru-RU" sz="1000" b="0" i="0" u="none" strike="noStrike">
                          <a:solidFill>
                            <a:srgbClr val="000000"/>
                          </a:solidFill>
                          <a:effectLst/>
                          <a:latin typeface="Cambria"/>
                        </a:rPr>
                        <a:t>ГБОУ гимназия №52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5,05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2"/>
                  </a:ext>
                </a:extLst>
              </a:tr>
              <a:tr h="200025">
                <a:tc>
                  <a:txBody>
                    <a:bodyPr/>
                    <a:lstStyle/>
                    <a:p>
                      <a:pPr algn="ctr" fontAlgn="b"/>
                      <a:r>
                        <a:rPr lang="ru-RU" sz="1000" b="0" i="0" u="none" strike="noStrike">
                          <a:solidFill>
                            <a:srgbClr val="000000"/>
                          </a:solidFill>
                          <a:effectLst/>
                          <a:latin typeface="Cambria"/>
                        </a:rPr>
                        <a:t>ГБОУ гимназия №540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4,898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3"/>
                  </a:ext>
                </a:extLst>
              </a:tr>
              <a:tr h="190500">
                <a:tc>
                  <a:txBody>
                    <a:bodyPr/>
                    <a:lstStyle/>
                    <a:p>
                      <a:pPr algn="ctr" fontAlgn="b"/>
                      <a:r>
                        <a:rPr lang="ru-RU" sz="1000" b="0" i="0" u="none" strike="noStrike">
                          <a:solidFill>
                            <a:srgbClr val="000000"/>
                          </a:solidFill>
                          <a:effectLst/>
                          <a:latin typeface="Cambria"/>
                        </a:rPr>
                        <a:t>ГБОУ лицей №64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4,889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4"/>
                  </a:ext>
                </a:extLst>
              </a:tr>
              <a:tr h="190500">
                <a:tc>
                  <a:txBody>
                    <a:bodyPr/>
                    <a:lstStyle/>
                    <a:p>
                      <a:pPr algn="ctr" fontAlgn="b"/>
                      <a:r>
                        <a:rPr lang="ru-RU" sz="1000" b="0" i="0" u="none" strike="noStrike" dirty="0">
                          <a:solidFill>
                            <a:srgbClr val="000000"/>
                          </a:solidFill>
                          <a:effectLst/>
                          <a:latin typeface="Cambria"/>
                        </a:rPr>
                        <a:t>ГБОУ школа №617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rgbClr val="FFFFFF"/>
                          </a:solidFill>
                          <a:effectLst/>
                          <a:latin typeface="Cambria"/>
                        </a:rPr>
                        <a:t>4,875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5"/>
                  </a:ext>
                </a:extLst>
              </a:tr>
              <a:tr h="190500">
                <a:tc>
                  <a:txBody>
                    <a:bodyPr/>
                    <a:lstStyle/>
                    <a:p>
                      <a:pPr algn="ctr" fontAlgn="b"/>
                      <a:r>
                        <a:rPr lang="ru-RU" sz="1000" b="0" i="0" u="none" strike="noStrike">
                          <a:solidFill>
                            <a:srgbClr val="000000"/>
                          </a:solidFill>
                          <a:effectLst/>
                          <a:latin typeface="Cambria"/>
                        </a:rPr>
                        <a:t>ГБОУ лицей №597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4,61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6"/>
                  </a:ext>
                </a:extLst>
              </a:tr>
              <a:tr h="190500">
                <a:tc>
                  <a:txBody>
                    <a:bodyPr/>
                    <a:lstStyle/>
                    <a:p>
                      <a:pPr algn="ctr" fontAlgn="b"/>
                      <a:r>
                        <a:rPr lang="ru-RU" sz="1000" b="0" i="0" u="none" strike="noStrike" dirty="0">
                          <a:solidFill>
                            <a:srgbClr val="000000"/>
                          </a:solidFill>
                          <a:effectLst/>
                          <a:latin typeface="Cambria"/>
                        </a:rPr>
                        <a:t>ГБОУ школа №644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4,56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7"/>
                  </a:ext>
                </a:extLst>
              </a:tr>
              <a:tr h="190500">
                <a:tc>
                  <a:txBody>
                    <a:bodyPr/>
                    <a:lstStyle/>
                    <a:p>
                      <a:pPr algn="ctr" fontAlgn="b"/>
                      <a:r>
                        <a:rPr lang="ru-RU" sz="1000" b="0" i="0" u="none" strike="noStrike">
                          <a:solidFill>
                            <a:srgbClr val="000000"/>
                          </a:solidFill>
                          <a:effectLst/>
                          <a:latin typeface="Cambria"/>
                        </a:rPr>
                        <a:t>ГБОУ лицей №554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4,54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8"/>
                  </a:ext>
                </a:extLst>
              </a:tr>
              <a:tr h="190500">
                <a:tc>
                  <a:txBody>
                    <a:bodyPr/>
                    <a:lstStyle/>
                    <a:p>
                      <a:pPr algn="ctr" fontAlgn="b"/>
                      <a:r>
                        <a:rPr lang="ru-RU" sz="1000" b="0" i="0" u="none" strike="noStrike" dirty="0">
                          <a:solidFill>
                            <a:srgbClr val="000000"/>
                          </a:solidFill>
                          <a:effectLst/>
                          <a:latin typeface="Cambria"/>
                        </a:rPr>
                        <a:t>ГБОУ школа №640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4,52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9"/>
                  </a:ext>
                </a:extLst>
              </a:tr>
              <a:tr h="190500">
                <a:tc>
                  <a:txBody>
                    <a:bodyPr/>
                    <a:lstStyle/>
                    <a:p>
                      <a:pPr algn="ctr" fontAlgn="b"/>
                      <a:r>
                        <a:rPr lang="ru-RU" sz="1000" b="0" i="0" u="none" strike="noStrike" dirty="0">
                          <a:solidFill>
                            <a:srgbClr val="000000"/>
                          </a:solidFill>
                          <a:effectLst/>
                          <a:latin typeface="Cambria"/>
                        </a:rPr>
                        <a:t>ГБОУ школа №555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rgbClr val="FFFFFF"/>
                          </a:solidFill>
                          <a:effectLst/>
                          <a:latin typeface="Cambria"/>
                        </a:rPr>
                        <a:t>4,47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10"/>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519366030"/>
              </p:ext>
            </p:extLst>
          </p:nvPr>
        </p:nvGraphicFramePr>
        <p:xfrm>
          <a:off x="6396449" y="3290936"/>
          <a:ext cx="2870200" cy="2324100"/>
        </p:xfrm>
        <a:graphic>
          <a:graphicData uri="http://schemas.openxmlformats.org/drawingml/2006/table">
            <a:tbl>
              <a:tblPr/>
              <a:tblGrid>
                <a:gridCol w="2118556">
                  <a:extLst>
                    <a:ext uri="{9D8B030D-6E8A-4147-A177-3AD203B41FA5}">
                      <a16:colId xmlns:a16="http://schemas.microsoft.com/office/drawing/2014/main" val="20000"/>
                    </a:ext>
                  </a:extLst>
                </a:gridCol>
                <a:gridCol w="751644">
                  <a:extLst>
                    <a:ext uri="{9D8B030D-6E8A-4147-A177-3AD203B41FA5}">
                      <a16:colId xmlns:a16="http://schemas.microsoft.com/office/drawing/2014/main" val="20001"/>
                    </a:ext>
                  </a:extLst>
                </a:gridCol>
              </a:tblGrid>
              <a:tr h="400050">
                <a:tc>
                  <a:txBody>
                    <a:bodyPr/>
                    <a:lstStyle/>
                    <a:p>
                      <a:pPr algn="ctr" rtl="0" fontAlgn="ctr"/>
                      <a:r>
                        <a:rPr lang="ru-RU" sz="1200" b="1" i="0" u="none" strike="noStrike" dirty="0">
                          <a:solidFill>
                            <a:srgbClr val="FFFFFF"/>
                          </a:solidFill>
                          <a:effectLst/>
                          <a:latin typeface="Cambria"/>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tc>
                  <a:txBody>
                    <a:bodyPr/>
                    <a:lstStyle/>
                    <a:p>
                      <a:pPr algn="ctr" rtl="0" fontAlgn="ctr"/>
                      <a:r>
                        <a:rPr lang="ru-RU" sz="1200" b="1" i="0" u="none" strike="noStrike">
                          <a:solidFill>
                            <a:srgbClr val="FFFFFF"/>
                          </a:solidFill>
                          <a:effectLst/>
                          <a:latin typeface="Cambria"/>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0"/>
                  </a:ext>
                </a:extLst>
              </a:tr>
              <a:tr h="190500">
                <a:tc>
                  <a:txBody>
                    <a:bodyPr/>
                    <a:lstStyle/>
                    <a:p>
                      <a:pPr algn="ctr" fontAlgn="b"/>
                      <a:r>
                        <a:rPr lang="ru-RU" sz="1000" b="0" i="0" u="none" strike="noStrike">
                          <a:solidFill>
                            <a:srgbClr val="000000"/>
                          </a:solidFill>
                          <a:effectLst/>
                          <a:latin typeface="Cambria"/>
                        </a:rPr>
                        <a:t>ГБОУ гимназия №116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24,80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1"/>
                  </a:ext>
                </a:extLst>
              </a:tr>
              <a:tr h="190500">
                <a:tc>
                  <a:txBody>
                    <a:bodyPr/>
                    <a:lstStyle/>
                    <a:p>
                      <a:pPr algn="ctr" fontAlgn="b"/>
                      <a:r>
                        <a:rPr lang="ru-RU" sz="1000" b="0" i="0" u="none" strike="noStrike">
                          <a:solidFill>
                            <a:srgbClr val="000000"/>
                          </a:solidFill>
                          <a:effectLst/>
                          <a:latin typeface="Cambria"/>
                        </a:rPr>
                        <a:t>ГБОУ лицей №64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rgbClr val="FFFFFF"/>
                          </a:solidFill>
                          <a:effectLst/>
                          <a:latin typeface="Cambria"/>
                        </a:rPr>
                        <a:t>23,85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2"/>
                  </a:ext>
                </a:extLst>
              </a:tr>
              <a:tr h="200025">
                <a:tc>
                  <a:txBody>
                    <a:bodyPr/>
                    <a:lstStyle/>
                    <a:p>
                      <a:pPr algn="ctr" fontAlgn="b"/>
                      <a:r>
                        <a:rPr lang="ru-RU" sz="1000" b="0" i="0" u="none" strike="noStrike">
                          <a:solidFill>
                            <a:srgbClr val="000000"/>
                          </a:solidFill>
                          <a:effectLst/>
                          <a:latin typeface="Cambria"/>
                        </a:rPr>
                        <a:t>ГБОУ гимназия №540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23,81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3"/>
                  </a:ext>
                </a:extLst>
              </a:tr>
              <a:tr h="190500">
                <a:tc>
                  <a:txBody>
                    <a:bodyPr/>
                    <a:lstStyle/>
                    <a:p>
                      <a:pPr algn="ctr" fontAlgn="b"/>
                      <a:r>
                        <a:rPr lang="ru-RU" sz="1000" b="0" i="0" u="none" strike="noStrike">
                          <a:solidFill>
                            <a:srgbClr val="000000"/>
                          </a:solidFill>
                          <a:effectLst/>
                          <a:latin typeface="Cambria"/>
                        </a:rPr>
                        <a:t>ГБОУ гимназия №52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23,67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4"/>
                  </a:ext>
                </a:extLst>
              </a:tr>
              <a:tr h="190500">
                <a:tc>
                  <a:txBody>
                    <a:bodyPr/>
                    <a:lstStyle/>
                    <a:p>
                      <a:pPr algn="ctr" fontAlgn="b"/>
                      <a:r>
                        <a:rPr lang="ru-RU" sz="1000" b="0" i="0" u="none" strike="noStrike" dirty="0">
                          <a:solidFill>
                            <a:srgbClr val="000000"/>
                          </a:solidFill>
                          <a:effectLst/>
                          <a:latin typeface="Cambria"/>
                        </a:rPr>
                        <a:t>ГБОУ школа №617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23,24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5"/>
                  </a:ext>
                </a:extLst>
              </a:tr>
              <a:tr h="190500">
                <a:tc>
                  <a:txBody>
                    <a:bodyPr/>
                    <a:lstStyle/>
                    <a:p>
                      <a:pPr algn="ctr" fontAlgn="b"/>
                      <a:r>
                        <a:rPr lang="ru-RU" sz="1000" b="0" i="0" u="none" strike="noStrike">
                          <a:solidFill>
                            <a:srgbClr val="000000"/>
                          </a:solidFill>
                          <a:effectLst/>
                          <a:latin typeface="Cambria"/>
                        </a:rPr>
                        <a:t>ГБОУ гимназия №66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23,19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6"/>
                  </a:ext>
                </a:extLst>
              </a:tr>
              <a:tr h="190500">
                <a:tc>
                  <a:txBody>
                    <a:bodyPr/>
                    <a:lstStyle/>
                    <a:p>
                      <a:pPr algn="ctr" fontAlgn="b"/>
                      <a:r>
                        <a:rPr lang="ru-RU" sz="1000" b="0" i="0" u="none" strike="noStrike">
                          <a:solidFill>
                            <a:srgbClr val="000000"/>
                          </a:solidFill>
                          <a:effectLst/>
                          <a:latin typeface="Cambria"/>
                        </a:rPr>
                        <a:t>ГБОУ лицей №554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23,10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7"/>
                  </a:ext>
                </a:extLst>
              </a:tr>
              <a:tr h="200025">
                <a:tc>
                  <a:txBody>
                    <a:bodyPr/>
                    <a:lstStyle/>
                    <a:p>
                      <a:pPr algn="ctr" fontAlgn="b"/>
                      <a:r>
                        <a:rPr lang="ru-RU" sz="1000" b="0" i="0" u="none" strike="noStrike">
                          <a:solidFill>
                            <a:srgbClr val="000000"/>
                          </a:solidFill>
                          <a:effectLst/>
                          <a:latin typeface="Cambria"/>
                        </a:rPr>
                        <a:t>ГБОУ гимназия №42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23,09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8"/>
                  </a:ext>
                </a:extLst>
              </a:tr>
              <a:tr h="190500">
                <a:tc>
                  <a:txBody>
                    <a:bodyPr/>
                    <a:lstStyle/>
                    <a:p>
                      <a:pPr algn="ctr" fontAlgn="b"/>
                      <a:r>
                        <a:rPr lang="ru-RU" sz="1000" b="0" i="0" u="none" strike="noStrike" dirty="0">
                          <a:solidFill>
                            <a:srgbClr val="000000"/>
                          </a:solidFill>
                          <a:effectLst/>
                          <a:latin typeface="Cambria"/>
                        </a:rPr>
                        <a:t>ГБОУ школа №634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23,07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9"/>
                  </a:ext>
                </a:extLst>
              </a:tr>
              <a:tr h="190500">
                <a:tc>
                  <a:txBody>
                    <a:bodyPr/>
                    <a:lstStyle/>
                    <a:p>
                      <a:pPr algn="ctr" fontAlgn="b"/>
                      <a:r>
                        <a:rPr lang="ru-RU" sz="1000" b="0" i="0" u="none" strike="noStrike" dirty="0">
                          <a:solidFill>
                            <a:srgbClr val="000000"/>
                          </a:solidFill>
                          <a:effectLst/>
                          <a:latin typeface="Cambria"/>
                        </a:rPr>
                        <a:t>ГБОУ школа №644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rgbClr val="FFFFFF"/>
                          </a:solidFill>
                          <a:effectLst/>
                          <a:latin typeface="Cambria"/>
                        </a:rPr>
                        <a:t>23,07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10"/>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416797564"/>
              </p:ext>
            </p:extLst>
          </p:nvPr>
        </p:nvGraphicFramePr>
        <p:xfrm>
          <a:off x="3082930" y="3295698"/>
          <a:ext cx="2870200" cy="2314575"/>
        </p:xfrm>
        <a:graphic>
          <a:graphicData uri="http://schemas.openxmlformats.org/drawingml/2006/table">
            <a:tbl>
              <a:tblPr/>
              <a:tblGrid>
                <a:gridCol w="2118556">
                  <a:extLst>
                    <a:ext uri="{9D8B030D-6E8A-4147-A177-3AD203B41FA5}">
                      <a16:colId xmlns:a16="http://schemas.microsoft.com/office/drawing/2014/main" val="20000"/>
                    </a:ext>
                  </a:extLst>
                </a:gridCol>
                <a:gridCol w="751644">
                  <a:extLst>
                    <a:ext uri="{9D8B030D-6E8A-4147-A177-3AD203B41FA5}">
                      <a16:colId xmlns:a16="http://schemas.microsoft.com/office/drawing/2014/main" val="20001"/>
                    </a:ext>
                  </a:extLst>
                </a:gridCol>
              </a:tblGrid>
              <a:tr h="400050">
                <a:tc>
                  <a:txBody>
                    <a:bodyPr/>
                    <a:lstStyle/>
                    <a:p>
                      <a:pPr algn="ctr" rtl="0" fontAlgn="ctr"/>
                      <a:r>
                        <a:rPr lang="ru-RU" sz="1200" b="1" i="0" u="none" strike="noStrike" dirty="0">
                          <a:solidFill>
                            <a:schemeClr val="bg1"/>
                          </a:solidFill>
                          <a:effectLst/>
                          <a:latin typeface="Cambria"/>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ctr"/>
                      <a:r>
                        <a:rPr lang="ru-RU" sz="1200" b="1" i="0" u="none" strike="noStrike" dirty="0">
                          <a:solidFill>
                            <a:schemeClr val="bg1"/>
                          </a:solidFill>
                          <a:effectLst/>
                          <a:latin typeface="Cambria"/>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190500">
                <a:tc>
                  <a:txBody>
                    <a:bodyPr/>
                    <a:lstStyle/>
                    <a:p>
                      <a:pPr algn="ctr" fontAlgn="b"/>
                      <a:r>
                        <a:rPr lang="ru-RU" sz="1000" b="0" i="0" u="none" strike="noStrike" dirty="0">
                          <a:solidFill>
                            <a:srgbClr val="000000"/>
                          </a:solidFill>
                          <a:effectLst/>
                          <a:latin typeface="Cambria"/>
                        </a:rPr>
                        <a:t>ГБОУ школа №655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3,56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1"/>
                  </a:ext>
                </a:extLst>
              </a:tr>
              <a:tr h="190500">
                <a:tc>
                  <a:txBody>
                    <a:bodyPr/>
                    <a:lstStyle/>
                    <a:p>
                      <a:pPr algn="ctr" fontAlgn="b"/>
                      <a:r>
                        <a:rPr lang="ru-RU" sz="1000" b="0" i="0" u="none" strike="noStrike" dirty="0">
                          <a:solidFill>
                            <a:srgbClr val="000000"/>
                          </a:solidFill>
                          <a:effectLst/>
                          <a:latin typeface="Cambria"/>
                        </a:rPr>
                        <a:t>ГБОУ школа №601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3,41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2"/>
                  </a:ext>
                </a:extLst>
              </a:tr>
              <a:tr h="190500">
                <a:tc>
                  <a:txBody>
                    <a:bodyPr/>
                    <a:lstStyle/>
                    <a:p>
                      <a:pPr algn="ctr" fontAlgn="b"/>
                      <a:r>
                        <a:rPr lang="ru-RU" sz="1000" b="0" i="0" u="none" strike="noStrike" dirty="0">
                          <a:solidFill>
                            <a:srgbClr val="000000"/>
                          </a:solidFill>
                          <a:effectLst/>
                          <a:latin typeface="Cambria"/>
                        </a:rPr>
                        <a:t>ГБОУ школа №113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3,40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3"/>
                  </a:ext>
                </a:extLst>
              </a:tr>
              <a:tr h="190500">
                <a:tc>
                  <a:txBody>
                    <a:bodyPr/>
                    <a:lstStyle/>
                    <a:p>
                      <a:pPr algn="ctr" fontAlgn="b"/>
                      <a:r>
                        <a:rPr lang="ru-RU" sz="1000" b="0" i="0" u="none" strike="noStrike" dirty="0">
                          <a:solidFill>
                            <a:srgbClr val="000000"/>
                          </a:solidFill>
                          <a:effectLst/>
                          <a:latin typeface="Cambria"/>
                        </a:rPr>
                        <a:t>ГБОУ школа №109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3,34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4"/>
                  </a:ext>
                </a:extLst>
              </a:tr>
              <a:tr h="190500">
                <a:tc>
                  <a:txBody>
                    <a:bodyPr/>
                    <a:lstStyle/>
                    <a:p>
                      <a:pPr algn="ctr" fontAlgn="b"/>
                      <a:r>
                        <a:rPr lang="ru-RU" sz="1000" b="0" i="0" u="none" strike="noStrike" dirty="0">
                          <a:solidFill>
                            <a:srgbClr val="000000"/>
                          </a:solidFill>
                          <a:effectLst/>
                          <a:latin typeface="Cambria"/>
                        </a:rPr>
                        <a:t>ГБОУ школа №48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3,26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5"/>
                  </a:ext>
                </a:extLst>
              </a:tr>
              <a:tr h="190500">
                <a:tc>
                  <a:txBody>
                    <a:bodyPr/>
                    <a:lstStyle/>
                    <a:p>
                      <a:pPr algn="ctr" fontAlgn="b"/>
                      <a:r>
                        <a:rPr lang="ru-RU" sz="1000" b="0" i="0" u="none" strike="noStrike" dirty="0">
                          <a:solidFill>
                            <a:srgbClr val="000000"/>
                          </a:solidFill>
                          <a:effectLst/>
                          <a:latin typeface="Cambria"/>
                        </a:rPr>
                        <a:t>ГБОУ школа №596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6"/>
                  </a:ext>
                </a:extLst>
              </a:tr>
              <a:tr h="190500">
                <a:tc>
                  <a:txBody>
                    <a:bodyPr/>
                    <a:lstStyle/>
                    <a:p>
                      <a:pPr algn="ctr" fontAlgn="b"/>
                      <a:r>
                        <a:rPr lang="ru-RU" sz="1000" b="0" i="0" u="none" strike="noStrike" dirty="0">
                          <a:solidFill>
                            <a:srgbClr val="000000"/>
                          </a:solidFill>
                          <a:effectLst/>
                          <a:latin typeface="Cambria"/>
                        </a:rPr>
                        <a:t>ГБОУ школа №635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3,12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7"/>
                  </a:ext>
                </a:extLst>
              </a:tr>
              <a:tr h="190500">
                <a:tc>
                  <a:txBody>
                    <a:bodyPr/>
                    <a:lstStyle/>
                    <a:p>
                      <a:pPr algn="ctr" fontAlgn="b"/>
                      <a:r>
                        <a:rPr lang="ru-RU" sz="1000" b="0" i="0" u="none" strike="noStrike" dirty="0">
                          <a:solidFill>
                            <a:srgbClr val="000000"/>
                          </a:solidFill>
                          <a:effectLst/>
                          <a:latin typeface="Cambria"/>
                        </a:rPr>
                        <a:t>ГБОУ школа №438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3,087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8"/>
                  </a:ext>
                </a:extLst>
              </a:tr>
              <a:tr h="190500">
                <a:tc>
                  <a:txBody>
                    <a:bodyPr/>
                    <a:lstStyle/>
                    <a:p>
                      <a:pPr algn="ctr" fontAlgn="b"/>
                      <a:r>
                        <a:rPr lang="ru-RU" sz="1000" b="0" i="0" u="none" strike="noStrike" dirty="0">
                          <a:solidFill>
                            <a:srgbClr val="000000"/>
                          </a:solidFill>
                          <a:effectLst/>
                          <a:latin typeface="Cambria"/>
                        </a:rPr>
                        <a:t>ГБОУ школа №58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3,086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9"/>
                  </a:ext>
                </a:extLst>
              </a:tr>
              <a:tr h="200025">
                <a:tc>
                  <a:txBody>
                    <a:bodyPr/>
                    <a:lstStyle/>
                    <a:p>
                      <a:pPr algn="ctr" fontAlgn="b"/>
                      <a:r>
                        <a:rPr lang="ru-RU" sz="1000" b="0" i="0" u="none" strike="noStrike" dirty="0">
                          <a:solidFill>
                            <a:srgbClr val="000000"/>
                          </a:solidFill>
                          <a:effectLst/>
                          <a:latin typeface="Cambria"/>
                        </a:rPr>
                        <a:t>ГБОУ школа №661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a:rPr>
                        <a:t>2,88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10"/>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3732823475"/>
              </p:ext>
            </p:extLst>
          </p:nvPr>
        </p:nvGraphicFramePr>
        <p:xfrm>
          <a:off x="9419422" y="3316074"/>
          <a:ext cx="2582077" cy="2313549"/>
        </p:xfrm>
        <a:graphic>
          <a:graphicData uri="http://schemas.openxmlformats.org/drawingml/2006/table">
            <a:tbl>
              <a:tblPr/>
              <a:tblGrid>
                <a:gridCol w="1905887">
                  <a:extLst>
                    <a:ext uri="{9D8B030D-6E8A-4147-A177-3AD203B41FA5}">
                      <a16:colId xmlns:a16="http://schemas.microsoft.com/office/drawing/2014/main" val="20000"/>
                    </a:ext>
                  </a:extLst>
                </a:gridCol>
                <a:gridCol w="676190">
                  <a:extLst>
                    <a:ext uri="{9D8B030D-6E8A-4147-A177-3AD203B41FA5}">
                      <a16:colId xmlns:a16="http://schemas.microsoft.com/office/drawing/2014/main" val="20001"/>
                    </a:ext>
                  </a:extLst>
                </a:gridCol>
              </a:tblGrid>
              <a:tr h="370872">
                <a:tc>
                  <a:txBody>
                    <a:bodyPr/>
                    <a:lstStyle/>
                    <a:p>
                      <a:pPr algn="ctr" rtl="0" fontAlgn="ctr"/>
                      <a:r>
                        <a:rPr lang="ru-RU" sz="1200" b="1" i="0" u="none" strike="noStrike" dirty="0">
                          <a:solidFill>
                            <a:srgbClr val="FFFFFF"/>
                          </a:solidFill>
                          <a:effectLst/>
                          <a:latin typeface="Cambria"/>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ctr"/>
                      <a:r>
                        <a:rPr lang="ru-RU" sz="1200" b="1" i="0" u="none" strike="noStrike" dirty="0">
                          <a:solidFill>
                            <a:srgbClr val="FFFFFF"/>
                          </a:solidFill>
                          <a:effectLst/>
                          <a:latin typeface="Cambria"/>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176607">
                <a:tc>
                  <a:txBody>
                    <a:bodyPr/>
                    <a:lstStyle/>
                    <a:p>
                      <a:pPr algn="ctr" fontAlgn="b"/>
                      <a:r>
                        <a:rPr lang="ru-RU" sz="1000" b="0" i="0" u="none" strike="noStrike" dirty="0">
                          <a:solidFill>
                            <a:srgbClr val="000000"/>
                          </a:solidFill>
                          <a:effectLst/>
                          <a:latin typeface="Cambria"/>
                        </a:rPr>
                        <a:t>ГБОУ лицей №40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rgbClr val="FFFFFF"/>
                          </a:solidFill>
                          <a:effectLst/>
                          <a:latin typeface="Cambria"/>
                        </a:rPr>
                        <a:t>21,23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1"/>
                  </a:ext>
                </a:extLst>
              </a:tr>
              <a:tr h="176607">
                <a:tc>
                  <a:txBody>
                    <a:bodyPr/>
                    <a:lstStyle/>
                    <a:p>
                      <a:pPr algn="ctr" fontAlgn="b"/>
                      <a:r>
                        <a:rPr lang="ru-RU" sz="1000" b="0" i="0" u="none" strike="noStrike" dirty="0">
                          <a:solidFill>
                            <a:srgbClr val="000000"/>
                          </a:solidFill>
                          <a:effectLst/>
                          <a:latin typeface="Cambria"/>
                        </a:rPr>
                        <a:t>ГБОУ школа №48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20,88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2"/>
                  </a:ext>
                </a:extLst>
              </a:tr>
              <a:tr h="176607">
                <a:tc>
                  <a:txBody>
                    <a:bodyPr/>
                    <a:lstStyle/>
                    <a:p>
                      <a:pPr algn="ctr" fontAlgn="b"/>
                      <a:r>
                        <a:rPr lang="ru-RU" sz="1000" b="0" i="0" u="none" strike="noStrike" dirty="0">
                          <a:solidFill>
                            <a:srgbClr val="000000"/>
                          </a:solidFill>
                          <a:effectLst/>
                          <a:latin typeface="Cambria"/>
                        </a:rPr>
                        <a:t>ГБОУ школа №440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20,67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3"/>
                  </a:ext>
                </a:extLst>
              </a:tr>
              <a:tr h="176607">
                <a:tc>
                  <a:txBody>
                    <a:bodyPr/>
                    <a:lstStyle/>
                    <a:p>
                      <a:pPr algn="ctr" fontAlgn="b"/>
                      <a:r>
                        <a:rPr lang="ru-RU" sz="1000" b="0" i="0" u="none" strike="noStrike" dirty="0">
                          <a:solidFill>
                            <a:srgbClr val="000000"/>
                          </a:solidFill>
                          <a:effectLst/>
                          <a:latin typeface="Cambria"/>
                        </a:rPr>
                        <a:t>ГБОУ школа №581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20,50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4"/>
                  </a:ext>
                </a:extLst>
              </a:tr>
              <a:tr h="176607">
                <a:tc>
                  <a:txBody>
                    <a:bodyPr/>
                    <a:lstStyle/>
                    <a:p>
                      <a:pPr algn="ctr" fontAlgn="b"/>
                      <a:r>
                        <a:rPr lang="ru-RU" sz="1000" b="0" i="0" u="none" strike="noStrike" dirty="0">
                          <a:solidFill>
                            <a:srgbClr val="000000"/>
                          </a:solidFill>
                          <a:effectLst/>
                          <a:latin typeface="Cambria"/>
                        </a:rPr>
                        <a:t>ГБОУ школа №579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20,42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5"/>
                  </a:ext>
                </a:extLst>
              </a:tr>
              <a:tr h="176607">
                <a:tc>
                  <a:txBody>
                    <a:bodyPr/>
                    <a:lstStyle/>
                    <a:p>
                      <a:pPr algn="ctr" fontAlgn="b"/>
                      <a:r>
                        <a:rPr lang="ru-RU" sz="1000" b="0" i="0" u="none" strike="noStrike" dirty="0">
                          <a:solidFill>
                            <a:srgbClr val="000000"/>
                          </a:solidFill>
                          <a:effectLst/>
                          <a:latin typeface="Cambria"/>
                        </a:rPr>
                        <a:t>ГБОУ школа №58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20,03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6"/>
                  </a:ext>
                </a:extLst>
              </a:tr>
              <a:tr h="176607">
                <a:tc>
                  <a:txBody>
                    <a:bodyPr/>
                    <a:lstStyle/>
                    <a:p>
                      <a:pPr algn="ctr" fontAlgn="b"/>
                      <a:r>
                        <a:rPr lang="ru-RU" sz="1000" b="0" i="0" u="none" strike="noStrike" dirty="0">
                          <a:solidFill>
                            <a:srgbClr val="000000"/>
                          </a:solidFill>
                          <a:effectLst/>
                          <a:latin typeface="Cambria"/>
                        </a:rPr>
                        <a:t>ГБОУ школа №596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19,92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7"/>
                  </a:ext>
                </a:extLst>
              </a:tr>
              <a:tr h="176607">
                <a:tc>
                  <a:txBody>
                    <a:bodyPr/>
                    <a:lstStyle/>
                    <a:p>
                      <a:pPr algn="ctr" fontAlgn="b"/>
                      <a:r>
                        <a:rPr lang="ru-RU" sz="1000" b="0" i="0" u="none" strike="noStrike" dirty="0">
                          <a:solidFill>
                            <a:srgbClr val="000000"/>
                          </a:solidFill>
                          <a:effectLst/>
                          <a:latin typeface="Cambria"/>
                        </a:rPr>
                        <a:t>ГБОУ школа №109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19,91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8"/>
                  </a:ext>
                </a:extLst>
              </a:tr>
              <a:tr h="176607">
                <a:tc>
                  <a:txBody>
                    <a:bodyPr/>
                    <a:lstStyle/>
                    <a:p>
                      <a:pPr algn="ctr" fontAlgn="b"/>
                      <a:r>
                        <a:rPr lang="ru-RU" sz="1000" b="0" i="0" u="none" strike="noStrike" dirty="0">
                          <a:solidFill>
                            <a:srgbClr val="000000"/>
                          </a:solidFill>
                          <a:effectLst/>
                          <a:latin typeface="Cambria"/>
                        </a:rPr>
                        <a:t>ГБОУ школа №661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19,88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9"/>
                  </a:ext>
                </a:extLst>
              </a:tr>
              <a:tr h="176607">
                <a:tc>
                  <a:txBody>
                    <a:bodyPr/>
                    <a:lstStyle/>
                    <a:p>
                      <a:pPr algn="ctr" fontAlgn="b"/>
                      <a:r>
                        <a:rPr lang="ru-RU" sz="1000" b="0" i="0" u="none" strike="noStrike" dirty="0">
                          <a:solidFill>
                            <a:srgbClr val="000000"/>
                          </a:solidFill>
                          <a:effectLst/>
                          <a:latin typeface="Cambria"/>
                        </a:rPr>
                        <a:t>ГБОУ школа №438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a:rPr>
                        <a:t>19,35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10"/>
                  </a:ext>
                </a:extLst>
              </a:tr>
              <a:tr h="176607">
                <a:tc>
                  <a:txBody>
                    <a:bodyPr/>
                    <a:lstStyle/>
                    <a:p>
                      <a:pPr algn="ctr" fontAlgn="b"/>
                      <a:r>
                        <a:rPr lang="ru-RU" sz="1000" b="0" i="0" u="none" strike="noStrike" dirty="0">
                          <a:solidFill>
                            <a:srgbClr val="000000"/>
                          </a:solidFill>
                          <a:effectLst/>
                          <a:latin typeface="Cambria"/>
                        </a:rPr>
                        <a:t>ГБОУ школа №635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rgbClr val="FFFFFF"/>
                          </a:solidFill>
                          <a:effectLst/>
                          <a:latin typeface="Cambria"/>
                        </a:rPr>
                        <a:t>19,19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11"/>
                  </a:ext>
                </a:extLst>
              </a:tr>
            </a:tbl>
          </a:graphicData>
        </a:graphic>
      </p:graphicFrame>
      <p:sp>
        <p:nvSpPr>
          <p:cNvPr id="9" name="Номер слайда 8"/>
          <p:cNvSpPr>
            <a:spLocks noGrp="1"/>
          </p:cNvSpPr>
          <p:nvPr>
            <p:ph type="sldNum" sz="quarter" idx="12"/>
          </p:nvPr>
        </p:nvSpPr>
        <p:spPr>
          <a:xfrm>
            <a:off x="9258299" y="6400418"/>
            <a:ext cx="2743200" cy="365125"/>
          </a:xfrm>
        </p:spPr>
        <p:txBody>
          <a:bodyPr/>
          <a:lstStyle/>
          <a:p>
            <a:fld id="{A1E7BC73-F272-4144-8705-640BE5919E24}" type="slidenum">
              <a:rPr lang="ru-RU" smtClean="0"/>
              <a:pPr/>
              <a:t>13</a:t>
            </a:fld>
            <a:endParaRPr lang="ru-RU" dirty="0"/>
          </a:p>
        </p:txBody>
      </p:sp>
    </p:spTree>
    <p:extLst>
      <p:ext uri="{BB962C8B-B14F-4D97-AF65-F5344CB8AC3E}">
        <p14:creationId xmlns:p14="http://schemas.microsoft.com/office/powerpoint/2010/main" val="4028684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24469" y="1338340"/>
            <a:ext cx="4972100" cy="3586200"/>
          </a:xfrm>
        </p:spPr>
        <p:txBody>
          <a:bodyPr>
            <a:normAutofit/>
          </a:bodyPr>
          <a:lstStyle/>
          <a:p>
            <a:pPr marL="342900" indent="-342900" algn="just">
              <a:buFont typeface="+mj-lt"/>
              <a:buAutoNum type="arabicPeriod"/>
            </a:pPr>
            <a:r>
              <a:rPr lang="ru-RU" sz="1400" dirty="0">
                <a:latin typeface="Times New Roman" panose="02020603050405020304" pitchFamily="18" charset="0"/>
                <a:cs typeface="Times New Roman" panose="02020603050405020304" pitchFamily="18" charset="0"/>
              </a:rPr>
              <a:t>Максимальный результат 7 баллов в части «В» (краткое изложение) набрали </a:t>
            </a:r>
            <a:r>
              <a:rPr lang="ru-RU" sz="1400" b="1" dirty="0">
                <a:latin typeface="Times New Roman" panose="02020603050405020304" pitchFamily="18" charset="0"/>
                <a:cs typeface="Times New Roman" panose="02020603050405020304" pitchFamily="18" charset="0"/>
              </a:rPr>
              <a:t>218  учеников </a:t>
            </a:r>
            <a:r>
              <a:rPr lang="ru-RU" sz="1400" dirty="0">
                <a:latin typeface="Times New Roman" panose="02020603050405020304" pitchFamily="18" charset="0"/>
                <a:cs typeface="Times New Roman" panose="02020603050405020304" pitchFamily="18" charset="0"/>
              </a:rPr>
              <a:t>(частные и  школы городского подчинения не учитывались).</a:t>
            </a:r>
          </a:p>
          <a:p>
            <a:pPr marL="342900" indent="-342900" algn="just">
              <a:buFont typeface="+mj-lt"/>
              <a:buAutoNum type="arabicPeriod"/>
            </a:pPr>
            <a:r>
              <a:rPr lang="ru-RU" sz="1400" dirty="0">
                <a:latin typeface="Times New Roman" panose="02020603050405020304" pitchFamily="18" charset="0"/>
                <a:cs typeface="Times New Roman" panose="02020603050405020304" pitchFamily="18" charset="0"/>
              </a:rPr>
              <a:t>Максимальный результат 26 баллов в части «С» (тестовая часть, сочинение и оценка практической  грамотности письменной речи экзаменуемого и фактической  точности его письменной речи ) набрали </a:t>
            </a:r>
            <a:r>
              <a:rPr lang="ru-RU" sz="1400" b="1" dirty="0">
                <a:latin typeface="Times New Roman" panose="02020603050405020304" pitchFamily="18" charset="0"/>
                <a:cs typeface="Times New Roman" panose="02020603050405020304" pitchFamily="18" charset="0"/>
              </a:rPr>
              <a:t>550 учеников </a:t>
            </a:r>
            <a:r>
              <a:rPr lang="ru-RU" sz="1400" dirty="0">
                <a:latin typeface="Times New Roman" panose="02020603050405020304" pitchFamily="18" charset="0"/>
                <a:cs typeface="Times New Roman" panose="02020603050405020304" pitchFamily="18" charset="0"/>
              </a:rPr>
              <a:t>(частные и  школы городского подчинения не учитывались).</a:t>
            </a:r>
          </a:p>
          <a:p>
            <a:pPr marL="342900" indent="-342900" algn="just">
              <a:buFont typeface="+mj-lt"/>
              <a:buAutoNum type="arabicPeriod"/>
            </a:pPr>
            <a:r>
              <a:rPr lang="ru-RU" sz="1400" dirty="0">
                <a:latin typeface="Times New Roman" panose="02020603050405020304" pitchFamily="18" charset="0"/>
                <a:cs typeface="Times New Roman" panose="02020603050405020304" pitchFamily="18" charset="0"/>
              </a:rPr>
              <a:t>Максимальные 33 балла по русскому языку набрали </a:t>
            </a:r>
            <a:r>
              <a:rPr lang="ru-RU" sz="1400" b="1" dirty="0">
                <a:solidFill>
                  <a:srgbClr val="0070C0"/>
                </a:solidFill>
                <a:latin typeface="Times New Roman" panose="02020603050405020304" pitchFamily="18" charset="0"/>
                <a:cs typeface="Times New Roman" panose="02020603050405020304" pitchFamily="18" charset="0"/>
              </a:rPr>
              <a:t>111 человек</a:t>
            </a:r>
            <a:r>
              <a:rPr lang="ru-RU" sz="1400" dirty="0">
                <a:latin typeface="Times New Roman" panose="02020603050405020304" pitchFamily="18" charset="0"/>
                <a:cs typeface="Times New Roman" panose="02020603050405020304" pitchFamily="18" charset="0"/>
              </a:rPr>
              <a:t> (частные и  школы городского подчинения не учитывались). Половина всех максимальных результатов приходится на 9 ОО района. </a:t>
            </a:r>
          </a:p>
          <a:p>
            <a:pPr marL="342900" indent="-342900" algn="just">
              <a:buFont typeface="+mj-lt"/>
              <a:buAutoNum type="arabicPeriod"/>
            </a:pPr>
            <a:r>
              <a:rPr lang="ru-RU" sz="1400" b="1" dirty="0">
                <a:latin typeface="Times New Roman" panose="02020603050405020304" pitchFamily="18" charset="0"/>
                <a:cs typeface="Times New Roman" panose="02020603050405020304" pitchFamily="18" charset="0"/>
              </a:rPr>
              <a:t>41</a:t>
            </a:r>
            <a:r>
              <a:rPr lang="ru-RU" sz="1400" dirty="0">
                <a:latin typeface="Times New Roman" panose="02020603050405020304" pitchFamily="18" charset="0"/>
                <a:cs typeface="Times New Roman" panose="02020603050405020304" pitchFamily="18" charset="0"/>
              </a:rPr>
              <a:t> общеобразовательная организация  имеет хотя бы 1 ученика, набравшего 33 балла.</a:t>
            </a:r>
          </a:p>
          <a:p>
            <a:pPr algn="l"/>
            <a:endParaRPr lang="ru-RU" sz="1400" dirty="0">
              <a:latin typeface="Times New Roman" panose="02020603050405020304" pitchFamily="18" charset="0"/>
              <a:cs typeface="Times New Roman" panose="02020603050405020304" pitchFamily="18" charset="0"/>
            </a:endParaRPr>
          </a:p>
          <a:p>
            <a:endParaRPr lang="ru-RU" dirty="0"/>
          </a:p>
        </p:txBody>
      </p:sp>
      <p:sp>
        <p:nvSpPr>
          <p:cNvPr id="4" name="Заголовок 1"/>
          <p:cNvSpPr>
            <a:spLocks noGrp="1"/>
          </p:cNvSpPr>
          <p:nvPr>
            <p:ph type="ctrTitle"/>
          </p:nvPr>
        </p:nvSpPr>
        <p:spPr>
          <a:xfrm>
            <a:off x="345688" y="0"/>
            <a:ext cx="9144000" cy="550320"/>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Лучшие результаты в части «В» и «С»</a:t>
            </a:r>
            <a:endParaRPr lang="ru-RU" sz="2400" dirty="0"/>
          </a:p>
        </p:txBody>
      </p:sp>
      <p:sp>
        <p:nvSpPr>
          <p:cNvPr id="5" name="Заголовок 4"/>
          <p:cNvSpPr txBox="1">
            <a:spLocks/>
          </p:cNvSpPr>
          <p:nvPr/>
        </p:nvSpPr>
        <p:spPr>
          <a:xfrm>
            <a:off x="514814" y="701992"/>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a:solidFill>
                  <a:schemeClr val="bg1"/>
                </a:solidFill>
                <a:latin typeface="+mn-lt"/>
                <a:ea typeface="+mn-ea"/>
                <a:cs typeface="+mn-cs"/>
              </a:rPr>
              <a:t>Русский язык</a:t>
            </a:r>
            <a:endParaRPr lang="ru-RU" sz="1800" b="1" dirty="0">
              <a:solidFill>
                <a:schemeClr val="bg1"/>
              </a:solidFill>
              <a:latin typeface="+mn-lt"/>
              <a:ea typeface="+mn-ea"/>
              <a:cs typeface="+mn-cs"/>
            </a:endParaRPr>
          </a:p>
        </p:txBody>
      </p:sp>
      <p:sp>
        <p:nvSpPr>
          <p:cNvPr id="9" name="Прямоугольник 8"/>
          <p:cNvSpPr/>
          <p:nvPr/>
        </p:nvSpPr>
        <p:spPr>
          <a:xfrm>
            <a:off x="6192644" y="872808"/>
            <a:ext cx="5516136" cy="584775"/>
          </a:xfrm>
          <a:prstGeom prst="rect">
            <a:avLst/>
          </a:prstGeom>
        </p:spPr>
        <p:txBody>
          <a:bodyPr wrap="square">
            <a:spAutoFit/>
          </a:bodyPr>
          <a:lstStyle/>
          <a:p>
            <a:pPr algn="ctr"/>
            <a:r>
              <a:rPr lang="ru-RU" sz="1600" b="1" dirty="0">
                <a:latin typeface="Times New Roman" panose="02020603050405020304" pitchFamily="18" charset="0"/>
                <a:cs typeface="Times New Roman" panose="02020603050405020304" pitchFamily="18" charset="0"/>
              </a:rPr>
              <a:t>ОО с максимальным количеством учеников, набравших 33 балла </a:t>
            </a:r>
            <a:endParaRPr lang="ru-RU" sz="1600" b="1" dirty="0"/>
          </a:p>
        </p:txBody>
      </p:sp>
      <p:graphicFrame>
        <p:nvGraphicFramePr>
          <p:cNvPr id="10" name="Диаграмма 9"/>
          <p:cNvGraphicFramePr>
            <a:graphicFrameLocks/>
          </p:cNvGraphicFramePr>
          <p:nvPr>
            <p:extLst>
              <p:ext uri="{D42A27DB-BD31-4B8C-83A1-F6EECF244321}">
                <p14:modId xmlns:p14="http://schemas.microsoft.com/office/powerpoint/2010/main" val="2594059886"/>
              </p:ext>
            </p:extLst>
          </p:nvPr>
        </p:nvGraphicFramePr>
        <p:xfrm>
          <a:off x="6048260" y="1457583"/>
          <a:ext cx="5188452" cy="34559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7725" y="213360"/>
            <a:ext cx="10515600" cy="419302"/>
          </a:xfrm>
        </p:spPr>
        <p:txBody>
          <a:bodyPr>
            <a:normAutofit fontScale="90000"/>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endParaRPr lang="ru-RU" sz="2400" dirty="0"/>
          </a:p>
        </p:txBody>
      </p:sp>
      <p:sp>
        <p:nvSpPr>
          <p:cNvPr id="4" name="Заголовок 4"/>
          <p:cNvSpPr txBox="1">
            <a:spLocks/>
          </p:cNvSpPr>
          <p:nvPr/>
        </p:nvSpPr>
        <p:spPr>
          <a:xfrm>
            <a:off x="838200" y="735446"/>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a:solidFill>
                  <a:schemeClr val="bg1"/>
                </a:solidFill>
                <a:latin typeface="+mn-lt"/>
                <a:ea typeface="+mn-ea"/>
                <a:cs typeface="+mn-cs"/>
              </a:rPr>
              <a:t>Русский язык</a:t>
            </a:r>
            <a:endParaRPr lang="ru-RU" sz="1800" b="1" dirty="0">
              <a:solidFill>
                <a:schemeClr val="bg1"/>
              </a:solidFill>
              <a:latin typeface="+mn-lt"/>
              <a:ea typeface="+mn-ea"/>
              <a:cs typeface="+mn-cs"/>
            </a:endParaRPr>
          </a:p>
        </p:txBody>
      </p:sp>
      <p:sp>
        <p:nvSpPr>
          <p:cNvPr id="6" name="TextBox 5"/>
          <p:cNvSpPr txBox="1"/>
          <p:nvPr/>
        </p:nvSpPr>
        <p:spPr>
          <a:xfrm>
            <a:off x="849351" y="1449659"/>
            <a:ext cx="5808623" cy="1600438"/>
          </a:xfrm>
          <a:prstGeom prst="rect">
            <a:avLst/>
          </a:prstGeom>
          <a:noFill/>
        </p:spPr>
        <p:txBody>
          <a:bodyPr wrap="square" rtlCol="0">
            <a:spAutoFit/>
          </a:bodyPr>
          <a:lstStyle/>
          <a:p>
            <a:pPr marL="342900" indent="-342900">
              <a:buFont typeface="+mj-lt"/>
              <a:buAutoNum type="arabicPeriod"/>
            </a:pPr>
            <a:r>
              <a:rPr lang="ru-RU" sz="1400" dirty="0">
                <a:latin typeface="Times New Roman" panose="02020603050405020304" pitchFamily="18" charset="0"/>
                <a:cs typeface="Times New Roman" panose="02020603050405020304" pitchFamily="18" charset="0"/>
              </a:rPr>
              <a:t>К лучшим ОО района по итогам экзамена по русскому языку (для оценки использован средняя отметка по  предмету,  кол-во «3» менее 15%  при отсутствии «2») относятся 12 ОО</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(частные и  школы городского подчинения не учитывались).</a:t>
            </a:r>
          </a:p>
          <a:p>
            <a:pPr marL="342900" indent="-342900">
              <a:buFont typeface="+mj-lt"/>
              <a:buAutoNum type="arabicPeriod"/>
            </a:pPr>
            <a:endParaRPr lang="ru-RU"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1400" dirty="0">
                <a:latin typeface="Times New Roman" panose="02020603050405020304" pitchFamily="18" charset="0"/>
                <a:cs typeface="Times New Roman" panose="02020603050405020304" pitchFamily="18" charset="0"/>
              </a:rPr>
              <a:t>Учащиеся </a:t>
            </a:r>
            <a:r>
              <a:rPr lang="ru-RU" sz="1400" b="1" dirty="0">
                <a:solidFill>
                  <a:srgbClr val="0070C0"/>
                </a:solidFill>
                <a:latin typeface="Times New Roman" panose="02020603050405020304" pitchFamily="18" charset="0"/>
                <a:cs typeface="Times New Roman" panose="02020603050405020304" pitchFamily="18" charset="0"/>
              </a:rPr>
              <a:t>ГБОУ гимназии №116 </a:t>
            </a:r>
            <a:r>
              <a:rPr lang="ru-RU" sz="1400" dirty="0">
                <a:latin typeface="Times New Roman" panose="02020603050405020304" pitchFamily="18" charset="0"/>
                <a:cs typeface="Times New Roman" panose="02020603050405020304" pitchFamily="18" charset="0"/>
              </a:rPr>
              <a:t>не получили ни одной «3».</a:t>
            </a:r>
          </a:p>
          <a:p>
            <a:pPr marL="342900" indent="-342900">
              <a:buFont typeface="+mj-lt"/>
              <a:buAutoNum type="arabicPeriod"/>
            </a:pPr>
            <a:endParaRPr lang="ru-RU" sz="1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15897" y="1137071"/>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13" name="TextBox 12"/>
          <p:cNvSpPr txBox="1"/>
          <p:nvPr/>
        </p:nvSpPr>
        <p:spPr>
          <a:xfrm>
            <a:off x="7170234" y="1918010"/>
            <a:ext cx="4716966" cy="954107"/>
          </a:xfrm>
          <a:prstGeom prst="rect">
            <a:avLst/>
          </a:prstGeom>
          <a:noFill/>
        </p:spPr>
        <p:txBody>
          <a:bodyPr wrap="square" rtlCol="0">
            <a:spAutoFit/>
          </a:bodyPr>
          <a:lstStyle/>
          <a:p>
            <a:pPr>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a:buFont typeface="Arial" pitchFamily="34" charset="0"/>
              <a:buChar char="•"/>
            </a:pP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buFont typeface="Arial" pitchFamily="34" charset="0"/>
              <a:buChar char="•"/>
            </a:pPr>
            <a:endParaRPr lang="ru-RU" sz="1400"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2823815450"/>
              </p:ext>
            </p:extLst>
          </p:nvPr>
        </p:nvGraphicFramePr>
        <p:xfrm>
          <a:off x="7006728" y="1506403"/>
          <a:ext cx="4992681" cy="45198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3293145638"/>
              </p:ext>
            </p:extLst>
          </p:nvPr>
        </p:nvGraphicFramePr>
        <p:xfrm>
          <a:off x="938905" y="3081572"/>
          <a:ext cx="5509580" cy="2968321"/>
        </p:xfrm>
        <a:graphic>
          <a:graphicData uri="http://schemas.openxmlformats.org/drawingml/2006/table">
            <a:tbl>
              <a:tblPr/>
              <a:tblGrid>
                <a:gridCol w="2095001">
                  <a:extLst>
                    <a:ext uri="{9D8B030D-6E8A-4147-A177-3AD203B41FA5}">
                      <a16:colId xmlns:a16="http://schemas.microsoft.com/office/drawing/2014/main" val="20000"/>
                    </a:ext>
                  </a:extLst>
                </a:gridCol>
                <a:gridCol w="707403">
                  <a:extLst>
                    <a:ext uri="{9D8B030D-6E8A-4147-A177-3AD203B41FA5}">
                      <a16:colId xmlns:a16="http://schemas.microsoft.com/office/drawing/2014/main" val="20001"/>
                    </a:ext>
                  </a:extLst>
                </a:gridCol>
                <a:gridCol w="652987">
                  <a:extLst>
                    <a:ext uri="{9D8B030D-6E8A-4147-A177-3AD203B41FA5}">
                      <a16:colId xmlns:a16="http://schemas.microsoft.com/office/drawing/2014/main" val="20002"/>
                    </a:ext>
                  </a:extLst>
                </a:gridCol>
                <a:gridCol w="652987">
                  <a:extLst>
                    <a:ext uri="{9D8B030D-6E8A-4147-A177-3AD203B41FA5}">
                      <a16:colId xmlns:a16="http://schemas.microsoft.com/office/drawing/2014/main" val="20003"/>
                    </a:ext>
                  </a:extLst>
                </a:gridCol>
                <a:gridCol w="652987">
                  <a:extLst>
                    <a:ext uri="{9D8B030D-6E8A-4147-A177-3AD203B41FA5}">
                      <a16:colId xmlns:a16="http://schemas.microsoft.com/office/drawing/2014/main" val="20004"/>
                    </a:ext>
                  </a:extLst>
                </a:gridCol>
                <a:gridCol w="748215">
                  <a:extLst>
                    <a:ext uri="{9D8B030D-6E8A-4147-A177-3AD203B41FA5}">
                      <a16:colId xmlns:a16="http://schemas.microsoft.com/office/drawing/2014/main" val="20005"/>
                    </a:ext>
                  </a:extLst>
                </a:gridCol>
              </a:tblGrid>
              <a:tr h="424045">
                <a:tc>
                  <a:txBody>
                    <a:bodyPr/>
                    <a:lstStyle/>
                    <a:p>
                      <a:pPr algn="ctr" fontAlgn="ctr"/>
                      <a:r>
                        <a:rPr lang="ru-RU" sz="1200" b="0" i="0" u="none" strike="noStrike" dirty="0">
                          <a:solidFill>
                            <a:srgbClr val="FFFFFF"/>
                          </a:solidFill>
                          <a:effectLst/>
                          <a:latin typeface="Times New Roman" pitchFamily="18" charset="0"/>
                          <a:cs typeface="Times New Roman" pitchFamily="18" charset="0"/>
                        </a:rPr>
                        <a:t>№ 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12023">
                <a:tc>
                  <a:txBody>
                    <a:bodyPr/>
                    <a:lstStyle/>
                    <a:p>
                      <a:pPr algn="ctr" fontAlgn="ctr"/>
                      <a:r>
                        <a:rPr lang="ru-RU" sz="1200" b="0" i="0" u="none" strike="noStrike" dirty="0">
                          <a:effectLst/>
                          <a:latin typeface="Times New Roman" pitchFamily="18" charset="0"/>
                          <a:cs typeface="Times New Roman"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0" i="0" u="none" strike="noStrike" dirty="0">
                          <a:effectLst/>
                          <a:latin typeface="Times New Roman" pitchFamily="18" charset="0"/>
                          <a:cs typeface="Times New Roman" pitchFamily="18" charset="0"/>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0" i="0" u="none" strike="noStrike">
                          <a:effectLst/>
                          <a:latin typeface="Times New Roman" pitchFamily="18" charset="0"/>
                          <a:cs typeface="Times New Roman" pitchFamily="18"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0" i="0" u="none" strike="noStrike">
                          <a:effectLst/>
                          <a:latin typeface="Times New Roman" pitchFamily="18" charset="0"/>
                          <a:cs typeface="Times New Roman" pitchFamily="18" charset="0"/>
                        </a:rPr>
                        <a:t>4,76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212023">
                <a:tc>
                  <a:txBody>
                    <a:bodyPr/>
                    <a:lstStyle/>
                    <a:p>
                      <a:pPr algn="ctr" fontAlgn="ctr"/>
                      <a:r>
                        <a:rPr lang="ru-RU" sz="1200" b="0" i="0" u="none" strike="noStrike">
                          <a:effectLst/>
                          <a:latin typeface="Times New Roman" pitchFamily="18" charset="0"/>
                          <a:cs typeface="Times New Roman" pitchFamily="18"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4,534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2023">
                <a:tc>
                  <a:txBody>
                    <a:bodyPr/>
                    <a:lstStyle/>
                    <a:p>
                      <a:pPr algn="ctr" fontAlgn="ctr"/>
                      <a:r>
                        <a:rPr lang="ru-RU" sz="1200" b="0" i="0" u="none" strike="noStrike">
                          <a:effectLst/>
                          <a:latin typeface="Times New Roman" pitchFamily="18" charset="0"/>
                          <a:cs typeface="Times New Roman" pitchFamily="18"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4,528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2023">
                <a:tc>
                  <a:txBody>
                    <a:bodyPr/>
                    <a:lstStyle/>
                    <a:p>
                      <a:pPr algn="ctr" fontAlgn="ctr"/>
                      <a:r>
                        <a:rPr lang="ru-RU" sz="1200" b="0" i="0" u="none" strike="noStrike">
                          <a:effectLst/>
                          <a:latin typeface="Times New Roman" pitchFamily="18" charset="0"/>
                          <a:cs typeface="Times New Roman" pitchFamily="18" charset="0"/>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2023">
                <a:tc>
                  <a:txBody>
                    <a:bodyPr/>
                    <a:lstStyle/>
                    <a:p>
                      <a:pPr algn="ctr" fontAlgn="ctr"/>
                      <a:r>
                        <a:rPr lang="ru-RU" sz="1200" b="0" i="0" u="none" strike="noStrike">
                          <a:effectLst/>
                          <a:latin typeface="Times New Roman" pitchFamily="18" charset="0"/>
                          <a:cs typeface="Times New Roman" pitchFamily="18" charset="0"/>
                        </a:rPr>
                        <a:t>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2023">
                <a:tc>
                  <a:txBody>
                    <a:bodyPr/>
                    <a:lstStyle/>
                    <a:p>
                      <a:pPr algn="ctr" fontAlgn="ctr"/>
                      <a:r>
                        <a:rPr lang="ru-RU" sz="1200" b="0" i="0" u="none" strike="noStrike">
                          <a:effectLst/>
                          <a:latin typeface="Times New Roman" pitchFamily="18" charset="0"/>
                          <a:cs typeface="Times New Roman" pitchFamily="18" charset="0"/>
                        </a:rPr>
                        <a:t>597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2023">
                <a:tc>
                  <a:txBody>
                    <a:bodyPr/>
                    <a:lstStyle/>
                    <a:p>
                      <a:pPr algn="ctr" fontAlgn="ctr"/>
                      <a:r>
                        <a:rPr lang="ru-RU" sz="1200" b="0" i="0" u="none" strike="noStrike">
                          <a:effectLst/>
                          <a:latin typeface="Times New Roman" pitchFamily="18" charset="0"/>
                          <a:cs typeface="Times New Roman" pitchFamily="18"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2023">
                <a:tc>
                  <a:txBody>
                    <a:bodyPr/>
                    <a:lstStyle/>
                    <a:p>
                      <a:pPr algn="ctr" fontAlgn="ctr"/>
                      <a:r>
                        <a:rPr lang="ru-RU" sz="1200" b="0" i="0" u="none" strike="noStrike">
                          <a:effectLst/>
                          <a:latin typeface="Times New Roman" pitchFamily="18" charset="0"/>
                          <a:cs typeface="Times New Roman" pitchFamily="18" charset="0"/>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2023">
                <a:tc>
                  <a:txBody>
                    <a:bodyPr/>
                    <a:lstStyle/>
                    <a:p>
                      <a:pPr algn="ctr" fontAlgn="ctr"/>
                      <a:r>
                        <a:rPr lang="ru-RU" sz="1200" b="0" i="0" u="none" strike="noStrike">
                          <a:effectLst/>
                          <a:latin typeface="Times New Roman" pitchFamily="18" charset="0"/>
                          <a:cs typeface="Times New Roman" pitchFamily="18"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2023">
                <a:tc>
                  <a:txBody>
                    <a:bodyPr/>
                    <a:lstStyle/>
                    <a:p>
                      <a:pPr algn="ctr" fontAlgn="ctr"/>
                      <a:r>
                        <a:rPr lang="ru-RU" sz="1200" b="0" i="0" u="none" strike="noStrike">
                          <a:effectLst/>
                          <a:latin typeface="Times New Roman" pitchFamily="18" charset="0"/>
                          <a:cs typeface="Times New Roman" pitchFamily="18"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2023">
                <a:tc>
                  <a:txBody>
                    <a:bodyPr/>
                    <a:lstStyle/>
                    <a:p>
                      <a:pPr algn="ctr" fontAlgn="ctr"/>
                      <a:r>
                        <a:rPr lang="ru-RU" sz="1200" b="0" i="0" u="none" strike="noStrike">
                          <a:effectLst/>
                          <a:latin typeface="Times New Roman" pitchFamily="18" charset="0"/>
                          <a:cs typeface="Times New Roman" pitchFamily="18"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12023">
                <a:tc>
                  <a:txBody>
                    <a:bodyPr/>
                    <a:lstStyle/>
                    <a:p>
                      <a:pPr algn="ctr" fontAlgn="ctr"/>
                      <a:r>
                        <a:rPr lang="ru-RU" sz="1200" b="0" i="0" u="none" strike="noStrike">
                          <a:effectLst/>
                          <a:latin typeface="Times New Roman" pitchFamily="18" charset="0"/>
                          <a:cs typeface="Times New Roman" pitchFamily="18"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8" name="Номер слайда 7"/>
          <p:cNvSpPr>
            <a:spLocks noGrp="1"/>
          </p:cNvSpPr>
          <p:nvPr>
            <p:ph type="sldNum" sz="quarter" idx="12"/>
          </p:nvPr>
        </p:nvSpPr>
        <p:spPr/>
        <p:txBody>
          <a:bodyPr/>
          <a:lstStyle/>
          <a:p>
            <a:fld id="{A1E7BC73-F272-4144-8705-640BE5919E24}" type="slidenum">
              <a:rPr lang="ru-RU" smtClean="0"/>
              <a:pPr/>
              <a:t>15</a:t>
            </a:fld>
            <a:endParaRPr lang="ru-RU"/>
          </a:p>
        </p:txBody>
      </p:sp>
    </p:spTree>
    <p:extLst>
      <p:ext uri="{BB962C8B-B14F-4D97-AF65-F5344CB8AC3E}">
        <p14:creationId xmlns:p14="http://schemas.microsoft.com/office/powerpoint/2010/main" val="134585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09625" y="0"/>
            <a:ext cx="10515600" cy="49351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низким результатом</a:t>
            </a:r>
          </a:p>
        </p:txBody>
      </p:sp>
      <p:sp>
        <p:nvSpPr>
          <p:cNvPr id="5" name="Заголовок 4"/>
          <p:cNvSpPr txBox="1">
            <a:spLocks/>
          </p:cNvSpPr>
          <p:nvPr/>
        </p:nvSpPr>
        <p:spPr>
          <a:xfrm>
            <a:off x="871653" y="576309"/>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a:solidFill>
                  <a:schemeClr val="bg1"/>
                </a:solidFill>
                <a:latin typeface="+mn-lt"/>
                <a:ea typeface="+mn-ea"/>
                <a:cs typeface="+mn-cs"/>
              </a:rPr>
              <a:t>Русский язык</a:t>
            </a:r>
          </a:p>
        </p:txBody>
      </p:sp>
      <p:sp>
        <p:nvSpPr>
          <p:cNvPr id="6" name="Содержимое 5"/>
          <p:cNvSpPr>
            <a:spLocks noGrp="1"/>
          </p:cNvSpPr>
          <p:nvPr>
            <p:ph idx="1"/>
          </p:nvPr>
        </p:nvSpPr>
        <p:spPr>
          <a:xfrm>
            <a:off x="898602" y="910528"/>
            <a:ext cx="1717971" cy="480131"/>
          </a:xfrm>
          <a:prstGeom prst="rect">
            <a:avLst/>
          </a:prstGeom>
        </p:spPr>
        <p:txBody>
          <a:bodyPr wrap="none">
            <a:spAutoFit/>
          </a:bodyPr>
          <a:lstStyle/>
          <a:p>
            <a:pPr lvl="0">
              <a:buNone/>
            </a:pPr>
            <a:r>
              <a:rPr lang="ru-RU" dirty="0">
                <a:solidFill>
                  <a:prstClr val="black"/>
                </a:solidFill>
                <a:latin typeface="Times New Roman" panose="02020603050405020304" pitchFamily="18" charset="0"/>
                <a:cs typeface="Times New Roman" panose="02020603050405020304" pitchFamily="18" charset="0"/>
              </a:rPr>
              <a:t>«</a:t>
            </a:r>
            <a:r>
              <a:rPr lang="ru-RU" sz="1800" b="1" dirty="0">
                <a:solidFill>
                  <a:prstClr val="black"/>
                </a:solidFill>
                <a:latin typeface="Times New Roman" panose="02020603050405020304" pitchFamily="18" charset="0"/>
                <a:cs typeface="Times New Roman" panose="02020603050405020304" pitchFamily="18" charset="0"/>
              </a:rPr>
              <a:t>Отстающие»</a:t>
            </a:r>
          </a:p>
        </p:txBody>
      </p:sp>
      <p:sp>
        <p:nvSpPr>
          <p:cNvPr id="7" name="TextBox 6"/>
          <p:cNvSpPr txBox="1"/>
          <p:nvPr/>
        </p:nvSpPr>
        <p:spPr>
          <a:xfrm>
            <a:off x="867925" y="1351213"/>
            <a:ext cx="10104875" cy="1815882"/>
          </a:xfrm>
          <a:prstGeom prst="rect">
            <a:avLst/>
          </a:prstGeom>
          <a:noFill/>
        </p:spPr>
        <p:txBody>
          <a:bodyPr wrap="square" rtlCol="0">
            <a:spAutoFit/>
          </a:bodyPr>
          <a:lstStyle/>
          <a:p>
            <a:pPr marL="342900" indent="-342900">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buFontTx/>
              <a:buAutoNum type="arabicPeriod"/>
            </a:pPr>
            <a:r>
              <a:rPr lang="ru-RU" sz="1400" dirty="0">
                <a:latin typeface="Times New Roman" panose="02020603050405020304" pitchFamily="18" charset="0"/>
                <a:cs typeface="Times New Roman" panose="02020603050405020304" pitchFamily="18" charset="0"/>
              </a:rPr>
              <a:t>В 2021 году в ОГЭ по русскому языку было получено </a:t>
            </a:r>
            <a:r>
              <a:rPr lang="ru-RU" sz="1400" b="1" dirty="0">
                <a:latin typeface="Times New Roman" panose="02020603050405020304" pitchFamily="18" charset="0"/>
                <a:cs typeface="Times New Roman" panose="02020603050405020304" pitchFamily="18" charset="0"/>
              </a:rPr>
              <a:t>17</a:t>
            </a:r>
            <a:r>
              <a:rPr lang="ru-RU" sz="1400" dirty="0">
                <a:latin typeface="Times New Roman" panose="02020603050405020304" pitchFamily="18" charset="0"/>
                <a:cs typeface="Times New Roman" panose="02020603050405020304" pitchFamily="18" charset="0"/>
              </a:rPr>
              <a:t> неудовлетворительных отметок (частные и  школы городского подчинения не учитывались) .</a:t>
            </a:r>
          </a:p>
          <a:p>
            <a:pPr marL="342900" indent="-342900">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buFontTx/>
              <a:buAutoNum type="arabicPeriod"/>
            </a:pPr>
            <a:r>
              <a:rPr lang="ru-RU" sz="1400" dirty="0">
                <a:latin typeface="Times New Roman" panose="02020603050405020304" pitchFamily="18" charset="0"/>
                <a:cs typeface="Times New Roman" panose="02020603050405020304" pitchFamily="18" charset="0"/>
              </a:rPr>
              <a:t> 50%  всех  отметок «2» получены в 3 общеобразовательных организациях:  №№ </a:t>
            </a:r>
            <a:r>
              <a:rPr lang="ru-RU" sz="1400" b="1" dirty="0">
                <a:solidFill>
                  <a:srgbClr val="C00000"/>
                </a:solidFill>
                <a:latin typeface="Times New Roman" panose="02020603050405020304" pitchFamily="18" charset="0"/>
                <a:cs typeface="Times New Roman" panose="02020603050405020304" pitchFamily="18" charset="0"/>
              </a:rPr>
              <a:t>58, 109, 635. </a:t>
            </a:r>
          </a:p>
          <a:p>
            <a:pPr marL="342900" indent="-342900"/>
            <a:endParaRPr lang="ru-RU" sz="1400" b="1" dirty="0">
              <a:solidFill>
                <a:srgbClr val="C00000"/>
              </a:solidFill>
              <a:latin typeface="Times New Roman" panose="02020603050405020304" pitchFamily="18" charset="0"/>
              <a:cs typeface="Times New Roman" panose="02020603050405020304" pitchFamily="18" charset="0"/>
            </a:endParaRPr>
          </a:p>
          <a:p>
            <a:pPr marL="342900" indent="-342900">
              <a:buAutoNum type="arabicPeriod" startAt="3"/>
            </a:pPr>
            <a:r>
              <a:rPr lang="ru-RU" sz="1400" dirty="0">
                <a:latin typeface="Times New Roman" panose="02020603050405020304" pitchFamily="18" charset="0"/>
                <a:cs typeface="Times New Roman" panose="02020603050405020304" pitchFamily="18" charset="0"/>
              </a:rPr>
              <a:t>В школе </a:t>
            </a:r>
            <a:r>
              <a:rPr lang="ru-RU" sz="1400" b="1" dirty="0">
                <a:solidFill>
                  <a:srgbClr val="C00000"/>
                </a:solidFill>
                <a:latin typeface="Times New Roman" panose="02020603050405020304" pitchFamily="18" charset="0"/>
                <a:cs typeface="Times New Roman" panose="02020603050405020304" pitchFamily="18" charset="0"/>
              </a:rPr>
              <a:t>635 </a:t>
            </a:r>
            <a:r>
              <a:rPr lang="ru-RU" sz="1400" dirty="0">
                <a:latin typeface="Times New Roman" panose="02020603050405020304" pitchFamily="18" charset="0"/>
                <a:cs typeface="Times New Roman" panose="02020603050405020304" pitchFamily="18" charset="0"/>
              </a:rPr>
              <a:t>больше половины  учащихся сдали на тройки и двойки.</a:t>
            </a:r>
          </a:p>
          <a:p>
            <a:pPr marL="342900" indent="-342900">
              <a:buAutoNum type="arabicPeriod" startAt="3"/>
            </a:pPr>
            <a:endParaRPr lang="ru-RU" sz="1400" dirty="0">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24912487"/>
              </p:ext>
            </p:extLst>
          </p:nvPr>
        </p:nvGraphicFramePr>
        <p:xfrm>
          <a:off x="974458" y="3811835"/>
          <a:ext cx="5933118" cy="1826902"/>
        </p:xfrm>
        <a:graphic>
          <a:graphicData uri="http://schemas.openxmlformats.org/drawingml/2006/table">
            <a:tbl>
              <a:tblPr/>
              <a:tblGrid>
                <a:gridCol w="2090848">
                  <a:extLst>
                    <a:ext uri="{9D8B030D-6E8A-4147-A177-3AD203B41FA5}">
                      <a16:colId xmlns:a16="http://schemas.microsoft.com/office/drawing/2014/main" val="20000"/>
                    </a:ext>
                  </a:extLst>
                </a:gridCol>
                <a:gridCol w="706001">
                  <a:extLst>
                    <a:ext uri="{9D8B030D-6E8A-4147-A177-3AD203B41FA5}">
                      <a16:colId xmlns:a16="http://schemas.microsoft.com/office/drawing/2014/main" val="20001"/>
                    </a:ext>
                  </a:extLst>
                </a:gridCol>
                <a:gridCol w="651692">
                  <a:extLst>
                    <a:ext uri="{9D8B030D-6E8A-4147-A177-3AD203B41FA5}">
                      <a16:colId xmlns:a16="http://schemas.microsoft.com/office/drawing/2014/main" val="20002"/>
                    </a:ext>
                  </a:extLst>
                </a:gridCol>
                <a:gridCol w="651692">
                  <a:extLst>
                    <a:ext uri="{9D8B030D-6E8A-4147-A177-3AD203B41FA5}">
                      <a16:colId xmlns:a16="http://schemas.microsoft.com/office/drawing/2014/main" val="20003"/>
                    </a:ext>
                  </a:extLst>
                </a:gridCol>
                <a:gridCol w="651692">
                  <a:extLst>
                    <a:ext uri="{9D8B030D-6E8A-4147-A177-3AD203B41FA5}">
                      <a16:colId xmlns:a16="http://schemas.microsoft.com/office/drawing/2014/main" val="20004"/>
                    </a:ext>
                  </a:extLst>
                </a:gridCol>
                <a:gridCol w="1181193">
                  <a:extLst>
                    <a:ext uri="{9D8B030D-6E8A-4147-A177-3AD203B41FA5}">
                      <a16:colId xmlns:a16="http://schemas.microsoft.com/office/drawing/2014/main" val="20005"/>
                    </a:ext>
                  </a:extLst>
                </a:gridCol>
              </a:tblGrid>
              <a:tr h="765678">
                <a:tc>
                  <a:txBody>
                    <a:bodyPr/>
                    <a:lstStyle/>
                    <a:p>
                      <a:pPr algn="ctr" fontAlgn="ctr"/>
                      <a:r>
                        <a:rPr lang="ru-RU" sz="1200" b="0" i="0" u="none" strike="noStrike" dirty="0">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a:rPr>
                        <a:t>% полученных </a:t>
                      </a:r>
                    </a:p>
                    <a:p>
                      <a:pPr algn="ctr" fontAlgn="ctr"/>
                      <a:r>
                        <a:rPr lang="ru-RU" sz="1200" b="1" i="0" u="none" strike="noStrike" dirty="0">
                          <a:solidFill>
                            <a:srgbClr val="FFFFFF"/>
                          </a:solidFill>
                          <a:effectLst/>
                          <a:latin typeface="Times New Roman"/>
                        </a:rPr>
                        <a:t>"3" и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65306">
                <a:tc>
                  <a:txBody>
                    <a:bodyPr/>
                    <a:lstStyle/>
                    <a:p>
                      <a:pPr algn="ctr" fontAlgn="ctr"/>
                      <a:r>
                        <a:rPr lang="ru-RU" sz="1200" b="0" i="0" u="none" strike="noStrike">
                          <a:effectLst/>
                          <a:latin typeface="Times New Roman"/>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5306">
                <a:tc>
                  <a:txBody>
                    <a:bodyPr/>
                    <a:lstStyle/>
                    <a:p>
                      <a:pPr algn="ctr" fontAlgn="ctr"/>
                      <a:r>
                        <a:rPr lang="ru-RU" sz="1200" b="0" i="0" u="none" strike="noStrike">
                          <a:effectLst/>
                          <a:latin typeface="Times New Roman"/>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5306">
                <a:tc>
                  <a:txBody>
                    <a:bodyPr/>
                    <a:lstStyle/>
                    <a:p>
                      <a:pPr algn="ctr" fontAlgn="ctr"/>
                      <a:r>
                        <a:rPr lang="ru-RU" sz="1200" b="0" i="0" u="none" strike="noStrike" dirty="0">
                          <a:effectLst/>
                          <a:latin typeface="Times New Roman"/>
                        </a:rPr>
                        <a:t>635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265306">
                <a:tc>
                  <a:txBody>
                    <a:bodyPr/>
                    <a:lstStyle/>
                    <a:p>
                      <a:pPr algn="ctr" fontAlgn="b"/>
                      <a:r>
                        <a:rPr lang="ru-RU" sz="1200" b="1" i="0" u="none" strike="noStrike">
                          <a:solidFill>
                            <a:srgbClr val="000000"/>
                          </a:solidFill>
                          <a:effectLst/>
                          <a:latin typeface="Times New Roman"/>
                        </a:rPr>
                        <a:t>Итого: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7315315" y="3822853"/>
            <a:ext cx="4571885" cy="1815882"/>
          </a:xfrm>
          <a:prstGeom prst="rect">
            <a:avLst/>
          </a:prstGeom>
          <a:noFill/>
        </p:spPr>
        <p:txBody>
          <a:bodyPr wrap="square" rtlCol="0">
            <a:spAutoFit/>
          </a:bodyPr>
          <a:lstStyle/>
          <a:p>
            <a:pPr lvl="0" algn="just"/>
            <a:r>
              <a:rPr lang="ru-RU" sz="1400" dirty="0">
                <a:solidFill>
                  <a:prstClr val="black"/>
                </a:solidFill>
                <a:latin typeface="Times New Roman" panose="02020603050405020304" pitchFamily="18" charset="0"/>
                <a:cs typeface="Times New Roman" panose="02020603050405020304" pitchFamily="18" charset="0"/>
              </a:rPr>
              <a:t>Методистам по русскому языку совместно с учителями  «проблемных» школ» необходимо проанализировать материалы государственной итоговой аттестации по русскому языку с целью корректировки поурочного планирования и внесения в него необходимых дополнений. Следует составить программу подготовки девятиклассников к итоговой аттестации, внести необходимые дополнения в рабочие программы.</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53" y="3184525"/>
            <a:ext cx="644366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Номер слайда 8"/>
          <p:cNvSpPr>
            <a:spLocks noGrp="1"/>
          </p:cNvSpPr>
          <p:nvPr>
            <p:ph type="sldNum" sz="quarter" idx="12"/>
          </p:nvPr>
        </p:nvSpPr>
        <p:spPr/>
        <p:txBody>
          <a:bodyPr/>
          <a:lstStyle/>
          <a:p>
            <a:fld id="{A1E7BC73-F272-4144-8705-640BE5919E24}" type="slidenum">
              <a:rPr lang="ru-RU" smtClean="0"/>
              <a:pPr/>
              <a:t>16</a:t>
            </a:fld>
            <a:endParaRPr lang="ru-R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609600" y="133350"/>
            <a:ext cx="11353800" cy="701039"/>
          </a:xfrm>
          <a:prstGeom prst="rect">
            <a:avLst/>
          </a:prstGeo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Контрольные работы по предмету </a:t>
            </a:r>
          </a:p>
        </p:txBody>
      </p:sp>
      <p:sp>
        <p:nvSpPr>
          <p:cNvPr id="4" name="Прямоугольник 3"/>
          <p:cNvSpPr/>
          <p:nvPr/>
        </p:nvSpPr>
        <p:spPr>
          <a:xfrm>
            <a:off x="495300" y="927497"/>
            <a:ext cx="5916518" cy="6124754"/>
          </a:xfrm>
          <a:prstGeom prst="rect">
            <a:avLst/>
          </a:prstGeom>
        </p:spPr>
        <p:txBody>
          <a:bodyPr wrap="square">
            <a:spAutoFit/>
          </a:bodyPr>
          <a:lstStyle/>
          <a:p>
            <a:pPr marL="342900" lvl="0" indent="-342900" algn="just">
              <a:buFontTx/>
              <a:buAutoNum type="arabicPeriod"/>
            </a:pPr>
            <a:r>
              <a:rPr lang="ru-RU" sz="1400" dirty="0">
                <a:latin typeface="Times New Roman" pitchFamily="18" charset="0"/>
                <a:cs typeface="Times New Roman" pitchFamily="18" charset="0"/>
              </a:rPr>
              <a:t>Контрольные работы для девятиклассников вместо основного государственного экзамена (ОГЭ) по предметам по выбору состоялись в период с  18 по 21 мая 2021 года.</a:t>
            </a:r>
          </a:p>
          <a:p>
            <a:pPr marL="342900" lvl="0" indent="-342900" algn="just">
              <a:buFontTx/>
              <a:buAutoNum type="arabicPeriod"/>
            </a:pPr>
            <a:endParaRPr lang="ru-RU" sz="1400" dirty="0">
              <a:latin typeface="Times New Roman" pitchFamily="18" charset="0"/>
              <a:cs typeface="Times New Roman" pitchFamily="18" charset="0"/>
            </a:endParaRPr>
          </a:p>
          <a:p>
            <a:pPr marL="342900" indent="-342900" algn="just">
              <a:buFontTx/>
              <a:buAutoNum type="arabicPeriod"/>
            </a:pPr>
            <a:r>
              <a:rPr lang="ru-RU" sz="1400" dirty="0">
                <a:latin typeface="Times New Roman" pitchFamily="18" charset="0"/>
                <a:cs typeface="Times New Roman" pitchFamily="18" charset="0"/>
              </a:rPr>
              <a:t>Школьники написали контрольную по одному предмету по своему выбору, выполнение работ по нескольким предметам не предусматривалось. Без учета частных и  школ городского подчинения контрольные работы написали </a:t>
            </a:r>
            <a:r>
              <a:rPr lang="ru-RU" sz="1400" b="1" dirty="0">
                <a:latin typeface="Times New Roman" pitchFamily="18" charset="0"/>
                <a:cs typeface="Times New Roman" pitchFamily="18" charset="0"/>
              </a:rPr>
              <a:t>4126 </a:t>
            </a:r>
            <a:r>
              <a:rPr lang="ru-RU" sz="1400" dirty="0">
                <a:latin typeface="Times New Roman" pitchFamily="18" charset="0"/>
                <a:cs typeface="Times New Roman" pitchFamily="18" charset="0"/>
              </a:rPr>
              <a:t>выпускников</a:t>
            </a:r>
            <a:r>
              <a:rPr lang="ru-RU" sz="1400" b="1" dirty="0">
                <a:latin typeface="Times New Roman" pitchFamily="18" charset="0"/>
                <a:cs typeface="Times New Roman" pitchFamily="18" charset="0"/>
              </a:rPr>
              <a:t> </a:t>
            </a:r>
            <a:r>
              <a:rPr lang="ru-RU" sz="1400" dirty="0">
                <a:latin typeface="Times New Roman" pitchFamily="18" charset="0"/>
                <a:cs typeface="Times New Roman" pitchFamily="18" charset="0"/>
              </a:rPr>
              <a:t>ОО Приморского района.  Неявка составила </a:t>
            </a:r>
            <a:r>
              <a:rPr lang="ru-RU" sz="1400" b="1" dirty="0">
                <a:latin typeface="Times New Roman" pitchFamily="18" charset="0"/>
                <a:cs typeface="Times New Roman" pitchFamily="18" charset="0"/>
              </a:rPr>
              <a:t>75</a:t>
            </a:r>
            <a:r>
              <a:rPr lang="ru-RU" sz="1400" dirty="0">
                <a:latin typeface="Times New Roman" pitchFamily="18" charset="0"/>
                <a:cs typeface="Times New Roman" pitchFamily="18" charset="0"/>
              </a:rPr>
              <a:t> человек (2%).</a:t>
            </a:r>
          </a:p>
          <a:p>
            <a:pPr marL="342900" lvl="0" indent="-342900" algn="just">
              <a:buFontTx/>
              <a:buAutoNum type="arabicPeriod"/>
            </a:pPr>
            <a:endParaRPr lang="ru-RU" sz="1400" dirty="0">
              <a:latin typeface="Times New Roman" pitchFamily="18" charset="0"/>
              <a:cs typeface="Times New Roman" pitchFamily="18" charset="0"/>
            </a:endParaRPr>
          </a:p>
          <a:p>
            <a:pPr marL="342900" lvl="0" indent="-342900" algn="just">
              <a:buFontTx/>
              <a:buAutoNum type="arabicPeriod"/>
            </a:pPr>
            <a:r>
              <a:rPr lang="ru-RU" sz="1400" dirty="0">
                <a:latin typeface="Times New Roman" pitchFamily="18" charset="0"/>
                <a:cs typeface="Times New Roman" pitchFamily="18" charset="0"/>
              </a:rPr>
              <a:t>Лица с ограничениями по здоровью принимали участие в контрольной по своему желанию.</a:t>
            </a:r>
          </a:p>
          <a:p>
            <a:pPr marL="342900" lvl="0" indent="-342900" algn="just">
              <a:buFontTx/>
              <a:buAutoNum type="arabicPeriod"/>
            </a:pPr>
            <a:endParaRPr lang="ru-RU" sz="1400" dirty="0">
              <a:latin typeface="Times New Roman" pitchFamily="18" charset="0"/>
              <a:cs typeface="Times New Roman" pitchFamily="18" charset="0"/>
            </a:endParaRPr>
          </a:p>
          <a:p>
            <a:pPr marL="342900" lvl="0" indent="-342900" algn="just">
              <a:buFontTx/>
              <a:buAutoNum type="arabicPeriod"/>
            </a:pPr>
            <a:r>
              <a:rPr lang="ru-RU" sz="1400" dirty="0">
                <a:latin typeface="Times New Roman" pitchFamily="18" charset="0"/>
                <a:cs typeface="Times New Roman" pitchFamily="18" charset="0"/>
              </a:rPr>
              <a:t>Задания контрольных были  составлены на основе ОГЭ 2021 года.</a:t>
            </a:r>
          </a:p>
          <a:p>
            <a:pPr marL="342900" lvl="0" indent="-342900" algn="just">
              <a:buFontTx/>
              <a:buAutoNum type="arabicPeriod"/>
            </a:pPr>
            <a:endParaRPr lang="ru-RU" sz="1400" dirty="0">
              <a:latin typeface="Times New Roman" pitchFamily="18" charset="0"/>
              <a:cs typeface="Times New Roman" pitchFamily="18" charset="0"/>
            </a:endParaRPr>
          </a:p>
          <a:p>
            <a:pPr marL="342900" indent="-342900" algn="just">
              <a:buFontTx/>
              <a:buAutoNum type="arabicPeriod"/>
            </a:pPr>
            <a:r>
              <a:rPr lang="ru-RU" sz="1400" dirty="0">
                <a:latin typeface="Times New Roman" pitchFamily="18" charset="0"/>
                <a:cs typeface="Times New Roman" pitchFamily="18" charset="0"/>
              </a:rPr>
              <a:t>Результат контрольной работы не являлось условием допуска девятиклассников к прохождению государственной итоговой аттестации. </a:t>
            </a:r>
            <a:r>
              <a:rPr lang="ru-RU" sz="1400" b="1" dirty="0">
                <a:latin typeface="Times New Roman" pitchFamily="18" charset="0"/>
                <a:cs typeface="Times New Roman" pitchFamily="18" charset="0"/>
              </a:rPr>
              <a:t>22%</a:t>
            </a:r>
            <a:r>
              <a:rPr lang="ru-RU" sz="1400" dirty="0">
                <a:latin typeface="Times New Roman" pitchFamily="18" charset="0"/>
                <a:cs typeface="Times New Roman" pitchFamily="18" charset="0"/>
              </a:rPr>
              <a:t> учащихся справились с работой на оценку «5», </a:t>
            </a:r>
            <a:r>
              <a:rPr lang="ru-RU" sz="1400" b="1" dirty="0">
                <a:latin typeface="Times New Roman" pitchFamily="18" charset="0"/>
                <a:cs typeface="Times New Roman" pitchFamily="18" charset="0"/>
              </a:rPr>
              <a:t>4%</a:t>
            </a:r>
            <a:r>
              <a:rPr lang="ru-RU" sz="1400" dirty="0">
                <a:latin typeface="Times New Roman" pitchFamily="18" charset="0"/>
                <a:cs typeface="Times New Roman" pitchFamily="18" charset="0"/>
              </a:rPr>
              <a:t> учащихся получили неудовлетворительную оценку. 1/3 всех полученных двоек приходится на 4 ОО района: 655(20), 578(16), 58(14), 618 (10).</a:t>
            </a:r>
          </a:p>
          <a:p>
            <a:pPr marL="342900" indent="-342900" algn="just">
              <a:buFontTx/>
              <a:buAutoNum type="arabicPeriod"/>
            </a:pPr>
            <a:endParaRPr lang="ru-RU" sz="1400" dirty="0">
              <a:latin typeface="Times New Roman" pitchFamily="18" charset="0"/>
              <a:cs typeface="Times New Roman" pitchFamily="18" charset="0"/>
            </a:endParaRPr>
          </a:p>
          <a:p>
            <a:pPr marL="342900" lvl="0" indent="-342900" algn="just">
              <a:buFontTx/>
              <a:buAutoNum type="arabicPeriod"/>
            </a:pPr>
            <a:r>
              <a:rPr lang="ru-RU" sz="1400" dirty="0">
                <a:latin typeface="Times New Roman" pitchFamily="18" charset="0"/>
                <a:cs typeface="Times New Roman" pitchFamily="18" charset="0"/>
              </a:rPr>
              <a:t>Лучший результат был получен по </a:t>
            </a:r>
            <a:r>
              <a:rPr lang="ru-RU" sz="1400" b="1" dirty="0">
                <a:solidFill>
                  <a:srgbClr val="0070C0"/>
                </a:solidFill>
                <a:latin typeface="Times New Roman" pitchFamily="18" charset="0"/>
                <a:cs typeface="Times New Roman" pitchFamily="18" charset="0"/>
              </a:rPr>
              <a:t>химии</a:t>
            </a:r>
            <a:r>
              <a:rPr lang="ru-RU" sz="1400" dirty="0">
                <a:solidFill>
                  <a:srgbClr val="0070C0"/>
                </a:solidFill>
                <a:latin typeface="Times New Roman" pitchFamily="18" charset="0"/>
                <a:cs typeface="Times New Roman" pitchFamily="18" charset="0"/>
              </a:rPr>
              <a:t>, </a:t>
            </a:r>
            <a:r>
              <a:rPr lang="ru-RU" sz="1400" dirty="0">
                <a:latin typeface="Times New Roman" pitchFamily="18" charset="0"/>
                <a:cs typeface="Times New Roman" pitchFamily="18" charset="0"/>
              </a:rPr>
              <a:t>средняя отметка  в ОО района составила </a:t>
            </a:r>
            <a:r>
              <a:rPr lang="ru-RU" sz="1400" b="1" dirty="0">
                <a:solidFill>
                  <a:srgbClr val="0070C0"/>
                </a:solidFill>
                <a:latin typeface="Times New Roman" pitchFamily="18" charset="0"/>
                <a:cs typeface="Times New Roman" pitchFamily="18" charset="0"/>
              </a:rPr>
              <a:t>4,38</a:t>
            </a:r>
            <a:r>
              <a:rPr lang="ru-RU" sz="1400" dirty="0">
                <a:latin typeface="Times New Roman" pitchFamily="18" charset="0"/>
                <a:cs typeface="Times New Roman" pitchFamily="18" charset="0"/>
              </a:rPr>
              <a:t>. Каждый второй участник получил отметку «5».</a:t>
            </a:r>
          </a:p>
          <a:p>
            <a:pPr marL="342900" lvl="0" indent="-342900" algn="just">
              <a:buFontTx/>
              <a:buAutoNum type="arabicPeriod"/>
            </a:pPr>
            <a:endParaRPr lang="ru-RU" sz="1400" dirty="0">
              <a:latin typeface="Times New Roman" pitchFamily="18" charset="0"/>
              <a:cs typeface="Times New Roman" pitchFamily="18" charset="0"/>
            </a:endParaRPr>
          </a:p>
          <a:p>
            <a:pPr marL="342900" indent="-342900" algn="just">
              <a:buFontTx/>
              <a:buAutoNum type="arabicPeriod"/>
            </a:pPr>
            <a:r>
              <a:rPr lang="ru-RU" sz="1400" dirty="0">
                <a:latin typeface="Times New Roman" pitchFamily="18" charset="0"/>
                <a:cs typeface="Times New Roman" pitchFamily="18" charset="0"/>
              </a:rPr>
              <a:t>Самый низкий результат был получен по </a:t>
            </a:r>
            <a:r>
              <a:rPr lang="ru-RU" sz="1400" b="1" dirty="0">
                <a:solidFill>
                  <a:srgbClr val="C00000"/>
                </a:solidFill>
                <a:latin typeface="Times New Roman" pitchFamily="18" charset="0"/>
                <a:cs typeface="Times New Roman" pitchFamily="18" charset="0"/>
              </a:rPr>
              <a:t>обществознанию</a:t>
            </a:r>
            <a:r>
              <a:rPr lang="ru-RU" sz="1400" dirty="0">
                <a:latin typeface="Times New Roman" pitchFamily="18" charset="0"/>
                <a:cs typeface="Times New Roman" pitchFamily="18" charset="0"/>
              </a:rPr>
              <a:t>, средняя отметка  в районе составила </a:t>
            </a:r>
            <a:r>
              <a:rPr lang="ru-RU" sz="1400" b="1" dirty="0">
                <a:solidFill>
                  <a:srgbClr val="C00000"/>
                </a:solidFill>
                <a:latin typeface="Times New Roman" pitchFamily="18" charset="0"/>
                <a:cs typeface="Times New Roman" pitchFamily="18" charset="0"/>
              </a:rPr>
              <a:t>3,34</a:t>
            </a:r>
            <a:r>
              <a:rPr lang="ru-RU" sz="1400" dirty="0">
                <a:latin typeface="Times New Roman" pitchFamily="18" charset="0"/>
                <a:cs typeface="Times New Roman" pitchFamily="18" charset="0"/>
              </a:rPr>
              <a:t>. </a:t>
            </a:r>
          </a:p>
        </p:txBody>
      </p:sp>
      <p:sp>
        <p:nvSpPr>
          <p:cNvPr id="5" name="TextBox 4"/>
          <p:cNvSpPr txBox="1"/>
          <p:nvPr/>
        </p:nvSpPr>
        <p:spPr>
          <a:xfrm>
            <a:off x="592454" y="558165"/>
            <a:ext cx="3835667"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Основные моменты:</a:t>
            </a:r>
          </a:p>
        </p:txBody>
      </p:sp>
      <p:graphicFrame>
        <p:nvGraphicFramePr>
          <p:cNvPr id="6" name="Таблица 5"/>
          <p:cNvGraphicFramePr>
            <a:graphicFrameLocks noGrp="1"/>
          </p:cNvGraphicFramePr>
          <p:nvPr>
            <p:extLst>
              <p:ext uri="{D42A27DB-BD31-4B8C-83A1-F6EECF244321}">
                <p14:modId xmlns:p14="http://schemas.microsoft.com/office/powerpoint/2010/main" val="2555126916"/>
              </p:ext>
            </p:extLst>
          </p:nvPr>
        </p:nvGraphicFramePr>
        <p:xfrm>
          <a:off x="6534150" y="1743869"/>
          <a:ext cx="5286375" cy="3132930"/>
        </p:xfrm>
        <a:graphic>
          <a:graphicData uri="http://schemas.openxmlformats.org/drawingml/2006/table">
            <a:tbl>
              <a:tblPr/>
              <a:tblGrid>
                <a:gridCol w="1366025">
                  <a:extLst>
                    <a:ext uri="{9D8B030D-6E8A-4147-A177-3AD203B41FA5}">
                      <a16:colId xmlns:a16="http://schemas.microsoft.com/office/drawing/2014/main" val="20000"/>
                    </a:ext>
                  </a:extLst>
                </a:gridCol>
                <a:gridCol w="1244058">
                  <a:extLst>
                    <a:ext uri="{9D8B030D-6E8A-4147-A177-3AD203B41FA5}">
                      <a16:colId xmlns:a16="http://schemas.microsoft.com/office/drawing/2014/main" val="20001"/>
                    </a:ext>
                  </a:extLst>
                </a:gridCol>
                <a:gridCol w="669073">
                  <a:extLst>
                    <a:ext uri="{9D8B030D-6E8A-4147-A177-3AD203B41FA5}">
                      <a16:colId xmlns:a16="http://schemas.microsoft.com/office/drawing/2014/main" val="20002"/>
                    </a:ext>
                  </a:extLst>
                </a:gridCol>
                <a:gridCol w="669073">
                  <a:extLst>
                    <a:ext uri="{9D8B030D-6E8A-4147-A177-3AD203B41FA5}">
                      <a16:colId xmlns:a16="http://schemas.microsoft.com/office/drawing/2014/main" val="20003"/>
                    </a:ext>
                  </a:extLst>
                </a:gridCol>
                <a:gridCol w="669073">
                  <a:extLst>
                    <a:ext uri="{9D8B030D-6E8A-4147-A177-3AD203B41FA5}">
                      <a16:colId xmlns:a16="http://schemas.microsoft.com/office/drawing/2014/main" val="20004"/>
                    </a:ext>
                  </a:extLst>
                </a:gridCol>
                <a:gridCol w="669073">
                  <a:extLst>
                    <a:ext uri="{9D8B030D-6E8A-4147-A177-3AD203B41FA5}">
                      <a16:colId xmlns:a16="http://schemas.microsoft.com/office/drawing/2014/main" val="20005"/>
                    </a:ext>
                  </a:extLst>
                </a:gridCol>
              </a:tblGrid>
              <a:tr h="397580">
                <a:tc>
                  <a:txBody>
                    <a:bodyPr/>
                    <a:lstStyle/>
                    <a:p>
                      <a:pPr algn="ctr" fontAlgn="ctr"/>
                      <a:r>
                        <a:rPr lang="ru-RU" sz="1100" b="1" i="0" u="none" strike="noStrike" dirty="0">
                          <a:effectLst/>
                          <a:latin typeface="Times New Roman" pitchFamily="18" charset="0"/>
                          <a:cs typeface="Times New Roman" pitchFamily="18" charset="0"/>
                        </a:rPr>
                        <a:t>Предмет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effectLst/>
                          <a:latin typeface="Times New Roman" pitchFamily="18" charset="0"/>
                          <a:cs typeface="Times New Roman" pitchFamily="18" charset="0"/>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effectLst/>
                          <a:latin typeface="Times New Roman" pitchFamily="18" charset="0"/>
                          <a:cs typeface="Times New Roman" pitchFamily="18" charset="0"/>
                        </a:rPr>
                        <a:t>Неявка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effectLst/>
                          <a:latin typeface="Times New Roman" pitchFamily="18" charset="0"/>
                          <a:cs typeface="Times New Roman" pitchFamily="18" charset="0"/>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8790">
                <a:tc>
                  <a:txBody>
                    <a:bodyPr/>
                    <a:lstStyle/>
                    <a:p>
                      <a:pPr algn="ctr" fontAlgn="b"/>
                      <a:r>
                        <a:rPr lang="ru-RU" sz="1100" b="0" i="0" u="none" strike="noStrike" dirty="0">
                          <a:effectLst/>
                          <a:latin typeface="Times New Roman" pitchFamily="18" charset="0"/>
                          <a:cs typeface="Times New Roman" pitchFamily="18" charset="0"/>
                        </a:rPr>
                        <a:t>Химия</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218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4,38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349870">
                <a:tc>
                  <a:txBody>
                    <a:bodyPr/>
                    <a:lstStyle/>
                    <a:p>
                      <a:pPr algn="ctr" fontAlgn="b"/>
                      <a:r>
                        <a:rPr lang="ru-RU" sz="1100" b="0" i="0" u="none" strike="noStrike" dirty="0">
                          <a:effectLst/>
                          <a:latin typeface="Times New Roman" pitchFamily="18" charset="0"/>
                          <a:cs typeface="Times New Roman" pitchFamily="18" charset="0"/>
                        </a:rPr>
                        <a:t>Информатика и ИКТ</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dirty="0">
                          <a:effectLst/>
                          <a:latin typeface="Times New Roman" pitchFamily="18" charset="0"/>
                          <a:cs typeface="Times New Roman" pitchFamily="18" charset="0"/>
                        </a:rPr>
                        <a:t>928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301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198790">
                <a:tc>
                  <a:txBody>
                    <a:bodyPr/>
                    <a:lstStyle/>
                    <a:p>
                      <a:pPr algn="ctr" fontAlgn="b"/>
                      <a:r>
                        <a:rPr lang="ru-RU" sz="1100" b="0" i="0" u="none" strike="noStrike" dirty="0">
                          <a:effectLst/>
                          <a:latin typeface="Times New Roman" pitchFamily="18" charset="0"/>
                          <a:cs typeface="Times New Roman" pitchFamily="18" charset="0"/>
                        </a:rPr>
                        <a:t>География</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dirty="0">
                          <a:effectLst/>
                          <a:latin typeface="Times New Roman" pitchFamily="18" charset="0"/>
                          <a:cs typeface="Times New Roman" pitchFamily="18" charset="0"/>
                        </a:rPr>
                        <a:t>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226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4,06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198790">
                <a:tc>
                  <a:txBody>
                    <a:bodyPr/>
                    <a:lstStyle/>
                    <a:p>
                      <a:pPr algn="ctr" fontAlgn="b"/>
                      <a:r>
                        <a:rPr lang="ru-RU" sz="1100" b="0" i="0" u="none" strike="noStrike" dirty="0">
                          <a:effectLst/>
                          <a:latin typeface="Times New Roman" pitchFamily="18" charset="0"/>
                          <a:cs typeface="Times New Roman" pitchFamily="18" charset="0"/>
                        </a:rPr>
                        <a:t>Физика</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dirty="0">
                          <a:effectLst/>
                          <a:latin typeface="Times New Roman" pitchFamily="18" charset="0"/>
                          <a:cs typeface="Times New Roman" pitchFamily="18" charset="0"/>
                        </a:rPr>
                        <a:t>205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pitchFamily="18" charset="0"/>
                          <a:cs typeface="Times New Roman" pitchFamily="18" charset="0"/>
                        </a:rPr>
                        <a:t>4,02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198790">
                <a:tc>
                  <a:txBody>
                    <a:bodyPr/>
                    <a:lstStyle/>
                    <a:p>
                      <a:pPr algn="ctr" fontAlgn="b"/>
                      <a:r>
                        <a:rPr lang="ru-RU" sz="1100" b="0" i="0" u="none" strike="noStrike" dirty="0">
                          <a:effectLst/>
                          <a:latin typeface="Times New Roman" pitchFamily="18" charset="0"/>
                          <a:cs typeface="Times New Roman" pitchFamily="18" charset="0"/>
                        </a:rPr>
                        <a:t>Английский язык</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147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8790">
                <a:tc>
                  <a:txBody>
                    <a:bodyPr/>
                    <a:lstStyle/>
                    <a:p>
                      <a:pPr algn="ctr" fontAlgn="b"/>
                      <a:r>
                        <a:rPr lang="ru-RU" sz="1100" b="0" i="0" u="none" strike="noStrike" dirty="0">
                          <a:effectLst/>
                          <a:latin typeface="Times New Roman" pitchFamily="18" charset="0"/>
                          <a:cs typeface="Times New Roman" pitchFamily="18" charset="0"/>
                        </a:rPr>
                        <a:t>Немецкий язык</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8790">
                <a:tc>
                  <a:txBody>
                    <a:bodyPr/>
                    <a:lstStyle/>
                    <a:p>
                      <a:pPr algn="ctr" fontAlgn="b"/>
                      <a:r>
                        <a:rPr lang="ru-RU" sz="1100" b="0" i="0" u="none" strike="noStrike" dirty="0">
                          <a:effectLst/>
                          <a:latin typeface="Times New Roman" pitchFamily="18" charset="0"/>
                          <a:cs typeface="Times New Roman" pitchFamily="18" charset="0"/>
                        </a:rPr>
                        <a:t>Французский язык</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8790">
                <a:tc>
                  <a:txBody>
                    <a:bodyPr/>
                    <a:lstStyle/>
                    <a:p>
                      <a:pPr algn="ctr" fontAlgn="b"/>
                      <a:r>
                        <a:rPr lang="ru-RU" sz="1100" b="0" i="0" u="none" strike="noStrike" dirty="0">
                          <a:effectLst/>
                          <a:latin typeface="Times New Roman" pitchFamily="18" charset="0"/>
                          <a:cs typeface="Times New Roman" pitchFamily="18" charset="0"/>
                        </a:rPr>
                        <a:t>Испанский язык</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8790">
                <a:tc>
                  <a:txBody>
                    <a:bodyPr/>
                    <a:lstStyle/>
                    <a:p>
                      <a:pPr algn="ctr" fontAlgn="b"/>
                      <a:r>
                        <a:rPr lang="ru-RU" sz="1100" b="0" i="0" u="none" strike="noStrike" dirty="0">
                          <a:effectLst/>
                          <a:latin typeface="Times New Roman" pitchFamily="18" charset="0"/>
                          <a:cs typeface="Times New Roman" pitchFamily="18" charset="0"/>
                        </a:rPr>
                        <a:t>История</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8790">
                <a:tc>
                  <a:txBody>
                    <a:bodyPr/>
                    <a:lstStyle/>
                    <a:p>
                      <a:pPr algn="ctr" fontAlgn="b"/>
                      <a:r>
                        <a:rPr lang="ru-RU" sz="1100" b="0" i="0" u="none" strike="noStrike" dirty="0">
                          <a:effectLst/>
                          <a:latin typeface="Times New Roman" pitchFamily="18" charset="0"/>
                          <a:cs typeface="Times New Roman" pitchFamily="18" charset="0"/>
                        </a:rPr>
                        <a:t>Биология</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8790">
                <a:tc>
                  <a:txBody>
                    <a:bodyPr/>
                    <a:lstStyle/>
                    <a:p>
                      <a:pPr algn="ctr" fontAlgn="b"/>
                      <a:r>
                        <a:rPr lang="ru-RU" sz="1100" b="0" i="0" u="none" strike="noStrike" dirty="0">
                          <a:effectLst/>
                          <a:latin typeface="Times New Roman" pitchFamily="18" charset="0"/>
                          <a:cs typeface="Times New Roman" pitchFamily="18" charset="0"/>
                        </a:rPr>
                        <a:t>Литература</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8790">
                <a:tc>
                  <a:txBody>
                    <a:bodyPr/>
                    <a:lstStyle/>
                    <a:p>
                      <a:pPr algn="ctr" fontAlgn="b"/>
                      <a:r>
                        <a:rPr lang="ru-RU" sz="1100" b="0" i="0" u="none" strike="noStrike" dirty="0">
                          <a:effectLst/>
                          <a:latin typeface="Times New Roman" pitchFamily="18" charset="0"/>
                          <a:cs typeface="Times New Roman" pitchFamily="18" charset="0"/>
                        </a:rPr>
                        <a:t>Обществознание</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1002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Times New Roman" pitchFamily="18" charset="0"/>
                          <a:cs typeface="Times New Roman" pitchFamily="18"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3,34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8790">
                <a:tc>
                  <a:txBody>
                    <a:bodyPr/>
                    <a:lstStyle/>
                    <a:p>
                      <a:pPr algn="ctr" fontAlgn="b"/>
                      <a:r>
                        <a:rPr lang="ru-RU" sz="1100" b="0" i="0" u="none" strike="noStrike" dirty="0">
                          <a:effectLst/>
                          <a:latin typeface="Times New Roman" pitchFamily="18" charset="0"/>
                          <a:cs typeface="Times New Roman" pitchFamily="18" charset="0"/>
                        </a:rPr>
                        <a:t>Итого: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effectLst/>
                          <a:latin typeface="Times New Roman" pitchFamily="18" charset="0"/>
                          <a:cs typeface="Times New Roman" pitchFamily="18" charset="0"/>
                        </a:rPr>
                        <a:t>4126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effectLst/>
                          <a:latin typeface="Times New Roman" pitchFamily="18" charset="0"/>
                          <a:cs typeface="Times New Roman" pitchFamily="18" charset="0"/>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effectLst/>
                          <a:latin typeface="Times New Roman" pitchFamily="18" charset="0"/>
                          <a:cs typeface="Times New Roman" pitchFamily="18" charset="0"/>
                        </a:rPr>
                        <a:t>902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effectLst/>
                          <a:latin typeface="Times New Roman" pitchFamily="18" charset="0"/>
                          <a:cs typeface="Times New Roman" pitchFamily="18" charset="0"/>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effectLst/>
                          <a:latin typeface="Times New Roman" pitchFamily="18" charset="0"/>
                          <a:cs typeface="Times New Roman"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7" name="TextBox 6"/>
          <p:cNvSpPr txBox="1"/>
          <p:nvPr/>
        </p:nvSpPr>
        <p:spPr>
          <a:xfrm>
            <a:off x="6528068" y="1048184"/>
            <a:ext cx="4907441" cy="523220"/>
          </a:xfrm>
          <a:prstGeom prst="rect">
            <a:avLst/>
          </a:prstGeom>
          <a:noFill/>
        </p:spPr>
        <p:txBody>
          <a:bodyPr wrap="square" rtlCol="0">
            <a:spAutoFit/>
          </a:bodyPr>
          <a:lstStyle/>
          <a:p>
            <a:r>
              <a:rPr lang="ru-RU" sz="1400" b="1" dirty="0">
                <a:latin typeface="Times New Roman" pitchFamily="18" charset="0"/>
                <a:cs typeface="Times New Roman" pitchFamily="18" charset="0"/>
              </a:rPr>
              <a:t>Результаты к/р в ОО Приморского района (частные и школы городского подчинения не учитывались)</a:t>
            </a:r>
          </a:p>
        </p:txBody>
      </p:sp>
      <p:sp>
        <p:nvSpPr>
          <p:cNvPr id="8" name="Номер слайда 7"/>
          <p:cNvSpPr>
            <a:spLocks noGrp="1"/>
          </p:cNvSpPr>
          <p:nvPr>
            <p:ph type="sldNum" sz="quarter" idx="12"/>
          </p:nvPr>
        </p:nvSpPr>
        <p:spPr/>
        <p:txBody>
          <a:bodyPr/>
          <a:lstStyle/>
          <a:p>
            <a:fld id="{A1E7BC73-F272-4144-8705-640BE5919E24}" type="slidenum">
              <a:rPr lang="ru-RU" smtClean="0"/>
              <a:pPr/>
              <a:t>17</a:t>
            </a:fld>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3816429"/>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информатике  участвовало </a:t>
            </a:r>
            <a:r>
              <a:rPr lang="ru-RU" sz="1400" b="1" dirty="0">
                <a:latin typeface="Times New Roman" panose="02020603050405020304" pitchFamily="18" charset="0"/>
                <a:cs typeface="Times New Roman" panose="02020603050405020304" pitchFamily="18" charset="0"/>
              </a:rPr>
              <a:t>928</a:t>
            </a:r>
            <a:r>
              <a:rPr lang="ru-RU" sz="1400" dirty="0">
                <a:latin typeface="Times New Roman" panose="02020603050405020304" pitchFamily="18" charset="0"/>
                <a:cs typeface="Times New Roman" panose="02020603050405020304" pitchFamily="18" charset="0"/>
              </a:rPr>
              <a:t> учеников из 51 государственных общеобразовательных организаций (ОО №46 и №116 не принимали участие), расположенных на территории Приморского района.</a:t>
            </a:r>
          </a:p>
          <a:p>
            <a:pPr marL="342900" indent="-342900" algn="just">
              <a:buFontTx/>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информатике можно охарактеризовать как </a:t>
            </a:r>
            <a:r>
              <a:rPr lang="ru-RU" sz="1400" b="1" dirty="0">
                <a:latin typeface="Times New Roman" panose="02020603050405020304" pitchFamily="18" charset="0"/>
                <a:cs typeface="Times New Roman" panose="02020603050405020304" pitchFamily="18" charset="0"/>
              </a:rPr>
              <a:t>очень хорошие</a:t>
            </a:r>
            <a:r>
              <a:rPr lang="ru-RU" sz="1400" dirty="0">
                <a:latin typeface="Times New Roman" panose="02020603050405020304" pitchFamily="18" charset="0"/>
                <a:cs typeface="Times New Roman" panose="02020603050405020304" pitchFamily="18" charset="0"/>
              </a:rPr>
              <a:t>. Более 80% участников получили отметку «5» и  «4». Средняя отметка составил </a:t>
            </a:r>
            <a:r>
              <a:rPr lang="ru-RU" sz="1400" b="1" dirty="0">
                <a:latin typeface="Times New Roman" panose="02020603050405020304" pitchFamily="18" charset="0"/>
                <a:cs typeface="Times New Roman" panose="02020603050405020304" pitchFamily="18" charset="0"/>
              </a:rPr>
              <a:t>4,1</a:t>
            </a:r>
            <a:r>
              <a:rPr lang="ru-RU" sz="1400" dirty="0">
                <a:latin typeface="Times New Roman" panose="02020603050405020304" pitchFamily="18" charset="0"/>
                <a:cs typeface="Times New Roman" panose="02020603050405020304" pitchFamily="18" charset="0"/>
              </a:rPr>
              <a:t>. </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b="1" dirty="0">
                <a:latin typeface="Times New Roman" panose="02020603050405020304" pitchFamily="18" charset="0"/>
                <a:cs typeface="Times New Roman" panose="02020603050405020304" pitchFamily="18" charset="0"/>
              </a:rPr>
              <a:t>20</a:t>
            </a:r>
            <a:r>
              <a:rPr lang="ru-RU" sz="1400" dirty="0">
                <a:latin typeface="Times New Roman" panose="02020603050405020304" pitchFamily="18" charset="0"/>
                <a:cs typeface="Times New Roman" panose="02020603050405020304" pitchFamily="18" charset="0"/>
              </a:rPr>
              <a:t> учащихся получили отметку «2», что составило 3% в структуре полученных отметок. </a:t>
            </a:r>
          </a:p>
          <a:p>
            <a:pPr marL="342900" indent="-342900"/>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Информатика</a:t>
            </a:r>
          </a:p>
        </p:txBody>
      </p:sp>
      <p:sp>
        <p:nvSpPr>
          <p:cNvPr id="3" name="TextBox 2"/>
          <p:cNvSpPr txBox="1"/>
          <p:nvPr/>
        </p:nvSpPr>
        <p:spPr>
          <a:xfrm>
            <a:off x="6200775" y="1243584"/>
            <a:ext cx="4333875" cy="246221"/>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8 чел</a:t>
            </a:r>
            <a:r>
              <a:rPr lang="ru-RU" sz="1000" dirty="0">
                <a:latin typeface="Times New Roman" pitchFamily="18" charset="0"/>
                <a:cs typeface="Times New Roman" pitchFamily="18" charset="0"/>
              </a:rPr>
              <a:t>. (64(1),106(2),246(1), 440(1),635(1), 655(2)).</a:t>
            </a:r>
          </a:p>
        </p:txBody>
      </p:sp>
      <p:graphicFrame>
        <p:nvGraphicFramePr>
          <p:cNvPr id="4" name="Таблица 3"/>
          <p:cNvGraphicFramePr>
            <a:graphicFrameLocks noGrp="1"/>
          </p:cNvGraphicFramePr>
          <p:nvPr>
            <p:extLst>
              <p:ext uri="{D42A27DB-BD31-4B8C-83A1-F6EECF244321}">
                <p14:modId xmlns:p14="http://schemas.microsoft.com/office/powerpoint/2010/main" val="669162963"/>
              </p:ext>
            </p:extLst>
          </p:nvPr>
        </p:nvGraphicFramePr>
        <p:xfrm>
          <a:off x="6200775" y="1709613"/>
          <a:ext cx="4333874" cy="1121721"/>
        </p:xfrm>
        <a:graphic>
          <a:graphicData uri="http://schemas.openxmlformats.org/drawingml/2006/table">
            <a:tbl>
              <a:tblPr/>
              <a:tblGrid>
                <a:gridCol w="2693809">
                  <a:extLst>
                    <a:ext uri="{9D8B030D-6E8A-4147-A177-3AD203B41FA5}">
                      <a16:colId xmlns:a16="http://schemas.microsoft.com/office/drawing/2014/main" val="20000"/>
                    </a:ext>
                  </a:extLst>
                </a:gridCol>
                <a:gridCol w="852834">
                  <a:extLst>
                    <a:ext uri="{9D8B030D-6E8A-4147-A177-3AD203B41FA5}">
                      <a16:colId xmlns:a16="http://schemas.microsoft.com/office/drawing/2014/main" val="20001"/>
                    </a:ext>
                  </a:extLst>
                </a:gridCol>
                <a:gridCol w="787231">
                  <a:extLst>
                    <a:ext uri="{9D8B030D-6E8A-4147-A177-3AD203B41FA5}">
                      <a16:colId xmlns:a16="http://schemas.microsoft.com/office/drawing/2014/main" val="20002"/>
                    </a:ext>
                  </a:extLst>
                </a:gridCol>
              </a:tblGrid>
              <a:tr h="276968">
                <a:tc>
                  <a:txBody>
                    <a:bodyPr/>
                    <a:lstStyle/>
                    <a:p>
                      <a:pPr algn="ctr" fontAlgn="b"/>
                      <a:r>
                        <a:rPr lang="ru-RU" sz="1200" b="1" i="0" u="none" strike="noStrike" dirty="0">
                          <a:effectLst/>
                          <a:latin typeface="Times New Roman"/>
                        </a:rPr>
                        <a:t> К/р информатика и ИКТ</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6968">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209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6968">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0817">
                <a:tc>
                  <a:txBody>
                    <a:bodyPr/>
                    <a:lstStyle/>
                    <a:p>
                      <a:pPr algn="l" fontAlgn="b"/>
                      <a:r>
                        <a:rPr lang="ru-RU" sz="1200" b="1" i="0" u="none" strike="noStrike">
                          <a:effectLst/>
                          <a:latin typeface="Times New Roman"/>
                        </a:rPr>
                        <a:t>Итого на 18.05.2021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928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588" y="3076020"/>
            <a:ext cx="39624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Диаграмма 10"/>
          <p:cNvGraphicFramePr>
            <a:graphicFrameLocks/>
          </p:cNvGraphicFramePr>
          <p:nvPr>
            <p:extLst>
              <p:ext uri="{D42A27DB-BD31-4B8C-83A1-F6EECF244321}">
                <p14:modId xmlns:p14="http://schemas.microsoft.com/office/powerpoint/2010/main" val="2947024299"/>
              </p:ext>
            </p:extLst>
          </p:nvPr>
        </p:nvGraphicFramePr>
        <p:xfrm>
          <a:off x="6200775" y="3527290"/>
          <a:ext cx="4881564" cy="25146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382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p>
        </p:txBody>
      </p:sp>
      <p:sp>
        <p:nvSpPr>
          <p:cNvPr id="17" name="TextBox 16"/>
          <p:cNvSpPr txBox="1"/>
          <p:nvPr/>
        </p:nvSpPr>
        <p:spPr>
          <a:xfrm>
            <a:off x="478463" y="1687060"/>
            <a:ext cx="5691701" cy="1661993"/>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лидирующую группу ОО (отсутствие «2» и «3» и наличие хотя бы одной «5» в структуре распределения отметок) попали </a:t>
            </a:r>
            <a:r>
              <a:rPr lang="ru-RU" sz="1400" b="1" dirty="0">
                <a:latin typeface="Times New Roman" panose="02020603050405020304" pitchFamily="18" charset="0"/>
                <a:cs typeface="Times New Roman" panose="02020603050405020304" pitchFamily="18" charset="0"/>
              </a:rPr>
              <a:t>10</a:t>
            </a:r>
            <a:r>
              <a:rPr lang="ru-RU" sz="1400" dirty="0">
                <a:latin typeface="Times New Roman" panose="02020603050405020304" pitchFamily="18" charset="0"/>
                <a:cs typeface="Times New Roman" panose="02020603050405020304" pitchFamily="18" charset="0"/>
              </a:rPr>
              <a:t>  ОО района (частные и  школы городского подчинения не учитывались).</a:t>
            </a:r>
          </a:p>
          <a:p>
            <a:pPr algn="just"/>
            <a:r>
              <a:rPr lang="ru-RU" sz="1400"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таблице выделены ОО, в которых было большое кол-во участников и  можно смело говорить о качестве обучения. </a:t>
            </a:r>
          </a:p>
          <a:p>
            <a:endParaRPr lang="ru-RU" dirty="0"/>
          </a:p>
        </p:txBody>
      </p:sp>
      <p:sp>
        <p:nvSpPr>
          <p:cNvPr id="3" name="TextBox 2"/>
          <p:cNvSpPr txBox="1"/>
          <p:nvPr/>
        </p:nvSpPr>
        <p:spPr>
          <a:xfrm>
            <a:off x="478463" y="1237103"/>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Информатика</a:t>
            </a:r>
          </a:p>
        </p:txBody>
      </p:sp>
      <p:graphicFrame>
        <p:nvGraphicFramePr>
          <p:cNvPr id="9" name="Таблица 8"/>
          <p:cNvGraphicFramePr>
            <a:graphicFrameLocks noGrp="1"/>
          </p:cNvGraphicFramePr>
          <p:nvPr>
            <p:extLst>
              <p:ext uri="{D42A27DB-BD31-4B8C-83A1-F6EECF244321}">
                <p14:modId xmlns:p14="http://schemas.microsoft.com/office/powerpoint/2010/main" val="3715089329"/>
              </p:ext>
            </p:extLst>
          </p:nvPr>
        </p:nvGraphicFramePr>
        <p:xfrm>
          <a:off x="518996" y="3224803"/>
          <a:ext cx="6000698" cy="2294646"/>
        </p:xfrm>
        <a:graphic>
          <a:graphicData uri="http://schemas.openxmlformats.org/drawingml/2006/table">
            <a:tbl>
              <a:tblPr/>
              <a:tblGrid>
                <a:gridCol w="2179358">
                  <a:extLst>
                    <a:ext uri="{9D8B030D-6E8A-4147-A177-3AD203B41FA5}">
                      <a16:colId xmlns:a16="http://schemas.microsoft.com/office/drawing/2014/main" val="20000"/>
                    </a:ext>
                  </a:extLst>
                </a:gridCol>
                <a:gridCol w="689964">
                  <a:extLst>
                    <a:ext uri="{9D8B030D-6E8A-4147-A177-3AD203B41FA5}">
                      <a16:colId xmlns:a16="http://schemas.microsoft.com/office/drawing/2014/main" val="20001"/>
                    </a:ext>
                  </a:extLst>
                </a:gridCol>
                <a:gridCol w="636890">
                  <a:extLst>
                    <a:ext uri="{9D8B030D-6E8A-4147-A177-3AD203B41FA5}">
                      <a16:colId xmlns:a16="http://schemas.microsoft.com/office/drawing/2014/main" val="20002"/>
                    </a:ext>
                  </a:extLst>
                </a:gridCol>
                <a:gridCol w="636890">
                  <a:extLst>
                    <a:ext uri="{9D8B030D-6E8A-4147-A177-3AD203B41FA5}">
                      <a16:colId xmlns:a16="http://schemas.microsoft.com/office/drawing/2014/main" val="20003"/>
                    </a:ext>
                  </a:extLst>
                </a:gridCol>
                <a:gridCol w="636890">
                  <a:extLst>
                    <a:ext uri="{9D8B030D-6E8A-4147-A177-3AD203B41FA5}">
                      <a16:colId xmlns:a16="http://schemas.microsoft.com/office/drawing/2014/main" val="20004"/>
                    </a:ext>
                  </a:extLst>
                </a:gridCol>
                <a:gridCol w="1220706">
                  <a:extLst>
                    <a:ext uri="{9D8B030D-6E8A-4147-A177-3AD203B41FA5}">
                      <a16:colId xmlns:a16="http://schemas.microsoft.com/office/drawing/2014/main" val="20005"/>
                    </a:ext>
                  </a:extLst>
                </a:gridCol>
              </a:tblGrid>
              <a:tr h="185596">
                <a:tc>
                  <a:txBody>
                    <a:bodyPr/>
                    <a:lstStyle/>
                    <a:p>
                      <a:pPr algn="ctr" fontAlgn="ctr"/>
                      <a:r>
                        <a:rPr lang="ru-RU" sz="1100" b="0" i="0" u="none" strike="noStrike" dirty="0">
                          <a:solidFill>
                            <a:srgbClr val="FFFFFF"/>
                          </a:solidFill>
                          <a:latin typeface="Calibri"/>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latin typeface="Calibri"/>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10905">
                <a:tc>
                  <a:txBody>
                    <a:bodyPr/>
                    <a:lstStyle/>
                    <a:p>
                      <a:pPr algn="ctr" fontAlgn="ctr"/>
                      <a:r>
                        <a:rPr lang="ru-RU" sz="1100" b="0" i="0" u="none" strike="noStrike" dirty="0">
                          <a:solidFill>
                            <a:schemeClr val="tx1"/>
                          </a:solidFill>
                          <a:latin typeface="Calibri"/>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1"/>
                  </a:ext>
                </a:extLst>
              </a:tr>
              <a:tr h="210905">
                <a:tc>
                  <a:txBody>
                    <a:bodyPr/>
                    <a:lstStyle/>
                    <a:p>
                      <a:pPr algn="ctr" fontAlgn="ctr"/>
                      <a:r>
                        <a:rPr lang="ru-RU" sz="1100" b="0" i="0" u="none" strike="noStrike" dirty="0">
                          <a:solidFill>
                            <a:schemeClr val="tx1"/>
                          </a:solidFill>
                          <a:latin typeface="Calibri"/>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solidFill>
                            <a:schemeClr val="tx1"/>
                          </a:solidFill>
                          <a:latin typeface="Calibri"/>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2"/>
                  </a:ext>
                </a:extLst>
              </a:tr>
              <a:tr h="210905">
                <a:tc>
                  <a:txBody>
                    <a:bodyPr/>
                    <a:lstStyle/>
                    <a:p>
                      <a:pPr algn="ctr" fontAlgn="ctr"/>
                      <a:r>
                        <a:rPr lang="ru-RU" sz="1100" b="0" i="0" u="none" strike="noStrike" dirty="0">
                          <a:solidFill>
                            <a:schemeClr val="tx1"/>
                          </a:solidFill>
                          <a:latin typeface="Calibri"/>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solidFill>
                            <a:schemeClr val="tx1"/>
                          </a:solidFill>
                          <a:latin typeface="Calibri"/>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solidFill>
                            <a:schemeClr val="tx1"/>
                          </a:solidFill>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905">
                <a:tc>
                  <a:txBody>
                    <a:bodyPr/>
                    <a:lstStyle/>
                    <a:p>
                      <a:pPr algn="ctr" fontAlgn="ctr"/>
                      <a:r>
                        <a:rPr lang="ru-RU" sz="1100" b="0" i="0" u="none" strike="noStrike">
                          <a:solidFill>
                            <a:schemeClr val="tx1"/>
                          </a:solidFill>
                          <a:latin typeface="Calibri"/>
                        </a:rPr>
                        <a:t>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chemeClr val="tx1"/>
                          </a:solidFill>
                          <a:latin typeface="Calibri"/>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solidFill>
                            <a:schemeClr val="tx1"/>
                          </a:solidFill>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905">
                <a:tc>
                  <a:txBody>
                    <a:bodyPr/>
                    <a:lstStyle/>
                    <a:p>
                      <a:pPr algn="ctr" fontAlgn="ctr"/>
                      <a:r>
                        <a:rPr lang="ru-RU" sz="1100" b="0" i="0" u="none" strike="noStrike">
                          <a:solidFill>
                            <a:schemeClr val="tx1"/>
                          </a:solidFill>
                          <a:latin typeface="Calibri"/>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solidFill>
                            <a:schemeClr val="tx1"/>
                          </a:solidFill>
                          <a:latin typeface="Calibri"/>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5"/>
                  </a:ext>
                </a:extLst>
              </a:tr>
              <a:tr h="210905">
                <a:tc>
                  <a:txBody>
                    <a:bodyPr/>
                    <a:lstStyle/>
                    <a:p>
                      <a:pPr algn="ctr" fontAlgn="ctr"/>
                      <a:r>
                        <a:rPr lang="ru-RU" sz="1100" b="0" i="0" u="none" strike="noStrike">
                          <a:solidFill>
                            <a:schemeClr val="tx1"/>
                          </a:solidFill>
                          <a:latin typeface="Calibri"/>
                        </a:rPr>
                        <a:t>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6"/>
                  </a:ext>
                </a:extLst>
              </a:tr>
              <a:tr h="210905">
                <a:tc>
                  <a:txBody>
                    <a:bodyPr/>
                    <a:lstStyle/>
                    <a:p>
                      <a:pPr algn="ctr" fontAlgn="ctr"/>
                      <a:r>
                        <a:rPr lang="ru-RU" sz="1100" b="0" i="0" u="none" strike="noStrike">
                          <a:solidFill>
                            <a:schemeClr val="tx1"/>
                          </a:solidFill>
                          <a:latin typeface="Calibri"/>
                        </a:rPr>
                        <a:t>253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chemeClr val="tx1"/>
                          </a:solidFill>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solidFill>
                            <a:schemeClr val="tx1"/>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0905">
                <a:tc>
                  <a:txBody>
                    <a:bodyPr/>
                    <a:lstStyle/>
                    <a:p>
                      <a:pPr algn="ctr" fontAlgn="ctr"/>
                      <a:r>
                        <a:rPr lang="ru-RU" sz="1100" b="0" i="0" u="none" strike="noStrike">
                          <a:solidFill>
                            <a:schemeClr val="tx1"/>
                          </a:solidFill>
                          <a:latin typeface="Calibri"/>
                        </a:rPr>
                        <a:t>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a:solidFill>
                            <a:schemeClr val="tx1"/>
                          </a:solidFill>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ru-RU" sz="1100" b="0" i="0" u="none" strike="noStrike" dirty="0">
                          <a:solidFill>
                            <a:schemeClr val="tx1"/>
                          </a:solidFill>
                          <a:latin typeface="Calibri"/>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8"/>
                  </a:ext>
                </a:extLst>
              </a:tr>
              <a:tr h="210905">
                <a:tc>
                  <a:txBody>
                    <a:bodyPr/>
                    <a:lstStyle/>
                    <a:p>
                      <a:pPr algn="ctr" fontAlgn="ctr"/>
                      <a:r>
                        <a:rPr lang="ru-RU" sz="1100" b="0" i="0" u="none" strike="noStrike">
                          <a:latin typeface="Calibri"/>
                        </a:rPr>
                        <a:t>428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0905">
                <a:tc>
                  <a:txBody>
                    <a:bodyPr/>
                    <a:lstStyle/>
                    <a:p>
                      <a:pPr algn="ctr" fontAlgn="ctr"/>
                      <a:r>
                        <a:rPr lang="ru-RU" sz="1100" b="0" i="0" u="none" strike="noStrike">
                          <a:latin typeface="Calibri"/>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2555108342"/>
              </p:ext>
            </p:extLst>
          </p:nvPr>
        </p:nvGraphicFramePr>
        <p:xfrm>
          <a:off x="6737389" y="2612280"/>
          <a:ext cx="5029200" cy="2928938"/>
        </p:xfrm>
        <a:graphic>
          <a:graphicData uri="http://schemas.openxmlformats.org/drawingml/2006/chart">
            <c:chart xmlns:c="http://schemas.openxmlformats.org/drawingml/2006/chart" xmlns:r="http://schemas.openxmlformats.org/officeDocument/2006/relationships" r:id="rId2"/>
          </a:graphicData>
        </a:graphic>
      </p:graphicFrame>
      <p:sp>
        <p:nvSpPr>
          <p:cNvPr id="5" name="Номер слайда 4"/>
          <p:cNvSpPr>
            <a:spLocks noGrp="1"/>
          </p:cNvSpPr>
          <p:nvPr>
            <p:ph type="sldNum" sz="quarter" idx="12"/>
          </p:nvPr>
        </p:nvSpPr>
        <p:spPr/>
        <p:txBody>
          <a:bodyPr/>
          <a:lstStyle/>
          <a:p>
            <a:fld id="{A1E7BC73-F272-4144-8705-640BE5919E24}" type="slidenum">
              <a:rPr lang="ru-RU" smtClean="0"/>
              <a:pPr/>
              <a:t>19</a:t>
            </a:fld>
            <a:endParaRPr lang="ru-RU"/>
          </a:p>
        </p:txBody>
      </p:sp>
    </p:spTree>
    <p:extLst>
      <p:ext uri="{BB962C8B-B14F-4D97-AF65-F5344CB8AC3E}">
        <p14:creationId xmlns:p14="http://schemas.microsoft.com/office/powerpoint/2010/main" val="2751278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useBgFill="1">
        <p:nvSpPr>
          <p:cNvPr id="3" name="TextBox 2"/>
          <p:cNvSpPr txBox="1"/>
          <p:nvPr/>
        </p:nvSpPr>
        <p:spPr>
          <a:xfrm>
            <a:off x="1091593" y="242372"/>
            <a:ext cx="6465977" cy="6801862"/>
          </a:xfrm>
          <a:prstGeom prst="rect">
            <a:avLst/>
          </a:prstGeom>
        </p:spPr>
        <p:txBody>
          <a:bodyPr wrap="square" rtlCol="0">
            <a:spAutoFit/>
          </a:bodyPr>
          <a:lstStyle/>
          <a:p>
            <a:r>
              <a:rPr lang="ru-RU" sz="4400" b="1" dirty="0">
                <a:solidFill>
                  <a:schemeClr val="bg1"/>
                </a:solidFill>
              </a:rPr>
              <a:t> Основные разделы</a:t>
            </a:r>
          </a:p>
          <a:p>
            <a:endParaRPr lang="ru-RU" sz="4400" b="1" dirty="0">
              <a:solidFill>
                <a:schemeClr val="bg1"/>
              </a:solidFill>
            </a:endParaRPr>
          </a:p>
          <a:p>
            <a:r>
              <a:rPr lang="ru-RU" sz="2000" dirty="0">
                <a:solidFill>
                  <a:schemeClr val="bg1"/>
                </a:solidFill>
                <a:latin typeface="Times New Roman" pitchFamily="18" charset="0"/>
                <a:cs typeface="Times New Roman" pitchFamily="18" charset="0"/>
              </a:rPr>
              <a:t>03 </a:t>
            </a:r>
            <a:r>
              <a:rPr lang="ru-RU" sz="2000" b="1" dirty="0">
                <a:solidFill>
                  <a:schemeClr val="bg1"/>
                </a:solidFill>
                <a:latin typeface="Times New Roman" pitchFamily="18" charset="0"/>
                <a:cs typeface="Times New Roman" pitchFamily="18" charset="0"/>
              </a:rPr>
              <a:t>Особенности ГИА-9 2021</a:t>
            </a:r>
          </a:p>
          <a:p>
            <a:r>
              <a:rPr lang="ru-RU" sz="2000" b="1" dirty="0">
                <a:solidFill>
                  <a:schemeClr val="bg1"/>
                </a:solidFill>
                <a:latin typeface="Times New Roman" pitchFamily="18" charset="0"/>
                <a:cs typeface="Times New Roman" pitchFamily="18" charset="0"/>
              </a:rPr>
              <a:t>04 Математика</a:t>
            </a:r>
          </a:p>
          <a:p>
            <a:r>
              <a:rPr lang="ru-RU" sz="2000" b="1" dirty="0">
                <a:solidFill>
                  <a:schemeClr val="bg1"/>
                </a:solidFill>
                <a:latin typeface="Times New Roman" pitchFamily="18" charset="0"/>
                <a:cs typeface="Times New Roman" pitchFamily="18" charset="0"/>
              </a:rPr>
              <a:t>11 Русский язык</a:t>
            </a:r>
          </a:p>
          <a:p>
            <a:r>
              <a:rPr lang="ru-RU" sz="2000" b="1" dirty="0">
                <a:solidFill>
                  <a:schemeClr val="bg1"/>
                </a:solidFill>
                <a:latin typeface="Times New Roman" pitchFamily="18" charset="0"/>
                <a:cs typeface="Times New Roman" pitchFamily="18" charset="0"/>
              </a:rPr>
              <a:t>17 Контрольные работы (основные моменты)</a:t>
            </a:r>
          </a:p>
          <a:p>
            <a:r>
              <a:rPr lang="ru-RU" sz="2000" b="1" dirty="0">
                <a:solidFill>
                  <a:schemeClr val="bg1"/>
                </a:solidFill>
                <a:latin typeface="Times New Roman" pitchFamily="18" charset="0"/>
                <a:cs typeface="Times New Roman" pitchFamily="18" charset="0"/>
              </a:rPr>
              <a:t>18 Информатика</a:t>
            </a:r>
          </a:p>
          <a:p>
            <a:r>
              <a:rPr lang="ru-RU" sz="2000" b="1" dirty="0">
                <a:solidFill>
                  <a:schemeClr val="bg1"/>
                </a:solidFill>
                <a:latin typeface="Times New Roman" pitchFamily="18" charset="0"/>
                <a:cs typeface="Times New Roman" pitchFamily="18" charset="0"/>
              </a:rPr>
              <a:t>21 История</a:t>
            </a:r>
          </a:p>
          <a:p>
            <a:r>
              <a:rPr lang="ru-RU" sz="2000" b="1" dirty="0">
                <a:solidFill>
                  <a:schemeClr val="bg1"/>
                </a:solidFill>
                <a:latin typeface="Times New Roman" pitchFamily="18" charset="0"/>
                <a:cs typeface="Times New Roman" pitchFamily="18" charset="0"/>
              </a:rPr>
              <a:t>23 Физика</a:t>
            </a:r>
          </a:p>
          <a:p>
            <a:r>
              <a:rPr lang="ru-RU" sz="2000" b="1" dirty="0">
                <a:solidFill>
                  <a:schemeClr val="bg1"/>
                </a:solidFill>
                <a:latin typeface="Times New Roman" pitchFamily="18" charset="0"/>
                <a:cs typeface="Times New Roman" pitchFamily="18" charset="0"/>
              </a:rPr>
              <a:t>25 География</a:t>
            </a:r>
          </a:p>
          <a:p>
            <a:r>
              <a:rPr lang="ru-RU" sz="2000" b="1" dirty="0">
                <a:solidFill>
                  <a:schemeClr val="bg1"/>
                </a:solidFill>
                <a:latin typeface="Times New Roman" pitchFamily="18" charset="0"/>
                <a:cs typeface="Times New Roman" pitchFamily="18" charset="0"/>
              </a:rPr>
              <a:t>28 Обществознание</a:t>
            </a:r>
          </a:p>
          <a:p>
            <a:r>
              <a:rPr lang="ru-RU" sz="2000" b="1" dirty="0">
                <a:solidFill>
                  <a:schemeClr val="bg1"/>
                </a:solidFill>
                <a:latin typeface="Times New Roman" pitchFamily="18" charset="0"/>
                <a:cs typeface="Times New Roman" pitchFamily="18" charset="0"/>
              </a:rPr>
              <a:t>31 Химия</a:t>
            </a:r>
          </a:p>
          <a:p>
            <a:r>
              <a:rPr lang="ru-RU" sz="2000" b="1" dirty="0">
                <a:solidFill>
                  <a:schemeClr val="bg1"/>
                </a:solidFill>
                <a:latin typeface="Times New Roman" pitchFamily="18" charset="0"/>
                <a:cs typeface="Times New Roman" pitchFamily="18" charset="0"/>
              </a:rPr>
              <a:t>33 Английский язык</a:t>
            </a:r>
          </a:p>
          <a:p>
            <a:r>
              <a:rPr lang="ru-RU" sz="2000" b="1" dirty="0">
                <a:solidFill>
                  <a:schemeClr val="bg1"/>
                </a:solidFill>
                <a:latin typeface="Times New Roman" pitchFamily="18" charset="0"/>
                <a:cs typeface="Times New Roman" pitchFamily="18" charset="0"/>
              </a:rPr>
              <a:t>36 Испанский, немецкий и французский языки</a:t>
            </a:r>
          </a:p>
          <a:p>
            <a:r>
              <a:rPr lang="ru-RU" sz="2000" b="1" dirty="0">
                <a:solidFill>
                  <a:schemeClr val="bg1"/>
                </a:solidFill>
                <a:latin typeface="Times New Roman" pitchFamily="18" charset="0"/>
                <a:cs typeface="Times New Roman" pitchFamily="18" charset="0"/>
              </a:rPr>
              <a:t>37 Литература</a:t>
            </a:r>
          </a:p>
          <a:p>
            <a:r>
              <a:rPr lang="ru-RU" sz="2000" b="1" dirty="0">
                <a:solidFill>
                  <a:schemeClr val="bg1"/>
                </a:solidFill>
                <a:latin typeface="Times New Roman" pitchFamily="18" charset="0"/>
                <a:cs typeface="Times New Roman" pitchFamily="18" charset="0"/>
              </a:rPr>
              <a:t>39 Биология</a:t>
            </a:r>
          </a:p>
          <a:p>
            <a:r>
              <a:rPr lang="ru-RU" sz="2000" b="1" dirty="0">
                <a:solidFill>
                  <a:schemeClr val="bg1"/>
                </a:solidFill>
                <a:latin typeface="Times New Roman" pitchFamily="18" charset="0"/>
                <a:cs typeface="Times New Roman" pitchFamily="18" charset="0"/>
              </a:rPr>
              <a:t>42 Итоги ГИА-9 2021</a:t>
            </a:r>
            <a:r>
              <a:rPr lang="ru-RU" sz="2000" b="1" dirty="0">
                <a:solidFill>
                  <a:schemeClr val="accent1">
                    <a:lumMod val="75000"/>
                  </a:schemeClr>
                </a:solidFill>
                <a:latin typeface="Times New Roman" panose="02020603050405020304" pitchFamily="18" charset="0"/>
                <a:cs typeface="Times New Roman" panose="02020603050405020304" pitchFamily="18" charset="0"/>
              </a:rPr>
              <a:t>. </a:t>
            </a:r>
            <a:r>
              <a:rPr lang="ru-RU" sz="2000" b="1" dirty="0">
                <a:solidFill>
                  <a:schemeClr val="bg1"/>
                </a:solidFill>
                <a:latin typeface="Times New Roman" pitchFamily="18" charset="0"/>
                <a:cs typeface="Times New Roman" pitchFamily="18" charset="0"/>
              </a:rPr>
              <a:t>Выдача аттестатов 9 класс 2021 </a:t>
            </a:r>
            <a:endParaRPr lang="ru-RU" sz="2400" b="1" dirty="0">
              <a:solidFill>
                <a:schemeClr val="bg1"/>
              </a:solidFill>
            </a:endParaRPr>
          </a:p>
          <a:p>
            <a:endParaRPr lang="ru-RU" sz="2400" dirty="0">
              <a:solidFill>
                <a:schemeClr val="bg1"/>
              </a:solidFill>
            </a:endParaRPr>
          </a:p>
          <a:p>
            <a:endParaRPr lang="ru-RU" sz="2400" dirty="0">
              <a:solidFill>
                <a:schemeClr val="bg1"/>
              </a:solidFill>
            </a:endParaRPr>
          </a:p>
        </p:txBody>
      </p:sp>
    </p:spTree>
    <p:extLst>
      <p:ext uri="{BB962C8B-B14F-4D97-AF65-F5344CB8AC3E}">
        <p14:creationId xmlns:p14="http://schemas.microsoft.com/office/powerpoint/2010/main" val="364886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09625" y="0"/>
            <a:ext cx="10515600" cy="49351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низким результатом</a:t>
            </a:r>
          </a:p>
        </p:txBody>
      </p:sp>
      <p:sp>
        <p:nvSpPr>
          <p:cNvPr id="5" name="Заголовок 4"/>
          <p:cNvSpPr txBox="1">
            <a:spLocks/>
          </p:cNvSpPr>
          <p:nvPr/>
        </p:nvSpPr>
        <p:spPr>
          <a:xfrm>
            <a:off x="871653" y="576309"/>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a:solidFill>
                  <a:schemeClr val="bg1"/>
                </a:solidFill>
                <a:latin typeface="+mn-lt"/>
                <a:ea typeface="+mn-ea"/>
                <a:cs typeface="+mn-cs"/>
              </a:rPr>
              <a:t>Информатика</a:t>
            </a:r>
          </a:p>
        </p:txBody>
      </p:sp>
      <p:sp>
        <p:nvSpPr>
          <p:cNvPr id="6" name="Содержимое 5"/>
          <p:cNvSpPr>
            <a:spLocks noGrp="1"/>
          </p:cNvSpPr>
          <p:nvPr>
            <p:ph idx="1"/>
          </p:nvPr>
        </p:nvSpPr>
        <p:spPr>
          <a:xfrm>
            <a:off x="898602" y="910528"/>
            <a:ext cx="1717971" cy="480131"/>
          </a:xfrm>
          <a:prstGeom prst="rect">
            <a:avLst/>
          </a:prstGeom>
        </p:spPr>
        <p:txBody>
          <a:bodyPr wrap="none">
            <a:spAutoFit/>
          </a:bodyPr>
          <a:lstStyle/>
          <a:p>
            <a:pPr lvl="0">
              <a:buNone/>
            </a:pPr>
            <a:r>
              <a:rPr lang="ru-RU" dirty="0">
                <a:solidFill>
                  <a:prstClr val="black"/>
                </a:solidFill>
                <a:latin typeface="Times New Roman" panose="02020603050405020304" pitchFamily="18" charset="0"/>
                <a:cs typeface="Times New Roman" panose="02020603050405020304" pitchFamily="18" charset="0"/>
              </a:rPr>
              <a:t>«</a:t>
            </a:r>
            <a:r>
              <a:rPr lang="ru-RU" sz="1800" b="1" dirty="0">
                <a:solidFill>
                  <a:prstClr val="black"/>
                </a:solidFill>
                <a:latin typeface="Times New Roman" panose="02020603050405020304" pitchFamily="18" charset="0"/>
                <a:cs typeface="Times New Roman" panose="02020603050405020304" pitchFamily="18" charset="0"/>
              </a:rPr>
              <a:t>Отстающие»</a:t>
            </a:r>
          </a:p>
        </p:txBody>
      </p:sp>
      <p:sp>
        <p:nvSpPr>
          <p:cNvPr id="7" name="TextBox 6"/>
          <p:cNvSpPr txBox="1"/>
          <p:nvPr/>
        </p:nvSpPr>
        <p:spPr>
          <a:xfrm>
            <a:off x="867925" y="1351213"/>
            <a:ext cx="6237725" cy="307777"/>
          </a:xfrm>
          <a:prstGeom prst="rect">
            <a:avLst/>
          </a:prstGeom>
          <a:noFill/>
        </p:spPr>
        <p:txBody>
          <a:bodyPr wrap="square" rtlCol="0">
            <a:spAutoFit/>
          </a:bodyPr>
          <a:lstStyle/>
          <a:p>
            <a:pPr marL="342900" indent="-342900" algn="just"/>
            <a:endParaRPr lang="ru-RU" sz="1400" dirty="0">
              <a:latin typeface="Times New Roman" panose="02020603050405020304" pitchFamily="18" charset="0"/>
              <a:cs typeface="Times New Roman" panose="02020603050405020304" pitchFamily="18" charset="0"/>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1482549092"/>
              </p:ext>
            </p:extLst>
          </p:nvPr>
        </p:nvGraphicFramePr>
        <p:xfrm>
          <a:off x="1266098" y="3262988"/>
          <a:ext cx="5740400" cy="2851785"/>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200025">
                <a:tc>
                  <a:txBody>
                    <a:bodyPr/>
                    <a:lstStyle/>
                    <a:p>
                      <a:pPr algn="ctr" fontAlgn="ctr"/>
                      <a:r>
                        <a:rPr lang="ru-RU" sz="1200" b="1" i="0" u="none" strike="noStrike" dirty="0">
                          <a:solidFill>
                            <a:srgbClr val="FFFFFF"/>
                          </a:solidFill>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200" b="1" i="0" u="none" strike="noStrike">
                          <a:solidFill>
                            <a:srgbClr val="FFFFFF"/>
                          </a:solidFill>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200" b="1" i="0" u="none" strike="noStrike">
                          <a:solidFill>
                            <a:srgbClr val="FFFFFF"/>
                          </a:solidFill>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200" b="1" i="0" u="none" strike="noStrike">
                          <a:solidFill>
                            <a:srgbClr val="FFFFFF"/>
                          </a:solidFill>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200" b="1" i="0" u="none" strike="noStrike">
                          <a:solidFill>
                            <a:srgbClr val="FFFFFF"/>
                          </a:solidFill>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200" b="1" i="0" u="none" strike="noStrike" dirty="0">
                          <a:solidFill>
                            <a:srgbClr val="FFFFFF"/>
                          </a:solidFill>
                          <a:latin typeface="Times New Roman"/>
                        </a:rPr>
                        <a:t>«2»% от сдающих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b"/>
                      <a:r>
                        <a:rPr lang="ru-RU" sz="1000" b="0" i="0" u="none" strike="noStrike" dirty="0">
                          <a:solidFill>
                            <a:srgbClr val="000000"/>
                          </a:solidFill>
                          <a:latin typeface="Times New Roman"/>
                        </a:rPr>
                        <a:t>ГБОУ школа№655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Times New Roman"/>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FFFFFF"/>
                          </a:solidFill>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190500">
                <a:tc>
                  <a:txBody>
                    <a:bodyPr/>
                    <a:lstStyle/>
                    <a:p>
                      <a:pPr algn="ctr" fontAlgn="b"/>
                      <a:r>
                        <a:rPr lang="ru-RU" sz="1000" b="0" i="0" u="none" strike="noStrike" dirty="0">
                          <a:solidFill>
                            <a:srgbClr val="000000"/>
                          </a:solidFill>
                          <a:latin typeface="Times New Roman"/>
                        </a:rPr>
                        <a:t>ГБОУ школа №246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FFFFFF"/>
                          </a:solidFill>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190500">
                <a:tc>
                  <a:txBody>
                    <a:bodyPr/>
                    <a:lstStyle/>
                    <a:p>
                      <a:pPr algn="ctr" fontAlgn="b"/>
                      <a:r>
                        <a:rPr lang="ru-RU" sz="1000" b="0" i="0" u="none" strike="noStrike" dirty="0">
                          <a:solidFill>
                            <a:srgbClr val="000000"/>
                          </a:solidFill>
                          <a:latin typeface="Times New Roman"/>
                        </a:rPr>
                        <a:t>ГБОУ школа №579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3"/>
                  </a:ext>
                </a:extLst>
              </a:tr>
              <a:tr h="190500">
                <a:tc>
                  <a:txBody>
                    <a:bodyPr/>
                    <a:lstStyle/>
                    <a:p>
                      <a:pPr algn="ctr" fontAlgn="b"/>
                      <a:r>
                        <a:rPr lang="ru-RU" sz="1000" b="0" i="0" u="none" strike="noStrike" dirty="0">
                          <a:solidFill>
                            <a:srgbClr val="000000"/>
                          </a:solidFill>
                          <a:latin typeface="Times New Roman"/>
                        </a:rPr>
                        <a:t>ГБОУ школа №632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4"/>
                  </a:ext>
                </a:extLst>
              </a:tr>
              <a:tr h="190500">
                <a:tc>
                  <a:txBody>
                    <a:bodyPr/>
                    <a:lstStyle/>
                    <a:p>
                      <a:pPr algn="ctr" fontAlgn="b"/>
                      <a:r>
                        <a:rPr lang="ru-RU" sz="1000" b="0" i="0" u="none" strike="noStrike" dirty="0">
                          <a:solidFill>
                            <a:srgbClr val="000000"/>
                          </a:solidFill>
                          <a:latin typeface="Times New Roman"/>
                        </a:rPr>
                        <a:t>ГБОУ школа №48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5"/>
                  </a:ext>
                </a:extLst>
              </a:tr>
              <a:tr h="190500">
                <a:tc>
                  <a:txBody>
                    <a:bodyPr/>
                    <a:lstStyle/>
                    <a:p>
                      <a:pPr algn="ctr" fontAlgn="b"/>
                      <a:r>
                        <a:rPr lang="ru-RU" sz="1000" b="0" i="0" u="none" strike="noStrike" dirty="0">
                          <a:solidFill>
                            <a:srgbClr val="000000"/>
                          </a:solidFill>
                          <a:latin typeface="Times New Roman"/>
                        </a:rPr>
                        <a:t>ГБОУ школа №596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r h="190500">
                <a:tc>
                  <a:txBody>
                    <a:bodyPr/>
                    <a:lstStyle/>
                    <a:p>
                      <a:pPr algn="ctr" fontAlgn="b"/>
                      <a:r>
                        <a:rPr lang="ru-RU" sz="1000" b="0" i="0" u="none" strike="noStrike" dirty="0">
                          <a:solidFill>
                            <a:srgbClr val="000000"/>
                          </a:solidFill>
                          <a:latin typeface="Times New Roman"/>
                        </a:rPr>
                        <a:t>ГБОУ школа №440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7"/>
                  </a:ext>
                </a:extLst>
              </a:tr>
              <a:tr h="190500">
                <a:tc>
                  <a:txBody>
                    <a:bodyPr/>
                    <a:lstStyle/>
                    <a:p>
                      <a:pPr algn="ctr" fontAlgn="b"/>
                      <a:r>
                        <a:rPr lang="ru-RU" sz="1000" b="0" i="0" u="none" strike="noStrike" dirty="0">
                          <a:solidFill>
                            <a:srgbClr val="000000"/>
                          </a:solidFill>
                          <a:latin typeface="Times New Roman"/>
                        </a:rPr>
                        <a:t>ГБОУ школа №599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8"/>
                  </a:ext>
                </a:extLst>
              </a:tr>
              <a:tr h="190500">
                <a:tc>
                  <a:txBody>
                    <a:bodyPr/>
                    <a:lstStyle/>
                    <a:p>
                      <a:pPr algn="ctr" fontAlgn="b"/>
                      <a:r>
                        <a:rPr lang="ru-RU" sz="1000" b="0" i="0" u="none" strike="noStrike" dirty="0">
                          <a:solidFill>
                            <a:srgbClr val="000000"/>
                          </a:solidFill>
                          <a:latin typeface="Times New Roman"/>
                        </a:rPr>
                        <a:t>ГБОУ школа  №58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9"/>
                  </a:ext>
                </a:extLst>
              </a:tr>
              <a:tr h="190500">
                <a:tc>
                  <a:txBody>
                    <a:bodyPr/>
                    <a:lstStyle/>
                    <a:p>
                      <a:pPr algn="ctr" fontAlgn="b"/>
                      <a:r>
                        <a:rPr lang="ru-RU" sz="1000" b="0" i="0" u="none" strike="noStrike" dirty="0">
                          <a:solidFill>
                            <a:srgbClr val="000000"/>
                          </a:solidFill>
                          <a:latin typeface="Times New Roman"/>
                        </a:rPr>
                        <a:t>ГБОУ школа №630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0"/>
                  </a:ext>
                </a:extLst>
              </a:tr>
              <a:tr h="190500">
                <a:tc>
                  <a:txBody>
                    <a:bodyPr/>
                    <a:lstStyle/>
                    <a:p>
                      <a:pPr algn="ctr" fontAlgn="b"/>
                      <a:r>
                        <a:rPr lang="ru-RU" sz="1000" b="0" i="0" u="none" strike="noStrike" dirty="0">
                          <a:solidFill>
                            <a:srgbClr val="000000"/>
                          </a:solidFill>
                          <a:latin typeface="Times New Roman"/>
                        </a:rPr>
                        <a:t>ГБОУ школа №583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1"/>
                  </a:ext>
                </a:extLst>
              </a:tr>
              <a:tr h="190500">
                <a:tc>
                  <a:txBody>
                    <a:bodyPr/>
                    <a:lstStyle/>
                    <a:p>
                      <a:pPr algn="ctr" fontAlgn="b"/>
                      <a:r>
                        <a:rPr lang="ru-RU" sz="1000" b="0" i="0" u="none" strike="noStrike" dirty="0">
                          <a:solidFill>
                            <a:srgbClr val="000000"/>
                          </a:solidFill>
                          <a:latin typeface="Times New Roman"/>
                        </a:rPr>
                        <a:t>ГБОУ школа №598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100" b="0" i="0" u="none" strike="noStrike">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2"/>
                  </a:ext>
                </a:extLst>
              </a:tr>
              <a:tr h="200025">
                <a:tc>
                  <a:txBody>
                    <a:bodyPr/>
                    <a:lstStyle/>
                    <a:p>
                      <a:pPr algn="ctr" fontAlgn="b"/>
                      <a:r>
                        <a:rPr lang="ru-RU" sz="1000" b="0" i="0" u="none" strike="noStrike">
                          <a:solidFill>
                            <a:srgbClr val="000000"/>
                          </a:solidFill>
                          <a:latin typeface="Times New Roman"/>
                        </a:rPr>
                        <a:t>Итого: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ru-RU" sz="1100" b="0" i="0" u="none" strike="noStrike">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ru-RU" sz="1100" b="0" i="0" u="none" strike="noStrike">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l" fontAlgn="b"/>
                      <a:r>
                        <a:rPr lang="ru-RU" sz="1100" b="0" i="0" u="none" strike="noStrike">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algn="ctr" fontAlgn="ctr"/>
                      <a:r>
                        <a:rPr lang="ru-RU" sz="1200" b="1" i="0" u="none" strike="noStrike">
                          <a:solidFill>
                            <a:srgbClr val="FFFFFF"/>
                          </a:solidFill>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3"/>
                  </a:ext>
                </a:extLst>
              </a:tr>
            </a:tbl>
          </a:graphicData>
        </a:graphic>
      </p:graphicFrame>
      <p:sp>
        <p:nvSpPr>
          <p:cNvPr id="8" name="Прямоугольник 7"/>
          <p:cNvSpPr/>
          <p:nvPr/>
        </p:nvSpPr>
        <p:spPr>
          <a:xfrm>
            <a:off x="1073112" y="1490761"/>
            <a:ext cx="10363200" cy="1600438"/>
          </a:xfrm>
          <a:prstGeom prst="rect">
            <a:avLst/>
          </a:prstGeom>
        </p:spPr>
        <p:txBody>
          <a:bodyPr wrap="square">
            <a:spAutoFit/>
          </a:bodyPr>
          <a:lstStyle/>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На контрольной работе по информатике </a:t>
            </a:r>
            <a:r>
              <a:rPr lang="ru-RU" sz="1400" b="1" dirty="0">
                <a:latin typeface="Times New Roman" panose="02020603050405020304" pitchFamily="18" charset="0"/>
                <a:cs typeface="Times New Roman" panose="02020603050405020304" pitchFamily="18" charset="0"/>
              </a:rPr>
              <a:t>20</a:t>
            </a:r>
            <a:r>
              <a:rPr lang="ru-RU" sz="1400" dirty="0">
                <a:latin typeface="Times New Roman" panose="02020603050405020304" pitchFamily="18" charset="0"/>
                <a:cs typeface="Times New Roman" panose="02020603050405020304" pitchFamily="18" charset="0"/>
              </a:rPr>
              <a:t> из 928 учащихся (частные школы и школы городского подчинения не учитывались) получили отметку «2», что составило 3% в структуре полученных отметок.</a:t>
            </a:r>
          </a:p>
          <a:p>
            <a:pPr marL="342900" indent="-342900" algn="just"/>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Наибольшее кол-во неудовлетворительных результатов получено в </a:t>
            </a:r>
            <a:r>
              <a:rPr lang="ru-RU" sz="1400" b="1" dirty="0">
                <a:latin typeface="Times New Roman" panose="02020603050405020304" pitchFamily="18" charset="0"/>
                <a:cs typeface="Times New Roman" panose="02020603050405020304" pitchFamily="18" charset="0"/>
              </a:rPr>
              <a:t>ГБОУ школе № 655 </a:t>
            </a:r>
            <a:r>
              <a:rPr lang="ru-RU" sz="1400" dirty="0">
                <a:latin typeface="Times New Roman" panose="02020603050405020304" pitchFamily="18" charset="0"/>
                <a:cs typeface="Times New Roman" panose="02020603050405020304" pitchFamily="18" charset="0"/>
              </a:rPr>
              <a:t>и в </a:t>
            </a:r>
            <a:r>
              <a:rPr lang="ru-RU" sz="1400" b="1" dirty="0">
                <a:latin typeface="Times New Roman" panose="02020603050405020304" pitchFamily="18" charset="0"/>
                <a:cs typeface="Times New Roman" panose="02020603050405020304" pitchFamily="18" charset="0"/>
              </a:rPr>
              <a:t>ГБОУ школе №246</a:t>
            </a:r>
            <a:r>
              <a:rPr lang="ru-RU" sz="1400" dirty="0">
                <a:latin typeface="Times New Roman" panose="02020603050405020304" pitchFamily="18" charset="0"/>
                <a:cs typeface="Times New Roman" panose="02020603050405020304" pitchFamily="18" charset="0"/>
              </a:rPr>
              <a:t>, однако,  это можно объяснить большим контингентом сдававших в данных школах.   </a:t>
            </a:r>
          </a:p>
          <a:p>
            <a:pPr marL="342900" indent="-342900" algn="just"/>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В школах №.48, 440, 579 отметки «3» и «2» составляют 50% и более в структуре  распределения отметок. </a:t>
            </a:r>
          </a:p>
        </p:txBody>
      </p:sp>
      <p:sp>
        <p:nvSpPr>
          <p:cNvPr id="3" name="Номер слайда 2"/>
          <p:cNvSpPr>
            <a:spLocks noGrp="1"/>
          </p:cNvSpPr>
          <p:nvPr>
            <p:ph type="sldNum" sz="quarter" idx="12"/>
          </p:nvPr>
        </p:nvSpPr>
        <p:spPr/>
        <p:txBody>
          <a:bodyPr/>
          <a:lstStyle/>
          <a:p>
            <a:fld id="{A1E7BC73-F272-4144-8705-640BE5919E24}" type="slidenum">
              <a:rPr lang="ru-RU" smtClean="0"/>
              <a:pPr/>
              <a:t>20</a:t>
            </a:fld>
            <a:endParaRPr lang="ru-R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3600986"/>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истории участвовало </a:t>
            </a:r>
            <a:r>
              <a:rPr lang="ru-RU" sz="1400" b="1" dirty="0">
                <a:latin typeface="Times New Roman" panose="02020603050405020304" pitchFamily="18" charset="0"/>
                <a:cs typeface="Times New Roman" panose="02020603050405020304" pitchFamily="18" charset="0"/>
              </a:rPr>
              <a:t>86</a:t>
            </a:r>
            <a:r>
              <a:rPr lang="ru-RU" sz="1400" dirty="0">
                <a:latin typeface="Times New Roman" panose="02020603050405020304" pitchFamily="18" charset="0"/>
                <a:cs typeface="Times New Roman" panose="02020603050405020304" pitchFamily="18" charset="0"/>
              </a:rPr>
              <a:t> учеников из 33 государственных общеобразовательных учреждений, расположенных на территории Приморского района.</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истории  можно охарактеризовать как </a:t>
            </a:r>
            <a:r>
              <a:rPr lang="ru-RU" sz="1400" b="1" dirty="0">
                <a:latin typeface="Times New Roman" panose="02020603050405020304" pitchFamily="18" charset="0"/>
                <a:cs typeface="Times New Roman" panose="02020603050405020304" pitchFamily="18" charset="0"/>
              </a:rPr>
              <a:t>хорошие</a:t>
            </a:r>
            <a:r>
              <a:rPr lang="ru-RU" sz="1400" dirty="0">
                <a:latin typeface="Times New Roman" panose="02020603050405020304" pitchFamily="18" charset="0"/>
                <a:cs typeface="Times New Roman" panose="02020603050405020304" pitchFamily="18" charset="0"/>
              </a:rPr>
              <a:t>. Средняя отметка составил </a:t>
            </a:r>
            <a:r>
              <a:rPr lang="ru-RU" sz="1400" b="1" dirty="0">
                <a:latin typeface="Times New Roman" panose="02020603050405020304" pitchFamily="18" charset="0"/>
                <a:cs typeface="Times New Roman" panose="02020603050405020304" pitchFamily="18" charset="0"/>
              </a:rPr>
              <a:t>3,67</a:t>
            </a:r>
            <a:r>
              <a:rPr lang="ru-RU" sz="1400" dirty="0">
                <a:latin typeface="Times New Roman" panose="02020603050405020304" pitchFamily="18" charset="0"/>
                <a:cs typeface="Times New Roman" panose="02020603050405020304" pitchFamily="18" charset="0"/>
              </a:rPr>
              <a:t>. </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b="1" dirty="0">
                <a:latin typeface="Times New Roman" panose="02020603050405020304" pitchFamily="18" charset="0"/>
                <a:cs typeface="Times New Roman" panose="02020603050405020304" pitchFamily="18" charset="0"/>
              </a:rPr>
              <a:t>4</a:t>
            </a:r>
            <a:r>
              <a:rPr lang="ru-RU" sz="1400" dirty="0">
                <a:latin typeface="Times New Roman" panose="02020603050405020304" pitchFamily="18" charset="0"/>
                <a:cs typeface="Times New Roman" panose="02020603050405020304" pitchFamily="18" charset="0"/>
              </a:rPr>
              <a:t> учащихся получили отметку «2», что составило 5% в структуре полученных отметок. </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История</a:t>
            </a:r>
          </a:p>
        </p:txBody>
      </p:sp>
      <p:sp>
        <p:nvSpPr>
          <p:cNvPr id="3" name="TextBox 2"/>
          <p:cNvSpPr txBox="1"/>
          <p:nvPr/>
        </p:nvSpPr>
        <p:spPr>
          <a:xfrm>
            <a:off x="6096000" y="842605"/>
            <a:ext cx="2638425" cy="246221"/>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2  чел</a:t>
            </a:r>
            <a:r>
              <a:rPr lang="ru-RU" sz="1000" dirty="0">
                <a:latin typeface="Times New Roman" pitchFamily="18" charset="0"/>
                <a:cs typeface="Times New Roman" pitchFamily="18" charset="0"/>
              </a:rPr>
              <a:t>.(40(1), 106(1)).</a:t>
            </a:r>
          </a:p>
        </p:txBody>
      </p:sp>
      <p:sp>
        <p:nvSpPr>
          <p:cNvPr id="12" name="TextBox 11"/>
          <p:cNvSpPr txBox="1"/>
          <p:nvPr/>
        </p:nvSpPr>
        <p:spPr>
          <a:xfrm>
            <a:off x="6181725" y="2728293"/>
            <a:ext cx="4676775" cy="369332"/>
          </a:xfrm>
          <a:prstGeom prst="rect">
            <a:avLst/>
          </a:prstGeom>
          <a:noFill/>
        </p:spPr>
        <p:txBody>
          <a:bodyPr wrap="square" rtlCol="0">
            <a:spAutoFit/>
          </a:bodyPr>
          <a:lstStyle/>
          <a:p>
            <a:endParaRPr lang="ru-RU" dirty="0"/>
          </a:p>
        </p:txBody>
      </p:sp>
      <p:sp>
        <p:nvSpPr>
          <p:cNvPr id="13" name="TextBox 12"/>
          <p:cNvSpPr txBox="1"/>
          <p:nvPr/>
        </p:nvSpPr>
        <p:spPr>
          <a:xfrm>
            <a:off x="6096000" y="2868512"/>
            <a:ext cx="5200650"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Структура распределения отметок</a:t>
            </a:r>
          </a:p>
        </p:txBody>
      </p:sp>
      <p:graphicFrame>
        <p:nvGraphicFramePr>
          <p:cNvPr id="4" name="Таблица 3"/>
          <p:cNvGraphicFramePr>
            <a:graphicFrameLocks noGrp="1"/>
          </p:cNvGraphicFramePr>
          <p:nvPr>
            <p:extLst>
              <p:ext uri="{D42A27DB-BD31-4B8C-83A1-F6EECF244321}">
                <p14:modId xmlns:p14="http://schemas.microsoft.com/office/powerpoint/2010/main" val="2389077768"/>
              </p:ext>
            </p:extLst>
          </p:nvPr>
        </p:nvGraphicFramePr>
        <p:xfrm>
          <a:off x="6095999" y="1243584"/>
          <a:ext cx="4028501" cy="1114026"/>
        </p:xfrm>
        <a:graphic>
          <a:graphicData uri="http://schemas.openxmlformats.org/drawingml/2006/table">
            <a:tbl>
              <a:tblPr/>
              <a:tblGrid>
                <a:gridCol w="2503998">
                  <a:extLst>
                    <a:ext uri="{9D8B030D-6E8A-4147-A177-3AD203B41FA5}">
                      <a16:colId xmlns:a16="http://schemas.microsoft.com/office/drawing/2014/main" val="20000"/>
                    </a:ext>
                  </a:extLst>
                </a:gridCol>
                <a:gridCol w="792742">
                  <a:extLst>
                    <a:ext uri="{9D8B030D-6E8A-4147-A177-3AD203B41FA5}">
                      <a16:colId xmlns:a16="http://schemas.microsoft.com/office/drawing/2014/main" val="20001"/>
                    </a:ext>
                  </a:extLst>
                </a:gridCol>
                <a:gridCol w="731761">
                  <a:extLst>
                    <a:ext uri="{9D8B030D-6E8A-4147-A177-3AD203B41FA5}">
                      <a16:colId xmlns:a16="http://schemas.microsoft.com/office/drawing/2014/main" val="20002"/>
                    </a:ext>
                  </a:extLst>
                </a:gridCol>
              </a:tblGrid>
              <a:tr h="275068">
                <a:tc>
                  <a:txBody>
                    <a:bodyPr/>
                    <a:lstStyle/>
                    <a:p>
                      <a:pPr algn="ctr" fontAlgn="b"/>
                      <a:r>
                        <a:rPr lang="ru-RU" sz="1200" b="1" i="0" u="none" strike="noStrike" dirty="0">
                          <a:effectLst/>
                          <a:latin typeface="Times New Roman"/>
                        </a:rPr>
                        <a:t>К/р история</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5068">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38%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5068">
                <a:tc>
                  <a:txBody>
                    <a:bodyPr/>
                    <a:lstStyle/>
                    <a:p>
                      <a:pPr algn="l" fontAlgn="b"/>
                      <a:r>
                        <a:rPr lang="ru-RU" sz="1200" b="0" i="0" u="none" strike="noStrike">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62%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822">
                <a:tc>
                  <a:txBody>
                    <a:bodyPr/>
                    <a:lstStyle/>
                    <a:p>
                      <a:pPr algn="l" fontAlgn="b"/>
                      <a:r>
                        <a:rPr lang="ru-RU" sz="1200" b="1" i="0" u="none" strike="noStrike">
                          <a:effectLst/>
                          <a:latin typeface="Times New Roman"/>
                        </a:rPr>
                        <a:t>Итого на 19.05.2021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4" name="Диаграмма 13"/>
          <p:cNvGraphicFramePr>
            <a:graphicFrameLocks/>
          </p:cNvGraphicFramePr>
          <p:nvPr>
            <p:extLst>
              <p:ext uri="{D42A27DB-BD31-4B8C-83A1-F6EECF244321}">
                <p14:modId xmlns:p14="http://schemas.microsoft.com/office/powerpoint/2010/main" val="1083638448"/>
              </p:ext>
            </p:extLst>
          </p:nvPr>
        </p:nvGraphicFramePr>
        <p:xfrm>
          <a:off x="5950742" y="3339487"/>
          <a:ext cx="5138739" cy="25146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095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наихудшим результатом</a:t>
            </a:r>
          </a:p>
        </p:txBody>
      </p:sp>
      <p:sp>
        <p:nvSpPr>
          <p:cNvPr id="17" name="TextBox 16"/>
          <p:cNvSpPr txBox="1"/>
          <p:nvPr/>
        </p:nvSpPr>
        <p:spPr>
          <a:xfrm>
            <a:off x="478463" y="1515438"/>
            <a:ext cx="5724033" cy="3539430"/>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лидирующую группу ОО (отсутствие «2»  и наличие хотя бы одной «5» в структуре распределения отметок) попали 6 ОО района (частные и  школы городского подчинения не учитывались). </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Средняя отметка в ОО (частные и  школы городского подчинения не учитывались) составила 3,67 при 86 участниках.</a:t>
            </a:r>
            <a:r>
              <a:rPr lang="ru-RU" sz="1400" dirty="0">
                <a:solidFill>
                  <a:prstClr val="black"/>
                </a:solidFill>
                <a:latin typeface="Times New Roman" panose="02020603050405020304" pitchFamily="18" charset="0"/>
                <a:cs typeface="Times New Roman" panose="02020603050405020304" pitchFamily="18" charset="0"/>
              </a:rPr>
              <a:t> В диагностической работе для 10  классов в октябре 2020 года приняло участие 80 человек и средняя отметка на тот момент составила 3,33. Прослеживается положительная динамика увеличения кол-ва «5» и «4». </a:t>
            </a:r>
          </a:p>
          <a:p>
            <a:pPr algn="just"/>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Максимальный результат 21 балл в части 1 (задания с кратким ответом) набрала </a:t>
            </a:r>
            <a:r>
              <a:rPr lang="ru-RU" sz="1400" b="1" dirty="0">
                <a:latin typeface="Times New Roman" panose="02020603050405020304" pitchFamily="18" charset="0"/>
                <a:cs typeface="Times New Roman" panose="02020603050405020304" pitchFamily="18" charset="0"/>
              </a:rPr>
              <a:t>ученица гимназии №540</a:t>
            </a:r>
            <a:r>
              <a:rPr lang="ru-RU" sz="1400" dirty="0">
                <a:latin typeface="Times New Roman" panose="02020603050405020304" pitchFamily="18" charset="0"/>
                <a:cs typeface="Times New Roman" panose="02020603050405020304" pitchFamily="18" charset="0"/>
              </a:rPr>
              <a:t>. Максимальный балл 16 баллов в части 2 (задания с развернутым ответом) набрала </a:t>
            </a:r>
            <a:r>
              <a:rPr lang="ru-RU" sz="1400" b="1" dirty="0">
                <a:latin typeface="Times New Roman" panose="02020603050405020304" pitchFamily="18" charset="0"/>
                <a:cs typeface="Times New Roman" panose="02020603050405020304" pitchFamily="18" charset="0"/>
              </a:rPr>
              <a:t>еще одна ученица гимназии №540</a:t>
            </a:r>
            <a:r>
              <a:rPr lang="ru-RU" sz="1400" dirty="0">
                <a:latin typeface="Times New Roman" panose="02020603050405020304" pitchFamily="18" charset="0"/>
                <a:cs typeface="Times New Roman" panose="02020603050405020304" pitchFamily="18" charset="0"/>
              </a:rPr>
              <a:t>. Макс. балл по району 36 из 37 возможных  (</a:t>
            </a:r>
            <a:r>
              <a:rPr lang="ru-RU" sz="1400" b="1" dirty="0">
                <a:solidFill>
                  <a:srgbClr val="0070C0"/>
                </a:solidFill>
                <a:latin typeface="Times New Roman" panose="02020603050405020304" pitchFamily="18" charset="0"/>
                <a:cs typeface="Times New Roman" panose="02020603050405020304" pitchFamily="18" charset="0"/>
              </a:rPr>
              <a:t>ГБОУ гимназия №540</a:t>
            </a:r>
            <a:r>
              <a:rPr lang="ru-RU" sz="1400" dirty="0">
                <a:latin typeface="Times New Roman" panose="02020603050405020304" pitchFamily="18" charset="0"/>
                <a:cs typeface="Times New Roman" panose="02020603050405020304" pitchFamily="18" charset="0"/>
              </a:rPr>
              <a:t>).</a:t>
            </a:r>
            <a:endParaRPr lang="ru-RU" dirty="0"/>
          </a:p>
        </p:txBody>
      </p:sp>
      <p:sp>
        <p:nvSpPr>
          <p:cNvPr id="3" name="TextBox 2"/>
          <p:cNvSpPr txBox="1"/>
          <p:nvPr/>
        </p:nvSpPr>
        <p:spPr>
          <a:xfrm>
            <a:off x="458489" y="1133610"/>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63" y="647700"/>
            <a:ext cx="30353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4084810327"/>
              </p:ext>
            </p:extLst>
          </p:nvPr>
        </p:nvGraphicFramePr>
        <p:xfrm>
          <a:off x="6436792" y="1602093"/>
          <a:ext cx="5428374" cy="1900951"/>
        </p:xfrm>
        <a:graphic>
          <a:graphicData uri="http://schemas.openxmlformats.org/drawingml/2006/table">
            <a:tbl>
              <a:tblPr/>
              <a:tblGrid>
                <a:gridCol w="1971499">
                  <a:extLst>
                    <a:ext uri="{9D8B030D-6E8A-4147-A177-3AD203B41FA5}">
                      <a16:colId xmlns:a16="http://schemas.microsoft.com/office/drawing/2014/main" val="20000"/>
                    </a:ext>
                  </a:extLst>
                </a:gridCol>
                <a:gridCol w="624158">
                  <a:extLst>
                    <a:ext uri="{9D8B030D-6E8A-4147-A177-3AD203B41FA5}">
                      <a16:colId xmlns:a16="http://schemas.microsoft.com/office/drawing/2014/main" val="20001"/>
                    </a:ext>
                  </a:extLst>
                </a:gridCol>
                <a:gridCol w="576146">
                  <a:extLst>
                    <a:ext uri="{9D8B030D-6E8A-4147-A177-3AD203B41FA5}">
                      <a16:colId xmlns:a16="http://schemas.microsoft.com/office/drawing/2014/main" val="20002"/>
                    </a:ext>
                  </a:extLst>
                </a:gridCol>
                <a:gridCol w="576146">
                  <a:extLst>
                    <a:ext uri="{9D8B030D-6E8A-4147-A177-3AD203B41FA5}">
                      <a16:colId xmlns:a16="http://schemas.microsoft.com/office/drawing/2014/main" val="20003"/>
                    </a:ext>
                  </a:extLst>
                </a:gridCol>
                <a:gridCol w="576146">
                  <a:extLst>
                    <a:ext uri="{9D8B030D-6E8A-4147-A177-3AD203B41FA5}">
                      <a16:colId xmlns:a16="http://schemas.microsoft.com/office/drawing/2014/main" val="20004"/>
                    </a:ext>
                  </a:extLst>
                </a:gridCol>
                <a:gridCol w="1104279">
                  <a:extLst>
                    <a:ext uri="{9D8B030D-6E8A-4147-A177-3AD203B41FA5}">
                      <a16:colId xmlns:a16="http://schemas.microsoft.com/office/drawing/2014/main" val="20005"/>
                    </a:ext>
                  </a:extLst>
                </a:gridCol>
              </a:tblGrid>
              <a:tr h="211521">
                <a:tc>
                  <a:txBody>
                    <a:bodyPr/>
                    <a:lstStyle/>
                    <a:p>
                      <a:pPr algn="ctr" fontAlgn="ctr"/>
                      <a:r>
                        <a:rPr lang="ru-RU" sz="1200" b="0" i="0" u="none" strike="noStrike" dirty="0">
                          <a:solidFill>
                            <a:srgbClr val="FFFFFF"/>
                          </a:solidFill>
                          <a:effectLst/>
                          <a:latin typeface="Times New Roman" pitchFamily="18" charset="0"/>
                          <a:cs typeface="Times New Roman" pitchFamily="18" charset="0"/>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0" i="0" u="none" strike="noStrike">
                          <a:solidFill>
                            <a:srgbClr val="FFFFFF"/>
                          </a:solidFill>
                          <a:effectLst/>
                          <a:latin typeface="Times New Roman" pitchFamily="18" charset="0"/>
                          <a:cs typeface="Times New Roman" pitchFamily="18" charset="0"/>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40364">
                <a:tc>
                  <a:txBody>
                    <a:bodyPr/>
                    <a:lstStyle/>
                    <a:p>
                      <a:pPr algn="ctr" fontAlgn="ctr"/>
                      <a:r>
                        <a:rPr lang="ru-RU" sz="1200" b="0" i="0" u="none" strike="noStrike" dirty="0">
                          <a:effectLst/>
                          <a:latin typeface="Times New Roman" pitchFamily="18" charset="0"/>
                          <a:cs typeface="Times New Roman" pitchFamily="18" charset="0"/>
                        </a:rPr>
                        <a:t>683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33371">
                <a:tc>
                  <a:txBody>
                    <a:bodyPr/>
                    <a:lstStyle/>
                    <a:p>
                      <a:pPr algn="ctr" fontAlgn="ctr"/>
                      <a:r>
                        <a:rPr lang="ru-RU" sz="1200" b="0" i="0" u="none" strike="noStrike">
                          <a:effectLst/>
                          <a:latin typeface="Times New Roman" pitchFamily="18" charset="0"/>
                          <a:cs typeface="Times New Roman" pitchFamily="18" charset="0"/>
                        </a:rPr>
                        <a:t>583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40364">
                <a:tc>
                  <a:txBody>
                    <a:bodyPr/>
                    <a:lstStyle/>
                    <a:p>
                      <a:pPr algn="ctr" fontAlgn="ctr"/>
                      <a:r>
                        <a:rPr lang="ru-RU" sz="1200" b="0" i="0" u="none" strike="noStrike">
                          <a:effectLst/>
                          <a:latin typeface="Times New Roman" pitchFamily="18" charset="0"/>
                          <a:cs typeface="Times New Roman" pitchFamily="18" charset="0"/>
                        </a:rPr>
                        <a:t>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240364">
                <a:tc>
                  <a:txBody>
                    <a:bodyPr/>
                    <a:lstStyle/>
                    <a:p>
                      <a:pPr algn="ctr" fontAlgn="ctr"/>
                      <a:r>
                        <a:rPr lang="ru-RU" sz="1200" b="0" i="0" u="none" strike="noStrike">
                          <a:effectLst/>
                          <a:latin typeface="Times New Roman" pitchFamily="18" charset="0"/>
                          <a:cs typeface="Times New Roman" pitchFamily="18" charset="0"/>
                        </a:rPr>
                        <a:t>253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0364">
                <a:tc>
                  <a:txBody>
                    <a:bodyPr/>
                    <a:lstStyle/>
                    <a:p>
                      <a:pPr algn="ctr" fontAlgn="ctr"/>
                      <a:r>
                        <a:rPr lang="ru-RU" sz="1200" b="0" i="0" u="none" strike="noStrike">
                          <a:effectLst/>
                          <a:latin typeface="Times New Roman" pitchFamily="18" charset="0"/>
                          <a:cs typeface="Times New Roman" pitchFamily="18" charset="0"/>
                        </a:rPr>
                        <a:t>579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0364">
                <a:tc>
                  <a:txBody>
                    <a:bodyPr/>
                    <a:lstStyle/>
                    <a:p>
                      <a:pPr algn="ctr" fontAlgn="ctr"/>
                      <a:r>
                        <a:rPr lang="ru-RU" sz="1200" b="0" i="0" u="none" strike="noStrike">
                          <a:effectLst/>
                          <a:latin typeface="Times New Roman" pitchFamily="18" charset="0"/>
                          <a:cs typeface="Times New Roman" pitchFamily="18" charset="0"/>
                        </a:rPr>
                        <a:t>631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bl>
          </a:graphicData>
        </a:graphic>
      </p:graphicFrame>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63" y="4983363"/>
            <a:ext cx="188436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58489" y="5483574"/>
            <a:ext cx="11133315" cy="1169551"/>
          </a:xfrm>
          <a:prstGeom prst="rect">
            <a:avLst/>
          </a:prstGeom>
        </p:spPr>
        <p:txBody>
          <a:bodyPr wrap="square">
            <a:spAutoFit/>
          </a:bodyPr>
          <a:lstStyle/>
          <a:p>
            <a:pPr marL="342900" lvl="0" indent="-342900" algn="just">
              <a:buFont typeface="Arial" pitchFamily="34" charset="0"/>
              <a:buChar char="•"/>
            </a:pPr>
            <a:r>
              <a:rPr lang="ru-RU" sz="1400" dirty="0">
                <a:solidFill>
                  <a:prstClr val="black"/>
                </a:solidFill>
                <a:latin typeface="Times New Roman" panose="02020603050405020304" pitchFamily="18" charset="0"/>
                <a:cs typeface="Times New Roman" panose="02020603050405020304" pitchFamily="18" charset="0"/>
              </a:rPr>
              <a:t>4  учащихся (ОО № 40, 66, 540, 655) получили отметку «2». </a:t>
            </a:r>
          </a:p>
          <a:p>
            <a:pPr lvl="0" algn="just"/>
            <a:endParaRPr lang="ru-RU" sz="1400" dirty="0">
              <a:solidFill>
                <a:prstClr val="black"/>
              </a:solidFill>
              <a:latin typeface="Times New Roman" panose="02020603050405020304" pitchFamily="18" charset="0"/>
              <a:cs typeface="Times New Roman" panose="02020603050405020304" pitchFamily="18" charset="0"/>
            </a:endParaRPr>
          </a:p>
          <a:p>
            <a:pPr marL="342900" lvl="0" indent="-342900" algn="just">
              <a:buFont typeface="Arial" pitchFamily="34" charset="0"/>
              <a:buChar char="•"/>
            </a:pPr>
            <a:r>
              <a:rPr lang="ru-RU" sz="1400" b="1" dirty="0">
                <a:solidFill>
                  <a:prstClr val="black"/>
                </a:solidFill>
                <a:latin typeface="Times New Roman" panose="02020603050405020304" pitchFamily="18" charset="0"/>
                <a:cs typeface="Times New Roman" panose="02020603050405020304" pitchFamily="18" charset="0"/>
              </a:rPr>
              <a:t>В ГБОУ лицей №40 </a:t>
            </a:r>
            <a:r>
              <a:rPr lang="ru-RU" sz="1400" dirty="0">
                <a:solidFill>
                  <a:prstClr val="black"/>
                </a:solidFill>
                <a:latin typeface="Times New Roman" panose="02020603050405020304" pitchFamily="18" charset="0"/>
                <a:cs typeface="Times New Roman" panose="02020603050405020304" pitchFamily="18" charset="0"/>
              </a:rPr>
              <a:t>было максимальное кол-во сдающих историю. Из 16 человек 8 получили оценку «3»,  7 оценку «4» и был один неудовлетворительный результат. Показатель качества знаний </a:t>
            </a:r>
            <a:r>
              <a:rPr lang="ru-RU" sz="1400" dirty="0">
                <a:latin typeface="Times New Roman" panose="02020603050405020304" pitchFamily="18" charset="0"/>
                <a:cs typeface="Times New Roman" panose="02020603050405020304" pitchFamily="18" charset="0"/>
              </a:rPr>
              <a:t>(суммарный показатель процента полученных отметок «4» и «5») составил 44%.</a:t>
            </a:r>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265107856"/>
              </p:ext>
            </p:extLst>
          </p:nvPr>
        </p:nvGraphicFramePr>
        <p:xfrm>
          <a:off x="6477831" y="3760965"/>
          <a:ext cx="3635652" cy="1255040"/>
        </p:xfrm>
        <a:graphic>
          <a:graphicData uri="http://schemas.openxmlformats.org/drawingml/2006/table">
            <a:tbl>
              <a:tblPr/>
              <a:tblGrid>
                <a:gridCol w="1109931">
                  <a:extLst>
                    <a:ext uri="{9D8B030D-6E8A-4147-A177-3AD203B41FA5}">
                      <a16:colId xmlns:a16="http://schemas.microsoft.com/office/drawing/2014/main" val="20000"/>
                    </a:ext>
                  </a:extLst>
                </a:gridCol>
                <a:gridCol w="709473">
                  <a:extLst>
                    <a:ext uri="{9D8B030D-6E8A-4147-A177-3AD203B41FA5}">
                      <a16:colId xmlns:a16="http://schemas.microsoft.com/office/drawing/2014/main" val="20001"/>
                    </a:ext>
                  </a:extLst>
                </a:gridCol>
                <a:gridCol w="605416">
                  <a:extLst>
                    <a:ext uri="{9D8B030D-6E8A-4147-A177-3AD203B41FA5}">
                      <a16:colId xmlns:a16="http://schemas.microsoft.com/office/drawing/2014/main" val="20002"/>
                    </a:ext>
                  </a:extLst>
                </a:gridCol>
                <a:gridCol w="605416">
                  <a:extLst>
                    <a:ext uri="{9D8B030D-6E8A-4147-A177-3AD203B41FA5}">
                      <a16:colId xmlns:a16="http://schemas.microsoft.com/office/drawing/2014/main" val="20003"/>
                    </a:ext>
                  </a:extLst>
                </a:gridCol>
                <a:gridCol w="605416">
                  <a:extLst>
                    <a:ext uri="{9D8B030D-6E8A-4147-A177-3AD203B41FA5}">
                      <a16:colId xmlns:a16="http://schemas.microsoft.com/office/drawing/2014/main" val="20004"/>
                    </a:ext>
                  </a:extLst>
                </a:gridCol>
              </a:tblGrid>
              <a:tr h="753024">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кол-во, чел. (только</a:t>
                      </a:r>
                      <a:r>
                        <a:rPr lang="ru-RU" sz="1200" b="1" i="0" u="none" strike="noStrike" baseline="0" dirty="0">
                          <a:solidFill>
                            <a:srgbClr val="FFFFFF"/>
                          </a:solidFill>
                          <a:effectLst/>
                          <a:latin typeface="Times New Roman" pitchFamily="18" charset="0"/>
                          <a:cs typeface="Times New Roman" pitchFamily="18" charset="0"/>
                        </a:rPr>
                        <a:t> ОО района)</a:t>
                      </a:r>
                      <a:endParaRPr lang="ru-RU" sz="1200" b="1" i="0" u="none" strike="noStrike" dirty="0">
                        <a:solidFill>
                          <a:srgbClr val="FFFFFF"/>
                        </a:solidFill>
                        <a:effectLst/>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51008">
                <a:tc>
                  <a:txBody>
                    <a:bodyPr/>
                    <a:lstStyle/>
                    <a:p>
                      <a:pPr algn="l" fontAlgn="b"/>
                      <a:r>
                        <a:rPr lang="ru-RU" sz="1200" b="0" i="0" u="none" strike="noStrike">
                          <a:effectLst/>
                          <a:latin typeface="Times New Roman" pitchFamily="18" charset="0"/>
                          <a:cs typeface="Times New Roman" pitchFamily="18" charset="0"/>
                        </a:rPr>
                        <a:t>80 чел. 2020 год</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pitchFamily="18" charset="0"/>
                          <a:cs typeface="Times New Roman" pitchFamily="18" charset="0"/>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pitchFamily="18" charset="0"/>
                          <a:cs typeface="Times New Roman" pitchFamily="18"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pitchFamily="18" charset="0"/>
                          <a:cs typeface="Times New Roman"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1008">
                <a:tc>
                  <a:txBody>
                    <a:bodyPr/>
                    <a:lstStyle/>
                    <a:p>
                      <a:pPr algn="l" fontAlgn="b"/>
                      <a:r>
                        <a:rPr lang="ru-RU" sz="1200" b="0" i="0" u="none" strike="noStrike">
                          <a:effectLst/>
                          <a:latin typeface="Times New Roman" pitchFamily="18" charset="0"/>
                          <a:cs typeface="Times New Roman" pitchFamily="18" charset="0"/>
                        </a:rPr>
                        <a:t>86 чел 2021 год</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pitchFamily="18" charset="0"/>
                          <a:cs typeface="Times New Roman" pitchFamily="18"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Номер слайда 6"/>
          <p:cNvSpPr>
            <a:spLocks noGrp="1"/>
          </p:cNvSpPr>
          <p:nvPr>
            <p:ph type="sldNum" sz="quarter" idx="12"/>
          </p:nvPr>
        </p:nvSpPr>
        <p:spPr/>
        <p:txBody>
          <a:bodyPr/>
          <a:lstStyle/>
          <a:p>
            <a:fld id="{A1E7BC73-F272-4144-8705-640BE5919E24}" type="slidenum">
              <a:rPr lang="ru-RU" smtClean="0"/>
              <a:pPr/>
              <a:t>22</a:t>
            </a:fld>
            <a:endParaRPr lang="ru-RU"/>
          </a:p>
        </p:txBody>
      </p:sp>
    </p:spTree>
    <p:extLst>
      <p:ext uri="{BB962C8B-B14F-4D97-AF65-F5344CB8AC3E}">
        <p14:creationId xmlns:p14="http://schemas.microsoft.com/office/powerpoint/2010/main" val="254144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3170099"/>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физике участвовало </a:t>
            </a:r>
            <a:r>
              <a:rPr lang="ru-RU" sz="1400" b="1" dirty="0">
                <a:latin typeface="Times New Roman" panose="02020603050405020304" pitchFamily="18" charset="0"/>
                <a:cs typeface="Times New Roman" panose="02020603050405020304" pitchFamily="18" charset="0"/>
              </a:rPr>
              <a:t>205</a:t>
            </a:r>
            <a:r>
              <a:rPr lang="ru-RU" sz="1400" dirty="0">
                <a:latin typeface="Times New Roman" panose="02020603050405020304" pitchFamily="18" charset="0"/>
                <a:cs typeface="Times New Roman" panose="02020603050405020304" pitchFamily="18" charset="0"/>
              </a:rPr>
              <a:t> учеников  из 44 государственных ОО, расположенных на территории Приморского района.</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физике  можно охарактеризовать как </a:t>
            </a:r>
            <a:r>
              <a:rPr lang="ru-RU" sz="1400" b="1" dirty="0">
                <a:latin typeface="Times New Roman" panose="02020603050405020304" pitchFamily="18" charset="0"/>
                <a:cs typeface="Times New Roman" panose="02020603050405020304" pitchFamily="18" charset="0"/>
              </a:rPr>
              <a:t>очень хорошие</a:t>
            </a:r>
            <a:r>
              <a:rPr lang="ru-RU" sz="1400" dirty="0">
                <a:latin typeface="Times New Roman" panose="02020603050405020304" pitchFamily="18" charset="0"/>
                <a:cs typeface="Times New Roman" panose="02020603050405020304" pitchFamily="18" charset="0"/>
              </a:rPr>
              <a:t>. Средняя отметка составила </a:t>
            </a:r>
            <a:r>
              <a:rPr lang="ru-RU" sz="1400" b="1" dirty="0">
                <a:latin typeface="Times New Roman" panose="02020603050405020304" pitchFamily="18" charset="0"/>
                <a:cs typeface="Times New Roman" panose="02020603050405020304" pitchFamily="18" charset="0"/>
              </a:rPr>
              <a:t>4,02</a:t>
            </a:r>
            <a:r>
              <a:rPr lang="ru-RU" sz="1400" dirty="0">
                <a:latin typeface="Times New Roman" panose="02020603050405020304" pitchFamily="18" charset="0"/>
                <a:cs typeface="Times New Roman" panose="02020603050405020304" pitchFamily="18" charset="0"/>
              </a:rPr>
              <a:t>.</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1 учащийся получил отметку «2», что составило 1% в структуре полученных отметок</a:t>
            </a:r>
          </a:p>
          <a:p>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Физика</a:t>
            </a:r>
          </a:p>
        </p:txBody>
      </p:sp>
      <p:sp>
        <p:nvSpPr>
          <p:cNvPr id="3" name="TextBox 2"/>
          <p:cNvSpPr txBox="1"/>
          <p:nvPr/>
        </p:nvSpPr>
        <p:spPr>
          <a:xfrm>
            <a:off x="5543550" y="1069776"/>
            <a:ext cx="2638425" cy="246221"/>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4  чел</a:t>
            </a:r>
            <a:r>
              <a:rPr lang="ru-RU" sz="1000" dirty="0">
                <a:latin typeface="Times New Roman" pitchFamily="18" charset="0"/>
                <a:cs typeface="Times New Roman" pitchFamily="18" charset="0"/>
              </a:rPr>
              <a:t>.(106(1), 53(2), 634 (1)).</a:t>
            </a:r>
          </a:p>
        </p:txBody>
      </p:sp>
      <p:sp>
        <p:nvSpPr>
          <p:cNvPr id="12" name="TextBox 11"/>
          <p:cNvSpPr txBox="1"/>
          <p:nvPr/>
        </p:nvSpPr>
        <p:spPr>
          <a:xfrm>
            <a:off x="5276850" y="2714625"/>
            <a:ext cx="4676775" cy="369332"/>
          </a:xfrm>
          <a:prstGeom prst="rect">
            <a:avLst/>
          </a:prstGeom>
          <a:noFill/>
        </p:spPr>
        <p:txBody>
          <a:bodyPr wrap="square" rtlCol="0">
            <a:spAutoFit/>
          </a:bodyPr>
          <a:lstStyle/>
          <a:p>
            <a:endParaRPr lang="ru-RU" dirty="0"/>
          </a:p>
        </p:txBody>
      </p:sp>
      <p:sp>
        <p:nvSpPr>
          <p:cNvPr id="13" name="TextBox 12"/>
          <p:cNvSpPr txBox="1"/>
          <p:nvPr/>
        </p:nvSpPr>
        <p:spPr>
          <a:xfrm>
            <a:off x="5581650" y="3053179"/>
            <a:ext cx="5200650"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Структура распределения отметок</a:t>
            </a:r>
          </a:p>
        </p:txBody>
      </p:sp>
      <p:graphicFrame>
        <p:nvGraphicFramePr>
          <p:cNvPr id="6" name="Таблица 5"/>
          <p:cNvGraphicFramePr>
            <a:graphicFrameLocks noGrp="1"/>
          </p:cNvGraphicFramePr>
          <p:nvPr>
            <p:extLst>
              <p:ext uri="{D42A27DB-BD31-4B8C-83A1-F6EECF244321}">
                <p14:modId xmlns:p14="http://schemas.microsoft.com/office/powerpoint/2010/main" val="659456961"/>
              </p:ext>
            </p:extLst>
          </p:nvPr>
        </p:nvGraphicFramePr>
        <p:xfrm>
          <a:off x="5581649" y="1533343"/>
          <a:ext cx="4371975" cy="1181283"/>
        </p:xfrm>
        <a:graphic>
          <a:graphicData uri="http://schemas.openxmlformats.org/drawingml/2006/table">
            <a:tbl>
              <a:tblPr/>
              <a:tblGrid>
                <a:gridCol w="2717491">
                  <a:extLst>
                    <a:ext uri="{9D8B030D-6E8A-4147-A177-3AD203B41FA5}">
                      <a16:colId xmlns:a16="http://schemas.microsoft.com/office/drawing/2014/main" val="20000"/>
                    </a:ext>
                  </a:extLst>
                </a:gridCol>
                <a:gridCol w="860332">
                  <a:extLst>
                    <a:ext uri="{9D8B030D-6E8A-4147-A177-3AD203B41FA5}">
                      <a16:colId xmlns:a16="http://schemas.microsoft.com/office/drawing/2014/main" val="20001"/>
                    </a:ext>
                  </a:extLst>
                </a:gridCol>
                <a:gridCol w="794152">
                  <a:extLst>
                    <a:ext uri="{9D8B030D-6E8A-4147-A177-3AD203B41FA5}">
                      <a16:colId xmlns:a16="http://schemas.microsoft.com/office/drawing/2014/main" val="20002"/>
                    </a:ext>
                  </a:extLst>
                </a:gridCol>
              </a:tblGrid>
              <a:tr h="291675">
                <a:tc>
                  <a:txBody>
                    <a:bodyPr/>
                    <a:lstStyle/>
                    <a:p>
                      <a:pPr algn="ctr" fontAlgn="b"/>
                      <a:r>
                        <a:rPr lang="ru-RU" sz="1200" b="1" i="0" u="none" strike="noStrike" dirty="0">
                          <a:effectLst/>
                          <a:latin typeface="Times New Roman"/>
                        </a:rPr>
                        <a:t>К/р физика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1675">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44%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1675">
                <a:tc>
                  <a:txBody>
                    <a:bodyPr/>
                    <a:lstStyle/>
                    <a:p>
                      <a:pPr algn="l" fontAlgn="b"/>
                      <a:r>
                        <a:rPr lang="ru-RU" sz="1200" b="0" i="0" u="none" strike="noStrike">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56%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6258">
                <a:tc>
                  <a:txBody>
                    <a:bodyPr/>
                    <a:lstStyle/>
                    <a:p>
                      <a:pPr algn="l" fontAlgn="b"/>
                      <a:r>
                        <a:rPr lang="ru-RU" sz="1200" b="1" i="0" u="none" strike="noStrike">
                          <a:effectLst/>
                          <a:latin typeface="Times New Roman"/>
                        </a:rPr>
                        <a:t>Итого на 19.05.2021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205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1816527258"/>
              </p:ext>
            </p:extLst>
          </p:nvPr>
        </p:nvGraphicFramePr>
        <p:xfrm>
          <a:off x="5543550" y="3624133"/>
          <a:ext cx="5138739" cy="2514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065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наихудшим результатом</a:t>
            </a:r>
          </a:p>
        </p:txBody>
      </p:sp>
      <p:sp>
        <p:nvSpPr>
          <p:cNvPr id="17" name="TextBox 16"/>
          <p:cNvSpPr txBox="1"/>
          <p:nvPr/>
        </p:nvSpPr>
        <p:spPr>
          <a:xfrm>
            <a:off x="478463" y="1687060"/>
            <a:ext cx="5691701" cy="2954655"/>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лидирующую группу ОО (отсутствие «2» и «3» и наличие хотя бы одной «5» в структуре распределения отметок) попали 8 ОО района (частные и  школы городского подчинения не учитывались).</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46% результатов «5» (19 из 42) приходится на учеников </a:t>
            </a:r>
            <a:r>
              <a:rPr lang="ru-RU" sz="1400" b="1" dirty="0">
                <a:solidFill>
                  <a:srgbClr val="0070C0"/>
                </a:solidFill>
                <a:latin typeface="Times New Roman" panose="02020603050405020304" pitchFamily="18" charset="0"/>
                <a:cs typeface="Times New Roman" panose="02020603050405020304" pitchFamily="18" charset="0"/>
              </a:rPr>
              <a:t>ГБОУ гимназии №116.</a:t>
            </a:r>
          </a:p>
          <a:p>
            <a:pPr algn="just"/>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Максимальный балл по району 41</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из 45 возможных )  получен учеником </a:t>
            </a:r>
            <a:r>
              <a:rPr lang="ru-RU" sz="1400" b="1" dirty="0">
                <a:solidFill>
                  <a:srgbClr val="0070C0"/>
                </a:solidFill>
                <a:latin typeface="Times New Roman" panose="02020603050405020304" pitchFamily="18" charset="0"/>
                <a:cs typeface="Times New Roman" panose="02020603050405020304" pitchFamily="18" charset="0"/>
              </a:rPr>
              <a:t>ГБОУ школы № 600.</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таблице выделены ОО, в которых было большое кол-во участников и  можно смело говорить о качестве обучения. </a:t>
            </a:r>
          </a:p>
          <a:p>
            <a:endParaRPr lang="ru-RU" dirty="0"/>
          </a:p>
        </p:txBody>
      </p:sp>
      <p:sp>
        <p:nvSpPr>
          <p:cNvPr id="3" name="TextBox 2"/>
          <p:cNvSpPr txBox="1"/>
          <p:nvPr/>
        </p:nvSpPr>
        <p:spPr>
          <a:xfrm>
            <a:off x="478463" y="1237103"/>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Физика</a:t>
            </a:r>
          </a:p>
        </p:txBody>
      </p:sp>
      <p:graphicFrame>
        <p:nvGraphicFramePr>
          <p:cNvPr id="5" name="Таблица 4"/>
          <p:cNvGraphicFramePr>
            <a:graphicFrameLocks noGrp="1"/>
          </p:cNvGraphicFramePr>
          <p:nvPr>
            <p:extLst>
              <p:ext uri="{D42A27DB-BD31-4B8C-83A1-F6EECF244321}">
                <p14:modId xmlns:p14="http://schemas.microsoft.com/office/powerpoint/2010/main" val="28852784"/>
              </p:ext>
            </p:extLst>
          </p:nvPr>
        </p:nvGraphicFramePr>
        <p:xfrm>
          <a:off x="532305" y="4641715"/>
          <a:ext cx="5740400" cy="1905000"/>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381000">
                <a:tc>
                  <a:txBody>
                    <a:bodyPr/>
                    <a:lstStyle/>
                    <a:p>
                      <a:pPr algn="ctr" fontAlgn="ctr"/>
                      <a:r>
                        <a:rPr lang="ru-RU" sz="1100" b="0" i="0" u="none" strike="noStrike" dirty="0">
                          <a:solidFill>
                            <a:srgbClr val="FFFFFF"/>
                          </a:solidFill>
                          <a:effectLst/>
                          <a:latin typeface="Calibri"/>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effectLst/>
                          <a:latin typeface="Calibri"/>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ctr"/>
                      <a:r>
                        <a:rPr lang="ru-RU" sz="1100" b="0" i="0" u="none" strike="noStrike">
                          <a:effectLst/>
                          <a:latin typeface="Calibri"/>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90500">
                <a:tc>
                  <a:txBody>
                    <a:bodyPr/>
                    <a:lstStyle/>
                    <a:p>
                      <a:pPr algn="ctr" fontAlgn="ctr"/>
                      <a:r>
                        <a:rPr lang="ru-RU" sz="1100" b="0" i="0" u="none" strike="noStrike">
                          <a:effectLst/>
                          <a:latin typeface="Calibri"/>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0500">
                <a:tc>
                  <a:txBody>
                    <a:bodyPr/>
                    <a:lstStyle/>
                    <a:p>
                      <a:pPr algn="ctr" fontAlgn="ctr"/>
                      <a:r>
                        <a:rPr lang="ru-RU" sz="1100" b="0" i="0" u="none" strike="noStrike">
                          <a:effectLst/>
                          <a:latin typeface="Calibri"/>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0500">
                <a:tc>
                  <a:txBody>
                    <a:bodyPr/>
                    <a:lstStyle/>
                    <a:p>
                      <a:pPr algn="ctr" fontAlgn="ctr"/>
                      <a:r>
                        <a:rPr lang="ru-RU" sz="1100" b="0" i="0" u="none" strike="noStrike">
                          <a:effectLst/>
                          <a:latin typeface="Calibri"/>
                        </a:rPr>
                        <a:t>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0500">
                <a:tc>
                  <a:txBody>
                    <a:bodyPr/>
                    <a:lstStyle/>
                    <a:p>
                      <a:pPr algn="ctr" fontAlgn="ctr"/>
                      <a:r>
                        <a:rPr lang="ru-RU" sz="1100" b="0" i="0" u="none" strike="noStrike">
                          <a:effectLst/>
                          <a:latin typeface="Calibri"/>
                        </a:rPr>
                        <a:t>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190500">
                <a:tc>
                  <a:txBody>
                    <a:bodyPr/>
                    <a:lstStyle/>
                    <a:p>
                      <a:pPr algn="ctr" fontAlgn="ctr"/>
                      <a:r>
                        <a:rPr lang="ru-RU" sz="1100" b="0" i="0" u="none" strike="noStrike">
                          <a:effectLst/>
                          <a:latin typeface="Calibri"/>
                        </a:rPr>
                        <a:t>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0500">
                <a:tc>
                  <a:txBody>
                    <a:bodyPr/>
                    <a:lstStyle/>
                    <a:p>
                      <a:pPr algn="ctr" fontAlgn="ctr"/>
                      <a:r>
                        <a:rPr lang="ru-RU" sz="1100" b="0" i="0" u="none" strike="noStrike">
                          <a:effectLst/>
                          <a:latin typeface="Calibri"/>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190500">
                <a:tc>
                  <a:txBody>
                    <a:bodyPr/>
                    <a:lstStyle/>
                    <a:p>
                      <a:pPr algn="ctr" fontAlgn="ctr"/>
                      <a:r>
                        <a:rPr lang="ru-RU" sz="1100" b="0" i="0" u="none" strike="noStrike">
                          <a:effectLst/>
                          <a:latin typeface="Calibri"/>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dirty="0">
                          <a:effectLst/>
                          <a:latin typeface="Calibri"/>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8"/>
                  </a:ext>
                </a:extLst>
              </a:tr>
            </a:tbl>
          </a:graphicData>
        </a:graphic>
      </p:graphicFrame>
      <p:sp>
        <p:nvSpPr>
          <p:cNvPr id="7" name="TextBox 6"/>
          <p:cNvSpPr txBox="1"/>
          <p:nvPr/>
        </p:nvSpPr>
        <p:spPr>
          <a:xfrm>
            <a:off x="7105651" y="1754148"/>
            <a:ext cx="4838700" cy="1169551"/>
          </a:xfrm>
          <a:prstGeom prst="rect">
            <a:avLst/>
          </a:prstGeom>
          <a:noFill/>
        </p:spPr>
        <p:txBody>
          <a:bodyPr wrap="square" rtlCol="0">
            <a:spAutoFit/>
          </a:bodyPr>
          <a:lstStyle/>
          <a:p>
            <a:pPr marL="285750" indent="-285750">
              <a:buFont typeface="Arial" pitchFamily="34" charset="0"/>
              <a:buChar char="•"/>
            </a:pPr>
            <a:r>
              <a:rPr lang="ru-RU" sz="1400" dirty="0">
                <a:latin typeface="Times New Roman" pitchFamily="18" charset="0"/>
                <a:cs typeface="Times New Roman" pitchFamily="18" charset="0"/>
              </a:rPr>
              <a:t>В Приморском районе только одна «двойка» в 58 школе.</a:t>
            </a:r>
          </a:p>
          <a:p>
            <a:pPr marL="285750" indent="-285750">
              <a:buFont typeface="Arial" pitchFamily="34" charset="0"/>
              <a:buChar char="•"/>
            </a:pPr>
            <a:endParaRPr lang="ru-RU" sz="1400" dirty="0">
              <a:latin typeface="Times New Roman" pitchFamily="18" charset="0"/>
              <a:cs typeface="Times New Roman" pitchFamily="18" charset="0"/>
            </a:endParaRPr>
          </a:p>
          <a:p>
            <a:pPr marL="285750" indent="-285750">
              <a:buFont typeface="Arial" pitchFamily="34" charset="0"/>
              <a:buChar char="•"/>
            </a:pPr>
            <a:r>
              <a:rPr lang="ru-RU" sz="1400" dirty="0">
                <a:latin typeface="Times New Roman" pitchFamily="18" charset="0"/>
                <a:cs typeface="Times New Roman" pitchFamily="18" charset="0"/>
              </a:rPr>
              <a:t>В 578 и 580 школах порядка  70%  «троек»   в структуре распределения отметок.</a:t>
            </a:r>
          </a:p>
          <a:p>
            <a:pPr marL="285750" indent="-285750">
              <a:buFont typeface="Arial" pitchFamily="34" charset="0"/>
              <a:buChar char="•"/>
            </a:pPr>
            <a:endParaRPr lang="ru-RU" sz="1400" dirty="0">
              <a:latin typeface="Times New Roman" pitchFamily="18" charset="0"/>
              <a:cs typeface="Times New Roman"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040374242"/>
              </p:ext>
            </p:extLst>
          </p:nvPr>
        </p:nvGraphicFramePr>
        <p:xfrm>
          <a:off x="7191375" y="2923699"/>
          <a:ext cx="4572000" cy="581025"/>
        </p:xfrm>
        <a:graphic>
          <a:graphicData uri="http://schemas.openxmlformats.org/drawingml/2006/table">
            <a:tbl>
              <a:tblPr/>
              <a:tblGrid>
                <a:gridCol w="2084527">
                  <a:extLst>
                    <a:ext uri="{9D8B030D-6E8A-4147-A177-3AD203B41FA5}">
                      <a16:colId xmlns:a16="http://schemas.microsoft.com/office/drawing/2014/main" val="20000"/>
                    </a:ext>
                  </a:extLst>
                </a:gridCol>
                <a:gridCol w="659942">
                  <a:extLst>
                    <a:ext uri="{9D8B030D-6E8A-4147-A177-3AD203B41FA5}">
                      <a16:colId xmlns:a16="http://schemas.microsoft.com/office/drawing/2014/main" val="20001"/>
                    </a:ext>
                  </a:extLst>
                </a:gridCol>
                <a:gridCol w="609177">
                  <a:extLst>
                    <a:ext uri="{9D8B030D-6E8A-4147-A177-3AD203B41FA5}">
                      <a16:colId xmlns:a16="http://schemas.microsoft.com/office/drawing/2014/main" val="20002"/>
                    </a:ext>
                  </a:extLst>
                </a:gridCol>
                <a:gridCol w="609177">
                  <a:extLst>
                    <a:ext uri="{9D8B030D-6E8A-4147-A177-3AD203B41FA5}">
                      <a16:colId xmlns:a16="http://schemas.microsoft.com/office/drawing/2014/main" val="20003"/>
                    </a:ext>
                  </a:extLst>
                </a:gridCol>
                <a:gridCol w="609177">
                  <a:extLst>
                    <a:ext uri="{9D8B030D-6E8A-4147-A177-3AD203B41FA5}">
                      <a16:colId xmlns:a16="http://schemas.microsoft.com/office/drawing/2014/main" val="20004"/>
                    </a:ext>
                  </a:extLst>
                </a:gridCol>
              </a:tblGrid>
              <a:tr h="200025">
                <a:tc>
                  <a:txBody>
                    <a:bodyPr/>
                    <a:lstStyle/>
                    <a:p>
                      <a:pPr algn="ctr" fontAlgn="ctr"/>
                      <a:r>
                        <a:rPr lang="ru-RU" sz="1200" b="1" i="0" u="none" strike="noStrike" dirty="0">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190500">
                <a:tc>
                  <a:txBody>
                    <a:bodyPr/>
                    <a:lstStyle/>
                    <a:p>
                      <a:pPr algn="ctr" fontAlgn="b"/>
                      <a:r>
                        <a:rPr lang="ru-RU" sz="1200" b="0" i="0" u="none" strike="noStrike" dirty="0">
                          <a:solidFill>
                            <a:schemeClr val="bg1"/>
                          </a:solidFill>
                          <a:effectLst/>
                          <a:latin typeface="Times New Roman"/>
                        </a:rPr>
                        <a:t>ГБОУ школа №578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0500">
                <a:tc>
                  <a:txBody>
                    <a:bodyPr/>
                    <a:lstStyle/>
                    <a:p>
                      <a:pPr algn="ctr" fontAlgn="b"/>
                      <a:r>
                        <a:rPr lang="ru-RU" sz="1200" b="0" i="0" u="none" strike="noStrike" dirty="0">
                          <a:solidFill>
                            <a:schemeClr val="bg1"/>
                          </a:solidFill>
                          <a:effectLst/>
                          <a:latin typeface="Times New Roman"/>
                        </a:rPr>
                        <a:t>ГБОУ школа  №580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dirty="0">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TextBox 12"/>
          <p:cNvSpPr txBox="1"/>
          <p:nvPr/>
        </p:nvSpPr>
        <p:spPr>
          <a:xfrm>
            <a:off x="7191375" y="1317728"/>
            <a:ext cx="3619500"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«Отстающие»</a:t>
            </a:r>
          </a:p>
        </p:txBody>
      </p:sp>
      <p:sp>
        <p:nvSpPr>
          <p:cNvPr id="6" name="Номер слайда 5"/>
          <p:cNvSpPr>
            <a:spLocks noGrp="1"/>
          </p:cNvSpPr>
          <p:nvPr>
            <p:ph type="sldNum" sz="quarter" idx="12"/>
          </p:nvPr>
        </p:nvSpPr>
        <p:spPr/>
        <p:txBody>
          <a:bodyPr/>
          <a:lstStyle/>
          <a:p>
            <a:fld id="{A1E7BC73-F272-4144-8705-640BE5919E24}" type="slidenum">
              <a:rPr lang="ru-RU" smtClean="0"/>
              <a:pPr/>
              <a:t>24</a:t>
            </a:fld>
            <a:endParaRPr lang="ru-RU"/>
          </a:p>
        </p:txBody>
      </p:sp>
    </p:spTree>
    <p:extLst>
      <p:ext uri="{BB962C8B-B14F-4D97-AF65-F5344CB8AC3E}">
        <p14:creationId xmlns:p14="http://schemas.microsoft.com/office/powerpoint/2010/main" val="1205518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3770263"/>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географии участвовало </a:t>
            </a:r>
            <a:r>
              <a:rPr lang="ru-RU" sz="1400" b="1" dirty="0">
                <a:latin typeface="Times New Roman" panose="02020603050405020304" pitchFamily="18" charset="0"/>
                <a:cs typeface="Times New Roman" panose="02020603050405020304" pitchFamily="18" charset="0"/>
              </a:rPr>
              <a:t>671</a:t>
            </a:r>
            <a:r>
              <a:rPr lang="ru-RU" sz="1400" dirty="0">
                <a:latin typeface="Times New Roman" panose="02020603050405020304" pitchFamily="18" charset="0"/>
                <a:cs typeface="Times New Roman" panose="02020603050405020304" pitchFamily="18" charset="0"/>
              </a:rPr>
              <a:t> учеников из 51 государственных общеобразовательных организаций, расположенных на территории Приморского района.</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географии  можно охарактеризовать как хорошие. Средняя отметка составила </a:t>
            </a:r>
            <a:r>
              <a:rPr lang="ru-RU" sz="1400" b="1" dirty="0">
                <a:latin typeface="Times New Roman" panose="02020603050405020304" pitchFamily="18" charset="0"/>
                <a:cs typeface="Times New Roman" panose="02020603050405020304" pitchFamily="18" charset="0"/>
              </a:rPr>
              <a:t>4,06.</a:t>
            </a:r>
          </a:p>
          <a:p>
            <a:pPr marL="342900" indent="-342900" algn="just">
              <a:buFontTx/>
              <a:buAutoNum type="arabicPeriod"/>
            </a:pPr>
            <a:endParaRPr lang="ru-RU" sz="1400" b="1"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43</a:t>
            </a:r>
            <a:r>
              <a:rPr lang="ru-RU" sz="1400" dirty="0">
                <a:latin typeface="Times New Roman" panose="02020603050405020304" pitchFamily="18" charset="0"/>
                <a:cs typeface="Times New Roman" panose="02020603050405020304" pitchFamily="18" charset="0"/>
              </a:rPr>
              <a:t> учащийся получил отметку «2», что составило 7% в структуре полученных отметок</a:t>
            </a:r>
          </a:p>
          <a:p>
            <a:pPr marL="342900" indent="-342900" algn="just">
              <a:buFontTx/>
              <a:buAutoNum type="arabicPeriod"/>
            </a:pPr>
            <a:endParaRPr lang="ru-RU" sz="1400" b="1"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200" b="1"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100" b="1"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География</a:t>
            </a:r>
          </a:p>
        </p:txBody>
      </p:sp>
      <p:sp>
        <p:nvSpPr>
          <p:cNvPr id="3" name="TextBox 2"/>
          <p:cNvSpPr txBox="1"/>
          <p:nvPr/>
        </p:nvSpPr>
        <p:spPr>
          <a:xfrm>
            <a:off x="5543550" y="1069776"/>
            <a:ext cx="5969077" cy="246221"/>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16 чел</a:t>
            </a:r>
            <a:r>
              <a:rPr lang="ru-RU" sz="1000" dirty="0">
                <a:latin typeface="Times New Roman" pitchFamily="18" charset="0"/>
                <a:cs typeface="Times New Roman" pitchFamily="18" charset="0"/>
              </a:rPr>
              <a:t>.(48(4)52(1),106(1)631(1),554(1),578(1),580(2),583(1)597(1),617(2),634(1)).</a:t>
            </a:r>
          </a:p>
        </p:txBody>
      </p:sp>
      <p:sp>
        <p:nvSpPr>
          <p:cNvPr id="12" name="TextBox 11"/>
          <p:cNvSpPr txBox="1"/>
          <p:nvPr/>
        </p:nvSpPr>
        <p:spPr>
          <a:xfrm>
            <a:off x="5276850" y="2714625"/>
            <a:ext cx="4676775" cy="369332"/>
          </a:xfrm>
          <a:prstGeom prst="rect">
            <a:avLst/>
          </a:prstGeom>
          <a:noFill/>
        </p:spPr>
        <p:txBody>
          <a:bodyPr wrap="square" rtlCol="0">
            <a:spAutoFit/>
          </a:bodyPr>
          <a:lstStyle/>
          <a:p>
            <a:endParaRPr lang="ru-RU" dirty="0"/>
          </a:p>
        </p:txBody>
      </p:sp>
      <p:sp>
        <p:nvSpPr>
          <p:cNvPr id="13" name="TextBox 12"/>
          <p:cNvSpPr txBox="1"/>
          <p:nvPr/>
        </p:nvSpPr>
        <p:spPr>
          <a:xfrm>
            <a:off x="5543550" y="3237845"/>
            <a:ext cx="5200650"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Структура распределения отметок</a:t>
            </a:r>
          </a:p>
        </p:txBody>
      </p:sp>
      <p:graphicFrame>
        <p:nvGraphicFramePr>
          <p:cNvPr id="4" name="Таблица 3"/>
          <p:cNvGraphicFramePr>
            <a:graphicFrameLocks noGrp="1"/>
          </p:cNvGraphicFramePr>
          <p:nvPr>
            <p:extLst>
              <p:ext uri="{D42A27DB-BD31-4B8C-83A1-F6EECF244321}">
                <p14:modId xmlns:p14="http://schemas.microsoft.com/office/powerpoint/2010/main" val="2476575360"/>
              </p:ext>
            </p:extLst>
          </p:nvPr>
        </p:nvGraphicFramePr>
        <p:xfrm>
          <a:off x="5642472" y="1543443"/>
          <a:ext cx="3964236" cy="1355849"/>
        </p:xfrm>
        <a:graphic>
          <a:graphicData uri="http://schemas.openxmlformats.org/drawingml/2006/table">
            <a:tbl>
              <a:tblPr/>
              <a:tblGrid>
                <a:gridCol w="2464053">
                  <a:extLst>
                    <a:ext uri="{9D8B030D-6E8A-4147-A177-3AD203B41FA5}">
                      <a16:colId xmlns:a16="http://schemas.microsoft.com/office/drawing/2014/main" val="20000"/>
                    </a:ext>
                  </a:extLst>
                </a:gridCol>
                <a:gridCol w="780095">
                  <a:extLst>
                    <a:ext uri="{9D8B030D-6E8A-4147-A177-3AD203B41FA5}">
                      <a16:colId xmlns:a16="http://schemas.microsoft.com/office/drawing/2014/main" val="20001"/>
                    </a:ext>
                  </a:extLst>
                </a:gridCol>
                <a:gridCol w="720088">
                  <a:extLst>
                    <a:ext uri="{9D8B030D-6E8A-4147-A177-3AD203B41FA5}">
                      <a16:colId xmlns:a16="http://schemas.microsoft.com/office/drawing/2014/main" val="20002"/>
                    </a:ext>
                  </a:extLst>
                </a:gridCol>
              </a:tblGrid>
              <a:tr h="268485">
                <a:tc>
                  <a:txBody>
                    <a:bodyPr/>
                    <a:lstStyle/>
                    <a:p>
                      <a:pPr algn="ctr" fontAlgn="b"/>
                      <a:r>
                        <a:rPr lang="ru-RU" sz="1200" b="1" i="0" u="none" strike="noStrike" dirty="0">
                          <a:effectLst/>
                          <a:latin typeface="Times New Roman"/>
                        </a:rPr>
                        <a:t>К/р география</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8485">
                <a:tc>
                  <a:txBody>
                    <a:bodyPr/>
                    <a:lstStyle/>
                    <a:p>
                      <a:pPr algn="l" fontAlgn="b"/>
                      <a:r>
                        <a:rPr lang="ru-RU" sz="1200" b="0" i="0" u="none" strike="noStrike">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16%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8485">
                <a:tc>
                  <a:txBody>
                    <a:bodyPr/>
                    <a:lstStyle/>
                    <a:p>
                      <a:pPr algn="l" fontAlgn="b"/>
                      <a:r>
                        <a:rPr lang="ru-RU" sz="1200" b="0" i="0" u="none" strike="noStrike">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552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8485">
                <a:tc>
                  <a:txBody>
                    <a:bodyPr/>
                    <a:lstStyle/>
                    <a:p>
                      <a:pPr algn="l" fontAlgn="b"/>
                      <a:r>
                        <a:rPr lang="ru-RU" sz="1200" b="0" i="0" u="none" strike="noStrike">
                          <a:effectLst/>
                          <a:latin typeface="Times New Roman"/>
                        </a:rPr>
                        <a:t>ГБОУ школа №13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200" b="0" i="0" u="none" strike="noStrike">
                          <a:effectLst/>
                          <a:latin typeface="Times New Roman"/>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200" b="0" i="0" u="none" strike="noStrike" dirty="0">
                          <a:effectLst/>
                          <a:latin typeface="Times New Roman"/>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281909">
                <a:tc>
                  <a:txBody>
                    <a:bodyPr/>
                    <a:lstStyle/>
                    <a:p>
                      <a:pPr algn="l" fontAlgn="b"/>
                      <a:r>
                        <a:rPr lang="ru-RU" sz="1200" b="1" i="0" u="none" strike="noStrike">
                          <a:effectLst/>
                          <a:latin typeface="Times New Roman"/>
                        </a:rPr>
                        <a:t>Итого на 21.05.2021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671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3735687283"/>
              </p:ext>
            </p:extLst>
          </p:nvPr>
        </p:nvGraphicFramePr>
        <p:xfrm>
          <a:off x="5543551" y="3767352"/>
          <a:ext cx="5169694" cy="25893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336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p>
        </p:txBody>
      </p:sp>
      <p:sp>
        <p:nvSpPr>
          <p:cNvPr id="17" name="TextBox 16"/>
          <p:cNvSpPr txBox="1"/>
          <p:nvPr/>
        </p:nvSpPr>
        <p:spPr>
          <a:xfrm>
            <a:off x="477301" y="1475553"/>
            <a:ext cx="10684836" cy="2092881"/>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лидирующую группу ОО (отсутствие «2» и «3» и наличие хотя бы одной «5» в структуре распределения отметок) попали 14 ОО района (частные и  школы городского подчинения не учитывались).</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Самой многочисленной по кол-ву участников была </a:t>
            </a:r>
            <a:r>
              <a:rPr lang="ru-RU" sz="1400" b="1" dirty="0">
                <a:latin typeface="Times New Roman" panose="02020603050405020304" pitchFamily="18" charset="0"/>
                <a:cs typeface="Times New Roman" panose="02020603050405020304" pitchFamily="18" charset="0"/>
              </a:rPr>
              <a:t>ГБОУ школа №48 </a:t>
            </a:r>
            <a:r>
              <a:rPr lang="ru-RU" sz="1400" dirty="0">
                <a:latin typeface="Times New Roman" panose="02020603050405020304" pitchFamily="18" charset="0"/>
                <a:cs typeface="Times New Roman" panose="02020603050405020304" pitchFamily="18" charset="0"/>
              </a:rPr>
              <a:t>(38 человек). Школа продемонстрировала </a:t>
            </a:r>
            <a:r>
              <a:rPr lang="ru-RU" sz="1400" b="1" dirty="0">
                <a:latin typeface="Times New Roman" panose="02020603050405020304" pitchFamily="18" charset="0"/>
                <a:cs typeface="Times New Roman" panose="02020603050405020304" pitchFamily="18" charset="0"/>
              </a:rPr>
              <a:t>очень хороший </a:t>
            </a:r>
            <a:r>
              <a:rPr lang="ru-RU" sz="1400" dirty="0">
                <a:latin typeface="Times New Roman" panose="02020603050405020304" pitchFamily="18" charset="0"/>
                <a:cs typeface="Times New Roman" panose="02020603050405020304" pitchFamily="18" charset="0"/>
              </a:rPr>
              <a:t>результат:  «5» и «4» порядка 90% (из них 17 отметок «5») при отсутствии  неудовлетворительных результатов. </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контрольной работе по географии приняли участие по желанию  10 учеников ГБОУ школы №13, из них оценку «5» получили двое, «4» пять воспитанников и оценку «3» три воспитанника. </a:t>
            </a:r>
          </a:p>
          <a:p>
            <a:pPr marL="285750" indent="-285750" algn="just">
              <a:buFont typeface="Arial" panose="020B0604020202020204" pitchFamily="34" charset="0"/>
              <a:buChar char="•"/>
            </a:pPr>
            <a:endParaRPr lang="ru-RU" dirty="0"/>
          </a:p>
        </p:txBody>
      </p:sp>
      <p:sp>
        <p:nvSpPr>
          <p:cNvPr id="3" name="TextBox 2"/>
          <p:cNvSpPr txBox="1"/>
          <p:nvPr/>
        </p:nvSpPr>
        <p:spPr>
          <a:xfrm>
            <a:off x="478463" y="1076511"/>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География</a:t>
            </a:r>
          </a:p>
        </p:txBody>
      </p:sp>
      <p:graphicFrame>
        <p:nvGraphicFramePr>
          <p:cNvPr id="5" name="Таблица 4"/>
          <p:cNvGraphicFramePr>
            <a:graphicFrameLocks noGrp="1"/>
          </p:cNvGraphicFramePr>
          <p:nvPr>
            <p:extLst>
              <p:ext uri="{D42A27DB-BD31-4B8C-83A1-F6EECF244321}">
                <p14:modId xmlns:p14="http://schemas.microsoft.com/office/powerpoint/2010/main" val="1234195549"/>
              </p:ext>
            </p:extLst>
          </p:nvPr>
        </p:nvGraphicFramePr>
        <p:xfrm>
          <a:off x="757094" y="3375914"/>
          <a:ext cx="5524501" cy="3057525"/>
        </p:xfrm>
        <a:graphic>
          <a:graphicData uri="http://schemas.openxmlformats.org/drawingml/2006/table">
            <a:tbl>
              <a:tblPr/>
              <a:tblGrid>
                <a:gridCol w="2084777">
                  <a:extLst>
                    <a:ext uri="{9D8B030D-6E8A-4147-A177-3AD203B41FA5}">
                      <a16:colId xmlns:a16="http://schemas.microsoft.com/office/drawing/2014/main" val="20000"/>
                    </a:ext>
                  </a:extLst>
                </a:gridCol>
                <a:gridCol w="660021">
                  <a:extLst>
                    <a:ext uri="{9D8B030D-6E8A-4147-A177-3AD203B41FA5}">
                      <a16:colId xmlns:a16="http://schemas.microsoft.com/office/drawing/2014/main" val="20001"/>
                    </a:ext>
                  </a:extLst>
                </a:gridCol>
                <a:gridCol w="609250">
                  <a:extLst>
                    <a:ext uri="{9D8B030D-6E8A-4147-A177-3AD203B41FA5}">
                      <a16:colId xmlns:a16="http://schemas.microsoft.com/office/drawing/2014/main" val="20002"/>
                    </a:ext>
                  </a:extLst>
                </a:gridCol>
                <a:gridCol w="609250">
                  <a:extLst>
                    <a:ext uri="{9D8B030D-6E8A-4147-A177-3AD203B41FA5}">
                      <a16:colId xmlns:a16="http://schemas.microsoft.com/office/drawing/2014/main" val="20003"/>
                    </a:ext>
                  </a:extLst>
                </a:gridCol>
                <a:gridCol w="609250">
                  <a:extLst>
                    <a:ext uri="{9D8B030D-6E8A-4147-A177-3AD203B41FA5}">
                      <a16:colId xmlns:a16="http://schemas.microsoft.com/office/drawing/2014/main" val="20004"/>
                    </a:ext>
                  </a:extLst>
                </a:gridCol>
                <a:gridCol w="951953">
                  <a:extLst>
                    <a:ext uri="{9D8B030D-6E8A-4147-A177-3AD203B41FA5}">
                      <a16:colId xmlns:a16="http://schemas.microsoft.com/office/drawing/2014/main" val="20005"/>
                    </a:ext>
                  </a:extLst>
                </a:gridCol>
              </a:tblGrid>
              <a:tr h="381000">
                <a:tc>
                  <a:txBody>
                    <a:bodyPr/>
                    <a:lstStyle/>
                    <a:p>
                      <a:pPr algn="ctr" fontAlgn="ctr"/>
                      <a:r>
                        <a:rPr lang="ru-RU" sz="1100" b="0" i="0" u="none" strike="noStrike">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effectLst/>
                          <a:latin typeface="Times New Roman"/>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b"/>
                      <a:r>
                        <a:rPr lang="ru-RU" sz="1100" b="0" i="0" u="none" strike="noStrike">
                          <a:effectLst/>
                          <a:latin typeface="Times New Roman"/>
                        </a:rPr>
                        <a:t>595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0500">
                <a:tc>
                  <a:txBody>
                    <a:bodyPr/>
                    <a:lstStyle/>
                    <a:p>
                      <a:pPr algn="ctr" fontAlgn="b"/>
                      <a:r>
                        <a:rPr lang="ru-RU" sz="1100" b="0" i="0" u="none" strike="noStrike">
                          <a:effectLst/>
                          <a:latin typeface="Times New Roman"/>
                        </a:rPr>
                        <a:t>554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0500">
                <a:tc>
                  <a:txBody>
                    <a:bodyPr/>
                    <a:lstStyle/>
                    <a:p>
                      <a:pPr algn="ctr" fontAlgn="b"/>
                      <a:r>
                        <a:rPr lang="ru-RU" sz="1100" b="0" i="0" u="none" strike="noStrike">
                          <a:effectLst/>
                          <a:latin typeface="Times New Roman"/>
                        </a:rPr>
                        <a:t>630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0500">
                <a:tc>
                  <a:txBody>
                    <a:bodyPr/>
                    <a:lstStyle/>
                    <a:p>
                      <a:pPr algn="ctr" fontAlgn="b"/>
                      <a:r>
                        <a:rPr lang="ru-RU" sz="1100" b="0" i="0" u="none" strike="noStrike">
                          <a:effectLst/>
                          <a:latin typeface="Times New Roman"/>
                        </a:rPr>
                        <a:t>634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0500">
                <a:tc>
                  <a:txBody>
                    <a:bodyPr/>
                    <a:lstStyle/>
                    <a:p>
                      <a:pPr algn="ctr" fontAlgn="b"/>
                      <a:r>
                        <a:rPr lang="ru-RU" sz="1100" b="0" i="0" u="none" strike="noStrike">
                          <a:effectLst/>
                          <a:latin typeface="Times New Roman"/>
                        </a:rPr>
                        <a:t>617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0500">
                <a:tc>
                  <a:txBody>
                    <a:bodyPr/>
                    <a:lstStyle/>
                    <a:p>
                      <a:pPr algn="ctr" fontAlgn="b"/>
                      <a:r>
                        <a:rPr lang="ru-RU" sz="1100" b="0" i="0" u="none" strike="noStrike">
                          <a:effectLst/>
                          <a:latin typeface="Times New Roman"/>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4,67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r h="190500">
                <a:tc>
                  <a:txBody>
                    <a:bodyPr/>
                    <a:lstStyle/>
                    <a:p>
                      <a:pPr algn="ctr" fontAlgn="b"/>
                      <a:r>
                        <a:rPr lang="ru-RU" sz="1100" b="0" i="0" u="none" strike="noStrike">
                          <a:effectLst/>
                          <a:latin typeface="Times New Roman"/>
                        </a:rPr>
                        <a:t>540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0500">
                <a:tc>
                  <a:txBody>
                    <a:bodyPr/>
                    <a:lstStyle/>
                    <a:p>
                      <a:pPr algn="ctr" fontAlgn="b"/>
                      <a:r>
                        <a:rPr lang="ru-RU" sz="1100" b="0" i="0" u="none" strike="noStrike">
                          <a:effectLst/>
                          <a:latin typeface="Times New Roman"/>
                        </a:rPr>
                        <a:t>581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90500">
                <a:tc>
                  <a:txBody>
                    <a:bodyPr/>
                    <a:lstStyle/>
                    <a:p>
                      <a:pPr algn="ctr" fontAlgn="b"/>
                      <a:r>
                        <a:rPr lang="ru-RU" sz="1100" b="0" i="0" u="none" strike="noStrike">
                          <a:effectLst/>
                          <a:latin typeface="Times New Roman"/>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90500">
                <a:tc>
                  <a:txBody>
                    <a:bodyPr/>
                    <a:lstStyle/>
                    <a:p>
                      <a:pPr algn="ctr" fontAlgn="b"/>
                      <a:r>
                        <a:rPr lang="ru-RU" sz="1100" b="0" i="0" u="none" strike="noStrike">
                          <a:effectLst/>
                          <a:latin typeface="Times New Roman"/>
                        </a:rPr>
                        <a:t>599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90500">
                <a:tc>
                  <a:txBody>
                    <a:bodyPr/>
                    <a:lstStyle/>
                    <a:p>
                      <a:pPr algn="ctr" fontAlgn="b"/>
                      <a:r>
                        <a:rPr lang="ru-RU" sz="1100" b="0" i="0" u="none" strike="noStrike">
                          <a:effectLst/>
                          <a:latin typeface="Times New Roman"/>
                        </a:rPr>
                        <a:t>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90500">
                <a:tc>
                  <a:txBody>
                    <a:bodyPr/>
                    <a:lstStyle/>
                    <a:p>
                      <a:pPr algn="ctr" fontAlgn="b"/>
                      <a:r>
                        <a:rPr lang="ru-RU" sz="1100" b="0" i="0" u="none" strike="noStrike">
                          <a:effectLst/>
                          <a:latin typeface="Times New Roman"/>
                        </a:rPr>
                        <a:t>597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Times New Roman"/>
                        </a:rPr>
                        <a:t>4,33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2"/>
                  </a:ext>
                </a:extLst>
              </a:tr>
              <a:tr h="190500">
                <a:tc>
                  <a:txBody>
                    <a:bodyPr/>
                    <a:lstStyle/>
                    <a:p>
                      <a:pPr algn="ctr" fontAlgn="b"/>
                      <a:r>
                        <a:rPr lang="ru-RU" sz="1100" b="0" i="0" u="none" strike="noStrike">
                          <a:effectLst/>
                          <a:latin typeface="Times New Roman"/>
                        </a:rPr>
                        <a:t>582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4,22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00025">
                <a:tc>
                  <a:txBody>
                    <a:bodyPr/>
                    <a:lstStyle/>
                    <a:p>
                      <a:pPr algn="ctr" fontAlgn="b"/>
                      <a:r>
                        <a:rPr lang="ru-RU" sz="1100" b="0" i="0" u="none" strike="noStrike">
                          <a:effectLst/>
                          <a:latin typeface="Times New Roman"/>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dirty="0">
                          <a:effectLst/>
                          <a:latin typeface="Times New Roman"/>
                        </a:rPr>
                        <a:t>4,18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bl>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992784939"/>
              </p:ext>
            </p:extLst>
          </p:nvPr>
        </p:nvGraphicFramePr>
        <p:xfrm>
          <a:off x="6765275" y="3338111"/>
          <a:ext cx="5029200" cy="3159261"/>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a:xfrm>
            <a:off x="8698735" y="6411435"/>
            <a:ext cx="2743200" cy="365125"/>
          </a:xfrm>
        </p:spPr>
        <p:txBody>
          <a:bodyPr/>
          <a:lstStyle/>
          <a:p>
            <a:fld id="{A1E7BC73-F272-4144-8705-640BE5919E24}" type="slidenum">
              <a:rPr lang="ru-RU" smtClean="0"/>
              <a:pPr/>
              <a:t>26</a:t>
            </a:fld>
            <a:endParaRPr lang="ru-RU"/>
          </a:p>
        </p:txBody>
      </p:sp>
    </p:spTree>
    <p:extLst>
      <p:ext uri="{BB962C8B-B14F-4D97-AF65-F5344CB8AC3E}">
        <p14:creationId xmlns:p14="http://schemas.microsoft.com/office/powerpoint/2010/main" val="2763798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09625" y="0"/>
            <a:ext cx="10515600" cy="49351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низким результатом</a:t>
            </a:r>
          </a:p>
        </p:txBody>
      </p:sp>
      <p:sp>
        <p:nvSpPr>
          <p:cNvPr id="5" name="Заголовок 4"/>
          <p:cNvSpPr txBox="1">
            <a:spLocks/>
          </p:cNvSpPr>
          <p:nvPr/>
        </p:nvSpPr>
        <p:spPr>
          <a:xfrm>
            <a:off x="871653" y="576309"/>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a:solidFill>
                  <a:schemeClr val="bg1"/>
                </a:solidFill>
                <a:latin typeface="+mn-lt"/>
                <a:ea typeface="+mn-ea"/>
                <a:cs typeface="+mn-cs"/>
              </a:rPr>
              <a:t>География</a:t>
            </a:r>
          </a:p>
        </p:txBody>
      </p:sp>
      <p:sp>
        <p:nvSpPr>
          <p:cNvPr id="6" name="Содержимое 5"/>
          <p:cNvSpPr>
            <a:spLocks noGrp="1"/>
          </p:cNvSpPr>
          <p:nvPr>
            <p:ph idx="1"/>
          </p:nvPr>
        </p:nvSpPr>
        <p:spPr>
          <a:xfrm>
            <a:off x="898602" y="910528"/>
            <a:ext cx="1717971" cy="480131"/>
          </a:xfrm>
          <a:prstGeom prst="rect">
            <a:avLst/>
          </a:prstGeom>
        </p:spPr>
        <p:txBody>
          <a:bodyPr wrap="none">
            <a:spAutoFit/>
          </a:bodyPr>
          <a:lstStyle/>
          <a:p>
            <a:pPr lvl="0">
              <a:buNone/>
            </a:pPr>
            <a:r>
              <a:rPr lang="ru-RU" dirty="0">
                <a:solidFill>
                  <a:prstClr val="black"/>
                </a:solidFill>
                <a:latin typeface="Times New Roman" panose="02020603050405020304" pitchFamily="18" charset="0"/>
                <a:cs typeface="Times New Roman" panose="02020603050405020304" pitchFamily="18" charset="0"/>
              </a:rPr>
              <a:t>«</a:t>
            </a:r>
            <a:r>
              <a:rPr lang="ru-RU" sz="1800" b="1" dirty="0">
                <a:solidFill>
                  <a:prstClr val="black"/>
                </a:solidFill>
                <a:latin typeface="Times New Roman" panose="02020603050405020304" pitchFamily="18" charset="0"/>
                <a:cs typeface="Times New Roman" panose="02020603050405020304" pitchFamily="18" charset="0"/>
              </a:rPr>
              <a:t>Отстающие»</a:t>
            </a:r>
          </a:p>
        </p:txBody>
      </p:sp>
      <p:sp>
        <p:nvSpPr>
          <p:cNvPr id="7" name="TextBox 6"/>
          <p:cNvSpPr txBox="1"/>
          <p:nvPr/>
        </p:nvSpPr>
        <p:spPr>
          <a:xfrm>
            <a:off x="867925" y="1351213"/>
            <a:ext cx="6237725" cy="307777"/>
          </a:xfrm>
          <a:prstGeom prst="rect">
            <a:avLst/>
          </a:prstGeom>
          <a:noFill/>
        </p:spPr>
        <p:txBody>
          <a:bodyPr wrap="square" rtlCol="0">
            <a:spAutoFit/>
          </a:bodyPr>
          <a:lstStyle/>
          <a:p>
            <a:pPr marL="342900" indent="-342900" algn="just"/>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885825" y="1381810"/>
            <a:ext cx="10363200" cy="2246769"/>
          </a:xfrm>
          <a:prstGeom prst="rect">
            <a:avLst/>
          </a:prstGeom>
        </p:spPr>
        <p:txBody>
          <a:bodyPr wrap="square">
            <a:spAutoFit/>
          </a:bodyPr>
          <a:lstStyle/>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На контрольной работе по географии </a:t>
            </a:r>
            <a:r>
              <a:rPr lang="ru-RU" sz="1400" b="1" dirty="0">
                <a:latin typeface="Times New Roman" panose="02020603050405020304" pitchFamily="18" charset="0"/>
                <a:cs typeface="Times New Roman" panose="02020603050405020304" pitchFamily="18" charset="0"/>
              </a:rPr>
              <a:t>43</a:t>
            </a:r>
            <a:r>
              <a:rPr lang="ru-RU" sz="1400" dirty="0">
                <a:latin typeface="Times New Roman" panose="02020603050405020304" pitchFamily="18" charset="0"/>
                <a:cs typeface="Times New Roman" panose="02020603050405020304" pitchFamily="18" charset="0"/>
              </a:rPr>
              <a:t> из 671 учащихся (частные и  школы городского подчинения не учитывались) получили отметку «2», что составило 7% в структуре полученных отметок.</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50 % всех двоек по географии приходится на три ОО  района: </a:t>
            </a:r>
            <a:r>
              <a:rPr lang="ru-RU" sz="1400" b="1" dirty="0">
                <a:solidFill>
                  <a:srgbClr val="C00000"/>
                </a:solidFill>
                <a:latin typeface="Times New Roman" panose="02020603050405020304" pitchFamily="18" charset="0"/>
                <a:cs typeface="Times New Roman" panose="02020603050405020304" pitchFamily="18" charset="0"/>
              </a:rPr>
              <a:t>578, 596, 655</a:t>
            </a:r>
            <a:r>
              <a:rPr lang="ru-RU" sz="1400" dirty="0">
                <a:latin typeface="Times New Roman" panose="02020603050405020304" pitchFamily="18" charset="0"/>
                <a:cs typeface="Times New Roman" panose="02020603050405020304" pitchFamily="18" charset="0"/>
              </a:rPr>
              <a:t>. </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Каждый третий сдававший в ОО №109, 578 и 655 сдал на отметку «2». </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В 632 школе сдавали только два ученика и оба сдали на отметку «2».</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endParaRPr lang="ru-RU" sz="1400"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850815024"/>
              </p:ext>
            </p:extLst>
          </p:nvPr>
        </p:nvGraphicFramePr>
        <p:xfrm>
          <a:off x="1264798" y="3628579"/>
          <a:ext cx="5740400" cy="1562100"/>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400050">
                <a:tc>
                  <a:txBody>
                    <a:bodyPr/>
                    <a:lstStyle/>
                    <a:p>
                      <a:pPr algn="ctr" fontAlgn="ctr"/>
                      <a:r>
                        <a:rPr lang="ru-RU" sz="1200" b="1" i="0" u="none" strike="noStrike">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"2" % от сдающих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b"/>
                      <a:r>
                        <a:rPr lang="ru-RU" sz="1000" b="0" i="0" u="none" strike="noStrike">
                          <a:solidFill>
                            <a:srgbClr val="000000"/>
                          </a:solidFill>
                          <a:effectLst/>
                          <a:latin typeface="Times New Roman"/>
                        </a:rPr>
                        <a:t>ГБОУшкола №578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FFFFFF"/>
                          </a:solidFill>
                          <a:effectLst/>
                          <a:latin typeface="Times New Roman"/>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190500">
                <a:tc>
                  <a:txBody>
                    <a:bodyPr/>
                    <a:lstStyle/>
                    <a:p>
                      <a:pPr algn="ctr" fontAlgn="b"/>
                      <a:r>
                        <a:rPr lang="ru-RU" sz="1000" b="0" i="0" u="none" strike="noStrike">
                          <a:solidFill>
                            <a:srgbClr val="000000"/>
                          </a:solidFill>
                          <a:effectLst/>
                          <a:latin typeface="Times New Roman"/>
                        </a:rPr>
                        <a:t>ГБОУ школа №655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190500">
                <a:tc>
                  <a:txBody>
                    <a:bodyPr/>
                    <a:lstStyle/>
                    <a:p>
                      <a:pPr algn="ctr" fontAlgn="b"/>
                      <a:r>
                        <a:rPr lang="ru-RU" sz="1000" b="0" i="0" u="none" strike="noStrike">
                          <a:solidFill>
                            <a:srgbClr val="000000"/>
                          </a:solidFill>
                          <a:effectLst/>
                          <a:latin typeface="Times New Roman"/>
                        </a:rPr>
                        <a:t>ГБОУ школа №596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3"/>
                  </a:ext>
                </a:extLst>
              </a:tr>
              <a:tr h="190500">
                <a:tc>
                  <a:txBody>
                    <a:bodyPr/>
                    <a:lstStyle/>
                    <a:p>
                      <a:pPr algn="ctr" fontAlgn="b"/>
                      <a:r>
                        <a:rPr lang="ru-RU" sz="1000" b="0" i="0" u="none" strike="noStrike">
                          <a:solidFill>
                            <a:srgbClr val="000000"/>
                          </a:solidFill>
                          <a:effectLst/>
                          <a:latin typeface="Times New Roman"/>
                        </a:rPr>
                        <a:t>ГБОУ школа №632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4"/>
                  </a:ext>
                </a:extLst>
              </a:tr>
              <a:tr h="190500">
                <a:tc>
                  <a:txBody>
                    <a:bodyPr/>
                    <a:lstStyle/>
                    <a:p>
                      <a:pPr algn="ctr" fontAlgn="b"/>
                      <a:r>
                        <a:rPr lang="ru-RU" sz="1000" b="0" i="0" u="none" strike="noStrike">
                          <a:solidFill>
                            <a:srgbClr val="000000"/>
                          </a:solidFill>
                          <a:effectLst/>
                          <a:latin typeface="Times New Roman"/>
                        </a:rPr>
                        <a:t>ГБОУшкола №109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5"/>
                  </a:ext>
                </a:extLst>
              </a:tr>
              <a:tr h="209550">
                <a:tc>
                  <a:txBody>
                    <a:bodyPr/>
                    <a:lstStyle/>
                    <a:p>
                      <a:pPr algn="ctr" fontAlgn="b"/>
                      <a:r>
                        <a:rPr lang="ru-RU" sz="1000" b="0" i="0" u="none" strike="noStrike">
                          <a:solidFill>
                            <a:srgbClr val="000000"/>
                          </a:solidFill>
                          <a:effectLst/>
                          <a:latin typeface="Times New Roman"/>
                        </a:rPr>
                        <a:t>Итого: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bl>
          </a:graphicData>
        </a:graphic>
      </p:graphicFrame>
      <p:sp>
        <p:nvSpPr>
          <p:cNvPr id="9" name="Номер слайда 8"/>
          <p:cNvSpPr>
            <a:spLocks noGrp="1"/>
          </p:cNvSpPr>
          <p:nvPr>
            <p:ph type="sldNum" sz="quarter" idx="12"/>
          </p:nvPr>
        </p:nvSpPr>
        <p:spPr/>
        <p:txBody>
          <a:bodyPr/>
          <a:lstStyle/>
          <a:p>
            <a:fld id="{A1E7BC73-F272-4144-8705-640BE5919E24}" type="slidenum">
              <a:rPr lang="ru-RU" smtClean="0"/>
              <a:pPr/>
              <a:t>27</a:t>
            </a:fld>
            <a:endParaRPr lang="ru-RU"/>
          </a:p>
        </p:txBody>
      </p:sp>
    </p:spTree>
    <p:extLst>
      <p:ext uri="{BB962C8B-B14F-4D97-AF65-F5344CB8AC3E}">
        <p14:creationId xmlns:p14="http://schemas.microsoft.com/office/powerpoint/2010/main" val="2377162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341396" y="1243584"/>
            <a:ext cx="4744954" cy="3816429"/>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обществознанию  участвовало </a:t>
            </a:r>
            <a:r>
              <a:rPr lang="ru-RU" sz="1400" b="1" dirty="0">
                <a:latin typeface="Times New Roman" panose="02020603050405020304" pitchFamily="18" charset="0"/>
                <a:cs typeface="Times New Roman" panose="02020603050405020304" pitchFamily="18" charset="0"/>
              </a:rPr>
              <a:t>1002</a:t>
            </a:r>
            <a:r>
              <a:rPr lang="ru-RU" sz="1400" dirty="0">
                <a:latin typeface="Times New Roman" panose="02020603050405020304" pitchFamily="18" charset="0"/>
                <a:cs typeface="Times New Roman" panose="02020603050405020304" pitchFamily="18" charset="0"/>
              </a:rPr>
              <a:t> ученика из 52 государственных (ОО №№ 46 и 440 не принимали участие) общеобразовательных организаций, расположенных на территории Приморского района.</a:t>
            </a:r>
          </a:p>
          <a:p>
            <a:pPr marL="342900" indent="-342900" algn="just">
              <a:buFontTx/>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обществознанию можно охарактеризовать как </a:t>
            </a:r>
            <a:r>
              <a:rPr lang="ru-RU" sz="1400" b="1" dirty="0">
                <a:latin typeface="Times New Roman" panose="02020603050405020304" pitchFamily="18" charset="0"/>
                <a:cs typeface="Times New Roman" panose="02020603050405020304" pitchFamily="18" charset="0"/>
              </a:rPr>
              <a:t>средние</a:t>
            </a:r>
            <a:r>
              <a:rPr lang="ru-RU" sz="1400" dirty="0">
                <a:latin typeface="Times New Roman" panose="02020603050405020304" pitchFamily="18" charset="0"/>
                <a:cs typeface="Times New Roman" panose="02020603050405020304" pitchFamily="18" charset="0"/>
              </a:rPr>
              <a:t>. 57% участников получили отметку «3».</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Средняя отметка составила </a:t>
            </a:r>
            <a:r>
              <a:rPr lang="ru-RU" sz="1400" b="1" dirty="0">
                <a:latin typeface="Times New Roman" panose="02020603050405020304" pitchFamily="18" charset="0"/>
                <a:cs typeface="Times New Roman" panose="02020603050405020304" pitchFamily="18" charset="0"/>
              </a:rPr>
              <a:t>3,34</a:t>
            </a:r>
            <a:r>
              <a:rPr lang="ru-RU" sz="1400" dirty="0">
                <a:latin typeface="Times New Roman" panose="02020603050405020304" pitchFamily="18" charset="0"/>
                <a:cs typeface="Times New Roman" panose="02020603050405020304" pitchFamily="18" charset="0"/>
              </a:rPr>
              <a:t>.</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61</a:t>
            </a:r>
            <a:r>
              <a:rPr lang="ru-RU" sz="1400" dirty="0">
                <a:latin typeface="Times New Roman" panose="02020603050405020304" pitchFamily="18" charset="0"/>
                <a:cs typeface="Times New Roman" panose="02020603050405020304" pitchFamily="18" charset="0"/>
              </a:rPr>
              <a:t> учащийся получил отметку «2», что составило 6%  в структуре полученных отметок. </a:t>
            </a:r>
          </a:p>
          <a:p>
            <a:pPr algn="just"/>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341396" y="866156"/>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Обществознание</a:t>
            </a:r>
          </a:p>
        </p:txBody>
      </p:sp>
      <p:sp>
        <p:nvSpPr>
          <p:cNvPr id="3" name="TextBox 2"/>
          <p:cNvSpPr txBox="1"/>
          <p:nvPr/>
        </p:nvSpPr>
        <p:spPr>
          <a:xfrm>
            <a:off x="5735635" y="1059430"/>
            <a:ext cx="5218113" cy="400110"/>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19 чел</a:t>
            </a:r>
            <a:r>
              <a:rPr lang="ru-RU" sz="1000" dirty="0">
                <a:latin typeface="Times New Roman" pitchFamily="18" charset="0"/>
                <a:cs typeface="Times New Roman" pitchFamily="18" charset="0"/>
              </a:rPr>
              <a:t>.:(38(1),48(1),42(5),66(1),320(2),554(1),578(1),580(1),596(1),618(1), 630(1),634(1),635(1),661(1)).</a:t>
            </a:r>
          </a:p>
        </p:txBody>
      </p:sp>
      <p:graphicFrame>
        <p:nvGraphicFramePr>
          <p:cNvPr id="4" name="Таблица 3"/>
          <p:cNvGraphicFramePr>
            <a:graphicFrameLocks noGrp="1"/>
          </p:cNvGraphicFramePr>
          <p:nvPr>
            <p:extLst>
              <p:ext uri="{D42A27DB-BD31-4B8C-83A1-F6EECF244321}">
                <p14:modId xmlns:p14="http://schemas.microsoft.com/office/powerpoint/2010/main" val="796261389"/>
              </p:ext>
            </p:extLst>
          </p:nvPr>
        </p:nvGraphicFramePr>
        <p:xfrm>
          <a:off x="5750804" y="1540174"/>
          <a:ext cx="4748270" cy="962025"/>
        </p:xfrm>
        <a:graphic>
          <a:graphicData uri="http://schemas.openxmlformats.org/drawingml/2006/table">
            <a:tbl>
              <a:tblPr/>
              <a:tblGrid>
                <a:gridCol w="2952520">
                  <a:extLst>
                    <a:ext uri="{9D8B030D-6E8A-4147-A177-3AD203B41FA5}">
                      <a16:colId xmlns:a16="http://schemas.microsoft.com/office/drawing/2014/main" val="20000"/>
                    </a:ext>
                  </a:extLst>
                </a:gridCol>
                <a:gridCol w="936434">
                  <a:extLst>
                    <a:ext uri="{9D8B030D-6E8A-4147-A177-3AD203B41FA5}">
                      <a16:colId xmlns:a16="http://schemas.microsoft.com/office/drawing/2014/main" val="20001"/>
                    </a:ext>
                  </a:extLst>
                </a:gridCol>
                <a:gridCol w="859316">
                  <a:extLst>
                    <a:ext uri="{9D8B030D-6E8A-4147-A177-3AD203B41FA5}">
                      <a16:colId xmlns:a16="http://schemas.microsoft.com/office/drawing/2014/main" val="20002"/>
                    </a:ext>
                  </a:extLst>
                </a:gridCol>
              </a:tblGrid>
              <a:tr h="190500">
                <a:tc>
                  <a:txBody>
                    <a:bodyPr/>
                    <a:lstStyle/>
                    <a:p>
                      <a:pPr algn="ctr" fontAlgn="b"/>
                      <a:r>
                        <a:rPr lang="ru-RU" sz="1200" b="1" i="0" u="none" strike="noStrike" dirty="0">
                          <a:effectLst/>
                          <a:latin typeface="Times New Roman"/>
                        </a:rPr>
                        <a:t>К/р обществознание</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226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ru-RU" sz="1200" b="0" i="0" u="none" strike="noStrike" dirty="0">
                          <a:effectLst/>
                          <a:latin typeface="Times New Roman"/>
                        </a:rPr>
                        <a:t>ГБОУ школа №59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algn="l" fontAlgn="b"/>
                      <a:r>
                        <a:rPr lang="ru-RU" sz="1200" b="1" i="0" u="none" strike="noStrike" dirty="0">
                          <a:effectLst/>
                          <a:latin typeface="Times New Roman"/>
                        </a:rPr>
                        <a:t>Итого на 20.05.2021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4283489901"/>
              </p:ext>
            </p:extLst>
          </p:nvPr>
        </p:nvGraphicFramePr>
        <p:xfrm>
          <a:off x="5815009" y="3734718"/>
          <a:ext cx="5367111" cy="2890551"/>
        </p:xfrm>
        <a:graphic>
          <a:graphicData uri="http://schemas.openxmlformats.org/drawingml/2006/chart">
            <c:chart xmlns:c="http://schemas.openxmlformats.org/drawingml/2006/chart" xmlns:r="http://schemas.openxmlformats.org/officeDocument/2006/relationships" r:id="rId2"/>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5" y="3250741"/>
            <a:ext cx="39624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622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351" y="213360"/>
            <a:ext cx="10515600" cy="419302"/>
          </a:xfrm>
        </p:spPr>
        <p:txBody>
          <a:bodyPr>
            <a:normAutofit fontScale="90000"/>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endParaRPr lang="ru-RU" sz="2400" dirty="0"/>
          </a:p>
        </p:txBody>
      </p:sp>
      <p:sp>
        <p:nvSpPr>
          <p:cNvPr id="4" name="Заголовок 4"/>
          <p:cNvSpPr txBox="1">
            <a:spLocks/>
          </p:cNvSpPr>
          <p:nvPr/>
        </p:nvSpPr>
        <p:spPr>
          <a:xfrm>
            <a:off x="838200" y="735446"/>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a:solidFill>
                  <a:schemeClr val="bg1"/>
                </a:solidFill>
                <a:latin typeface="+mn-lt"/>
                <a:ea typeface="+mn-ea"/>
                <a:cs typeface="+mn-cs"/>
              </a:rPr>
              <a:t>Обществознание</a:t>
            </a:r>
          </a:p>
        </p:txBody>
      </p:sp>
      <p:sp>
        <p:nvSpPr>
          <p:cNvPr id="6" name="TextBox 5"/>
          <p:cNvSpPr txBox="1"/>
          <p:nvPr/>
        </p:nvSpPr>
        <p:spPr>
          <a:xfrm>
            <a:off x="849352" y="1449659"/>
            <a:ext cx="5639584" cy="2462213"/>
          </a:xfrm>
          <a:prstGeom prst="rect">
            <a:avLst/>
          </a:prstGeom>
          <a:noFill/>
        </p:spPr>
        <p:txBody>
          <a:bodyPr wrap="square" rtlCol="0">
            <a:spAutoFit/>
          </a:bodyPr>
          <a:lstStyle/>
          <a:p>
            <a:pPr marL="342900" indent="-342900" algn="just">
              <a:buFont typeface="+mj-lt"/>
              <a:buAutoNum type="arabicPeriod"/>
            </a:pPr>
            <a:r>
              <a:rPr lang="ru-RU" sz="1400" dirty="0">
                <a:latin typeface="Times New Roman" panose="02020603050405020304" pitchFamily="18" charset="0"/>
                <a:cs typeface="Times New Roman" panose="02020603050405020304" pitchFamily="18" charset="0"/>
              </a:rPr>
              <a:t>К лучшим школам ОО по итогам контрольной работы  по обществознанию (для оценки использован средняя отметка по предмету, наличие хотя бы одной «5» в  структуре распределения отметок , кол-во «3» менее 50%  при отсутствии «2») относятся 8 ОО.  </a:t>
            </a:r>
          </a:p>
          <a:p>
            <a:pPr marL="342900" indent="-342900">
              <a:buFont typeface="+mj-lt"/>
              <a:buAutoNum type="arabicPeriod"/>
            </a:pPr>
            <a:endParaRPr lang="ru-RU" sz="1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1400" dirty="0">
                <a:latin typeface="Times New Roman" panose="02020603050405020304" pitchFamily="18" charset="0"/>
                <a:cs typeface="Times New Roman" panose="02020603050405020304" pitchFamily="18" charset="0"/>
              </a:rPr>
              <a:t>Наибольший балл по району (35 баллов) набрали 3 ученика из следующих ОО: №№</a:t>
            </a:r>
            <a:r>
              <a:rPr lang="ru-RU" sz="1400" b="1" dirty="0">
                <a:latin typeface="Times New Roman" panose="02020603050405020304" pitchFamily="18" charset="0"/>
                <a:cs typeface="Times New Roman" panose="02020603050405020304" pitchFamily="18" charset="0"/>
              </a:rPr>
              <a:t>  </a:t>
            </a:r>
            <a:r>
              <a:rPr lang="ru-RU" sz="1400" b="1" dirty="0">
                <a:solidFill>
                  <a:srgbClr val="0070C0"/>
                </a:solidFill>
                <a:latin typeface="Times New Roman" panose="02020603050405020304" pitchFamily="18" charset="0"/>
                <a:cs typeface="Times New Roman" panose="02020603050405020304" pitchFamily="18" charset="0"/>
              </a:rPr>
              <a:t>40, 66, 579.</a:t>
            </a:r>
          </a:p>
          <a:p>
            <a:pPr marL="342900" indent="-342900">
              <a:buFont typeface="+mj-lt"/>
              <a:buAutoNum type="arabicPeriod"/>
            </a:pP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ru-RU" sz="1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15897" y="1137071"/>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13" name="TextBox 12"/>
          <p:cNvSpPr txBox="1"/>
          <p:nvPr/>
        </p:nvSpPr>
        <p:spPr>
          <a:xfrm>
            <a:off x="7170234" y="1918010"/>
            <a:ext cx="4716966" cy="954107"/>
          </a:xfrm>
          <a:prstGeom prst="rect">
            <a:avLst/>
          </a:prstGeom>
          <a:noFill/>
        </p:spPr>
        <p:txBody>
          <a:bodyPr wrap="square" rtlCol="0">
            <a:spAutoFit/>
          </a:bodyPr>
          <a:lstStyle/>
          <a:p>
            <a:pPr>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a:buFont typeface="Arial" pitchFamily="34" charset="0"/>
              <a:buChar char="•"/>
            </a:pP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buFont typeface="Arial" pitchFamily="34" charset="0"/>
              <a:buChar char="•"/>
            </a:pPr>
            <a:endParaRPr lang="ru-RU" sz="1400"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a:graphicFrameLocks/>
          </p:cNvGraphicFramePr>
          <p:nvPr>
            <p:extLst>
              <p:ext uri="{D42A27DB-BD31-4B8C-83A1-F6EECF244321}">
                <p14:modId xmlns:p14="http://schemas.microsoft.com/office/powerpoint/2010/main" val="4232865733"/>
              </p:ext>
            </p:extLst>
          </p:nvPr>
        </p:nvGraphicFramePr>
        <p:xfrm>
          <a:off x="6657974" y="1511328"/>
          <a:ext cx="5229226" cy="38208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410368999"/>
              </p:ext>
            </p:extLst>
          </p:nvPr>
        </p:nvGraphicFramePr>
        <p:xfrm>
          <a:off x="1112062" y="3381831"/>
          <a:ext cx="5283199" cy="1905000"/>
        </p:xfrm>
        <a:graphic>
          <a:graphicData uri="http://schemas.openxmlformats.org/drawingml/2006/table">
            <a:tbl>
              <a:tblPr/>
              <a:tblGrid>
                <a:gridCol w="2083471">
                  <a:extLst>
                    <a:ext uri="{9D8B030D-6E8A-4147-A177-3AD203B41FA5}">
                      <a16:colId xmlns:a16="http://schemas.microsoft.com/office/drawing/2014/main" val="20000"/>
                    </a:ext>
                  </a:extLst>
                </a:gridCol>
                <a:gridCol w="659607">
                  <a:extLst>
                    <a:ext uri="{9D8B030D-6E8A-4147-A177-3AD203B41FA5}">
                      <a16:colId xmlns:a16="http://schemas.microsoft.com/office/drawing/2014/main" val="20001"/>
                    </a:ext>
                  </a:extLst>
                </a:gridCol>
                <a:gridCol w="608868">
                  <a:extLst>
                    <a:ext uri="{9D8B030D-6E8A-4147-A177-3AD203B41FA5}">
                      <a16:colId xmlns:a16="http://schemas.microsoft.com/office/drawing/2014/main" val="20002"/>
                    </a:ext>
                  </a:extLst>
                </a:gridCol>
                <a:gridCol w="608868">
                  <a:extLst>
                    <a:ext uri="{9D8B030D-6E8A-4147-A177-3AD203B41FA5}">
                      <a16:colId xmlns:a16="http://schemas.microsoft.com/office/drawing/2014/main" val="20003"/>
                    </a:ext>
                  </a:extLst>
                </a:gridCol>
                <a:gridCol w="608868">
                  <a:extLst>
                    <a:ext uri="{9D8B030D-6E8A-4147-A177-3AD203B41FA5}">
                      <a16:colId xmlns:a16="http://schemas.microsoft.com/office/drawing/2014/main" val="20004"/>
                    </a:ext>
                  </a:extLst>
                </a:gridCol>
                <a:gridCol w="713517">
                  <a:extLst>
                    <a:ext uri="{9D8B030D-6E8A-4147-A177-3AD203B41FA5}">
                      <a16:colId xmlns:a16="http://schemas.microsoft.com/office/drawing/2014/main" val="20005"/>
                    </a:ext>
                  </a:extLst>
                </a:gridCol>
              </a:tblGrid>
              <a:tr h="381000">
                <a:tc>
                  <a:txBody>
                    <a:bodyPr/>
                    <a:lstStyle/>
                    <a:p>
                      <a:pPr algn="ctr" fontAlgn="ctr"/>
                      <a:r>
                        <a:rPr lang="ru-RU" sz="1200" b="0" i="0" u="none" strike="noStrike" dirty="0">
                          <a:solidFill>
                            <a:srgbClr val="FFFFFF"/>
                          </a:solidFill>
                          <a:effectLst/>
                          <a:latin typeface="Times New Roman" pitchFamily="18" charset="0"/>
                          <a:cs typeface="Times New Roman" pitchFamily="18" charset="0"/>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0" i="0" u="none" strike="noStrike">
                          <a:solidFill>
                            <a:srgbClr val="FFFFFF"/>
                          </a:solidFill>
                          <a:effectLst/>
                          <a:latin typeface="Times New Roman" pitchFamily="18" charset="0"/>
                          <a:cs typeface="Times New Roman" pitchFamily="18" charset="0"/>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ctr"/>
                      <a:r>
                        <a:rPr lang="ru-RU" sz="1200" b="0" i="0" u="none" strike="noStrike">
                          <a:effectLst/>
                          <a:latin typeface="Times New Roman" pitchFamily="18" charset="0"/>
                          <a:cs typeface="Times New Roman"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0500">
                <a:tc>
                  <a:txBody>
                    <a:bodyPr/>
                    <a:lstStyle/>
                    <a:p>
                      <a:pPr algn="ctr" fontAlgn="ctr"/>
                      <a:r>
                        <a:rPr lang="ru-RU" sz="1200" b="0" i="0" u="none" strike="noStrike">
                          <a:effectLst/>
                          <a:latin typeface="Times New Roman" pitchFamily="18" charset="0"/>
                          <a:cs typeface="Times New Roman" pitchFamily="18"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0500">
                <a:tc>
                  <a:txBody>
                    <a:bodyPr/>
                    <a:lstStyle/>
                    <a:p>
                      <a:pPr algn="ctr" fontAlgn="ctr"/>
                      <a:r>
                        <a:rPr lang="ru-RU" sz="1200" b="0" i="0" u="none" strike="noStrike">
                          <a:effectLst/>
                          <a:latin typeface="Times New Roman" pitchFamily="18" charset="0"/>
                          <a:cs typeface="Times New Roman" pitchFamily="18"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0500">
                <a:tc>
                  <a:txBody>
                    <a:bodyPr/>
                    <a:lstStyle/>
                    <a:p>
                      <a:pPr algn="ctr" fontAlgn="ctr"/>
                      <a:r>
                        <a:rPr lang="ru-RU" sz="1200" b="0" i="0" u="none" strike="noStrike">
                          <a:effectLst/>
                          <a:latin typeface="Times New Roman" pitchFamily="18" charset="0"/>
                          <a:cs typeface="Times New Roman" pitchFamily="18"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ctr"/>
                      <a:r>
                        <a:rPr lang="ru-RU" sz="1200" b="0" i="0" u="none" strike="noStrike">
                          <a:effectLst/>
                          <a:latin typeface="Times New Roman" pitchFamily="18" charset="0"/>
                          <a:cs typeface="Times New Roman" pitchFamily="18" charset="0"/>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a:solidFill>
                            <a:schemeClr val="tx1"/>
                          </a:solidFill>
                          <a:effectLst/>
                          <a:latin typeface="Times New Roman" pitchFamily="18" charset="0"/>
                          <a:ea typeface="+mn-ea"/>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3,697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0500">
                <a:tc>
                  <a:txBody>
                    <a:bodyPr/>
                    <a:lstStyle/>
                    <a:p>
                      <a:pPr algn="ctr" fontAlgn="ctr"/>
                      <a:r>
                        <a:rPr lang="ru-RU" sz="1200" b="0" i="0" u="none" strike="noStrike">
                          <a:effectLst/>
                          <a:latin typeface="Times New Roman" pitchFamily="18" charset="0"/>
                          <a:cs typeface="Times New Roman" pitchFamily="18" charset="0"/>
                        </a:rPr>
                        <a:t>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ru-RU" sz="1200" b="0" i="0" u="none" strike="noStrike" kern="1200" dirty="0">
                          <a:solidFill>
                            <a:schemeClr val="tx1"/>
                          </a:solidFill>
                          <a:effectLst/>
                          <a:latin typeface="Times New Roman" pitchFamily="18" charset="0"/>
                          <a:ea typeface="+mn-ea"/>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3,695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0500">
                <a:tc>
                  <a:txBody>
                    <a:bodyPr/>
                    <a:lstStyle/>
                    <a:p>
                      <a:pPr algn="ctr" fontAlgn="ctr"/>
                      <a:r>
                        <a:rPr lang="ru-RU" sz="1200" b="0" i="0" u="none" strike="noStrike">
                          <a:effectLst/>
                          <a:latin typeface="Times New Roman" pitchFamily="18" charset="0"/>
                          <a:cs typeface="Times New Roman" pitchFamily="18" charset="0"/>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3,687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0500">
                <a:tc>
                  <a:txBody>
                    <a:bodyPr/>
                    <a:lstStyle/>
                    <a:p>
                      <a:pPr algn="ctr" fontAlgn="ctr"/>
                      <a:r>
                        <a:rPr lang="ru-RU" sz="1200" b="0" i="0" u="none" strike="noStrike">
                          <a:effectLst/>
                          <a:latin typeface="Times New Roman" pitchFamily="18" charset="0"/>
                          <a:cs typeface="Times New Roman" pitchFamily="18"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3,62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8" name="Номер слайда 7"/>
          <p:cNvSpPr>
            <a:spLocks noGrp="1"/>
          </p:cNvSpPr>
          <p:nvPr>
            <p:ph type="sldNum" sz="quarter" idx="12"/>
          </p:nvPr>
        </p:nvSpPr>
        <p:spPr/>
        <p:txBody>
          <a:bodyPr/>
          <a:lstStyle/>
          <a:p>
            <a:fld id="{A1E7BC73-F272-4144-8705-640BE5919E24}" type="slidenum">
              <a:rPr lang="ru-RU" smtClean="0"/>
              <a:pPr/>
              <a:t>29</a:t>
            </a:fld>
            <a:endParaRPr lang="ru-RU"/>
          </a:p>
        </p:txBody>
      </p:sp>
    </p:spTree>
    <p:extLst>
      <p:ext uri="{BB962C8B-B14F-4D97-AF65-F5344CB8AC3E}">
        <p14:creationId xmlns:p14="http://schemas.microsoft.com/office/powerpoint/2010/main" val="2436165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7973" y="1"/>
            <a:ext cx="11353800" cy="70103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Особенности ГИА-9 2021</a:t>
            </a:r>
          </a:p>
        </p:txBody>
      </p:sp>
      <p:sp>
        <p:nvSpPr>
          <p:cNvPr id="4" name="TextBox 3"/>
          <p:cNvSpPr txBox="1"/>
          <p:nvPr/>
        </p:nvSpPr>
        <p:spPr>
          <a:xfrm>
            <a:off x="411479" y="701040"/>
            <a:ext cx="3835667"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Основные моменты:</a:t>
            </a:r>
          </a:p>
        </p:txBody>
      </p:sp>
      <p:sp>
        <p:nvSpPr>
          <p:cNvPr id="3" name="Левая фигурная скобка 2"/>
          <p:cNvSpPr/>
          <p:nvPr/>
        </p:nvSpPr>
        <p:spPr>
          <a:xfrm rot="16200000">
            <a:off x="8606164" y="1061772"/>
            <a:ext cx="501513" cy="5486396"/>
          </a:xfrm>
          <a:prstGeom prst="lef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 name="TextBox 4"/>
          <p:cNvSpPr txBox="1"/>
          <p:nvPr/>
        </p:nvSpPr>
        <p:spPr>
          <a:xfrm>
            <a:off x="6036603" y="4232129"/>
            <a:ext cx="5916698" cy="523220"/>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Появилось 2 новых ППЭ на базе ГБОУ школы №46 и ГБОУ школы  №573. Всего в 2021 году было задействовано </a:t>
            </a:r>
            <a:r>
              <a:rPr lang="ru-RU" sz="1400" b="1" dirty="0">
                <a:latin typeface="Times New Roman" panose="02020603050405020304" pitchFamily="18" charset="0"/>
                <a:cs typeface="Times New Roman" panose="02020603050405020304" pitchFamily="18" charset="0"/>
              </a:rPr>
              <a:t>21 ППЭ</a:t>
            </a:r>
            <a:r>
              <a:rPr lang="ru-RU" sz="1400" dirty="0">
                <a:latin typeface="Times New Roman" panose="02020603050405020304" pitchFamily="18" charset="0"/>
                <a:cs typeface="Times New Roman" panose="02020603050405020304" pitchFamily="18" charset="0"/>
              </a:rPr>
              <a:t>.</a:t>
            </a:r>
          </a:p>
        </p:txBody>
      </p:sp>
      <p:sp>
        <p:nvSpPr>
          <p:cNvPr id="18" name="Прямоугольник 17"/>
          <p:cNvSpPr/>
          <p:nvPr/>
        </p:nvSpPr>
        <p:spPr>
          <a:xfrm>
            <a:off x="327973" y="1192990"/>
            <a:ext cx="4556261" cy="5324535"/>
          </a:xfrm>
          <a:prstGeom prst="rect">
            <a:avLst/>
          </a:prstGeom>
        </p:spPr>
        <p:txBody>
          <a:bodyPr wrap="square">
            <a:spAutoFit/>
          </a:bodyPr>
          <a:lstStyle/>
          <a:p>
            <a:pPr marL="342900" indent="-342900" algn="just">
              <a:lnSpc>
                <a:spcPts val="1510"/>
              </a:lnSpc>
              <a:spcAft>
                <a:spcPts val="800"/>
              </a:spcAft>
              <a:buSzPts val="1000"/>
              <a:buFont typeface="+mj-lt"/>
              <a:buAutoNum type="arabicPeriod"/>
              <a:tabLst>
                <a:tab pos="457200" algn="l"/>
              </a:tabLst>
            </a:pPr>
            <a:r>
              <a:rPr lang="ru-RU" sz="1200" dirty="0">
                <a:latin typeface="Times New Roman" pitchFamily="18" charset="0"/>
                <a:cs typeface="Times New Roman" panose="02020603050405020304" pitchFamily="18" charset="0"/>
              </a:rPr>
              <a:t>Для получения аттестата в 2021 году обучающимся необходимо было сдать экзамены по русскому языку и математике. Вместо основного государственного экзамена (ОГЭ) по предметам по выбору в период с  18 по 21 мая 2021 года состоялись контрольные работы (дополнительные дни для написания контрольных работ не предусматривались). </a:t>
            </a:r>
          </a:p>
          <a:p>
            <a:pPr marL="342900" indent="-342900" algn="just">
              <a:lnSpc>
                <a:spcPts val="1510"/>
              </a:lnSpc>
              <a:spcAft>
                <a:spcPts val="800"/>
              </a:spcAft>
              <a:buSzPts val="1000"/>
              <a:buFont typeface="+mj-lt"/>
              <a:buAutoNum type="arabicPeriod"/>
              <a:tabLst>
                <a:tab pos="457200" algn="l"/>
              </a:tabLst>
            </a:pPr>
            <a:r>
              <a:rPr lang="ru-RU" sz="1200" dirty="0">
                <a:latin typeface="Times New Roman" panose="02020603050405020304" pitchFamily="18" charset="0"/>
                <a:cs typeface="Times New Roman" panose="02020603050405020304" pitchFamily="18" charset="0"/>
              </a:rPr>
              <a:t>Всего в 2021 году к экзаменам было допущено </a:t>
            </a:r>
            <a:r>
              <a:rPr lang="ru-RU" sz="1200" b="1" dirty="0">
                <a:latin typeface="Times New Roman" panose="02020603050405020304" pitchFamily="18" charset="0"/>
                <a:cs typeface="Times New Roman" panose="02020603050405020304" pitchFamily="18" charset="0"/>
              </a:rPr>
              <a:t>4495</a:t>
            </a:r>
            <a:r>
              <a:rPr lang="ru-RU" sz="1200" dirty="0">
                <a:latin typeface="Times New Roman" panose="02020603050405020304" pitchFamily="18" charset="0"/>
                <a:cs typeface="Times New Roman" panose="02020603050405020304" pitchFamily="18" charset="0"/>
              </a:rPr>
              <a:t> человек из  53 государственных,  6 негосударственных, 2 школ городского подчинения и государственного казенного общеобразовательного учреждения, расположенных на территории Приморского района.</a:t>
            </a:r>
          </a:p>
          <a:p>
            <a:pPr marL="342900" indent="-342900" algn="just">
              <a:lnSpc>
                <a:spcPts val="1510"/>
              </a:lnSpc>
              <a:spcAft>
                <a:spcPts val="800"/>
              </a:spcAft>
              <a:buSzPts val="1000"/>
              <a:buFont typeface="+mj-lt"/>
              <a:buAutoNum type="arabicPeriod"/>
              <a:tabLst>
                <a:tab pos="457200" algn="l"/>
              </a:tabLst>
            </a:pPr>
            <a:r>
              <a:rPr lang="ru-RU" sz="1200" dirty="0">
                <a:latin typeface="Times New Roman" panose="02020603050405020304" pitchFamily="18" charset="0"/>
                <a:cs typeface="Times New Roman" panose="02020603050405020304" pitchFamily="18" charset="0"/>
              </a:rPr>
              <a:t>Обучающиеся с ОВЗ, инвалиды и дети-инвалиды для  получения аттестата, по своему желанию могли сдать  только один обязательный экзамен (русский язык или  математику) в форме ОГЭ или ГВЭ. Всего в ГИА-9 приняло участие </a:t>
            </a:r>
            <a:r>
              <a:rPr lang="ru-RU" sz="1200" b="1" dirty="0">
                <a:latin typeface="Times New Roman" panose="02020603050405020304" pitchFamily="18" charset="0"/>
                <a:cs typeface="Times New Roman" panose="02020603050405020304" pitchFamily="18" charset="0"/>
              </a:rPr>
              <a:t>166 обучающихся с ОВЗ</a:t>
            </a:r>
            <a:r>
              <a:rPr lang="ru-RU" sz="1200" dirty="0">
                <a:latin typeface="Times New Roman" panose="02020603050405020304" pitchFamily="18" charset="0"/>
                <a:cs typeface="Times New Roman" panose="02020603050405020304" pitchFamily="18" charset="0"/>
              </a:rPr>
              <a:t>.</a:t>
            </a:r>
          </a:p>
          <a:p>
            <a:pPr marL="342900" indent="-342900">
              <a:buFont typeface="+mj-lt"/>
              <a:buAutoNum type="arabicPeriod"/>
            </a:pPr>
            <a:endParaRPr lang="ru-RU" sz="12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ru-RU" sz="1200" dirty="0">
                <a:latin typeface="Times New Roman" panose="02020603050405020304" pitchFamily="18" charset="0"/>
                <a:cs typeface="Times New Roman" panose="02020603050405020304" pitchFamily="18" charset="0"/>
              </a:rPr>
              <a:t>На математику в форме ГВЭ в 2021 году было зарегистрировано 75  человек (из них 1 чел. из ЧОУ), на русский язык 49 человек (из них 11 чел. из СШ №2), из них 2 учащихся изъявили желание сдавать и русский и математику (</a:t>
            </a:r>
            <a:r>
              <a:rPr lang="ru-RU" sz="1200" dirty="0" err="1">
                <a:latin typeface="Times New Roman" panose="02020603050405020304" pitchFamily="18" charset="0"/>
                <a:cs typeface="Times New Roman" panose="02020603050405020304" pitchFamily="18" charset="0"/>
              </a:rPr>
              <a:t>шк</a:t>
            </a:r>
            <a:r>
              <a:rPr lang="ru-RU" sz="1200" dirty="0">
                <a:latin typeface="Times New Roman" panose="02020603050405020304" pitchFamily="18" charset="0"/>
                <a:cs typeface="Times New Roman" panose="02020603050405020304" pitchFamily="18" charset="0"/>
              </a:rPr>
              <a:t>. 53 и шк.58).</a:t>
            </a:r>
          </a:p>
          <a:p>
            <a:pPr marL="342900" indent="-342900" algn="just">
              <a:buFont typeface="+mj-lt"/>
              <a:buAutoNum type="arabicPeriod"/>
            </a:pPr>
            <a:endParaRPr lang="ru-RU" sz="12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ru-RU" sz="1200" dirty="0">
                <a:latin typeface="Times New Roman" panose="02020603050405020304" pitchFamily="18" charset="0"/>
                <a:cs typeface="Times New Roman" panose="02020603050405020304" pitchFamily="18" charset="0"/>
              </a:rPr>
              <a:t>На математику в форме ОГЭ  в 2021 году зарегистрировано 26 учащихся с ОВЗ, на русский в форме ОГЭ 30 учащихся с ОВЗ , из них 12 учащихся захотели сдавать оба предмета. </a:t>
            </a:r>
          </a:p>
        </p:txBody>
      </p:sp>
      <p:graphicFrame>
        <p:nvGraphicFramePr>
          <p:cNvPr id="8" name="Диаграмма 7"/>
          <p:cNvGraphicFramePr>
            <a:graphicFrameLocks/>
          </p:cNvGraphicFramePr>
          <p:nvPr>
            <p:extLst>
              <p:ext uri="{D42A27DB-BD31-4B8C-83A1-F6EECF244321}">
                <p14:modId xmlns:p14="http://schemas.microsoft.com/office/powerpoint/2010/main" val="1195992553"/>
              </p:ext>
            </p:extLst>
          </p:nvPr>
        </p:nvGraphicFramePr>
        <p:xfrm>
          <a:off x="5942269" y="701040"/>
          <a:ext cx="5829300" cy="2609850"/>
        </p:xfrm>
        <a:graphic>
          <a:graphicData uri="http://schemas.openxmlformats.org/drawingml/2006/chart">
            <c:chart xmlns:c="http://schemas.openxmlformats.org/drawingml/2006/chart" xmlns:r="http://schemas.openxmlformats.org/officeDocument/2006/relationships" r:id="rId2"/>
          </a:graphicData>
        </a:graphic>
      </p:graphicFrame>
      <p:sp>
        <p:nvSpPr>
          <p:cNvPr id="7" name="Номер слайда 6"/>
          <p:cNvSpPr>
            <a:spLocks noGrp="1"/>
          </p:cNvSpPr>
          <p:nvPr>
            <p:ph type="sldNum" sz="quarter" idx="12"/>
          </p:nvPr>
        </p:nvSpPr>
        <p:spPr/>
        <p:txBody>
          <a:bodyPr/>
          <a:lstStyle/>
          <a:p>
            <a:fld id="{A1E7BC73-F272-4144-8705-640BE5919E24}" type="slidenum">
              <a:rPr lang="ru-RU" smtClean="0"/>
              <a:pPr/>
              <a:t>3</a:t>
            </a:fld>
            <a:endParaRPr lang="ru-RU"/>
          </a:p>
        </p:txBody>
      </p:sp>
    </p:spTree>
    <p:extLst>
      <p:ext uri="{BB962C8B-B14F-4D97-AF65-F5344CB8AC3E}">
        <p14:creationId xmlns:p14="http://schemas.microsoft.com/office/powerpoint/2010/main" val="1262043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09625" y="0"/>
            <a:ext cx="10515600" cy="49351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низким результатом</a:t>
            </a:r>
          </a:p>
        </p:txBody>
      </p:sp>
      <p:sp>
        <p:nvSpPr>
          <p:cNvPr id="5" name="Заголовок 4"/>
          <p:cNvSpPr txBox="1">
            <a:spLocks/>
          </p:cNvSpPr>
          <p:nvPr/>
        </p:nvSpPr>
        <p:spPr>
          <a:xfrm>
            <a:off x="871653" y="576309"/>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a:solidFill>
                  <a:schemeClr val="bg1"/>
                </a:solidFill>
                <a:latin typeface="+mn-lt"/>
                <a:ea typeface="+mn-ea"/>
                <a:cs typeface="+mn-cs"/>
              </a:rPr>
              <a:t>Обществознание</a:t>
            </a:r>
          </a:p>
        </p:txBody>
      </p:sp>
      <p:sp>
        <p:nvSpPr>
          <p:cNvPr id="6" name="Содержимое 5"/>
          <p:cNvSpPr>
            <a:spLocks noGrp="1"/>
          </p:cNvSpPr>
          <p:nvPr>
            <p:ph idx="1"/>
          </p:nvPr>
        </p:nvSpPr>
        <p:spPr>
          <a:xfrm>
            <a:off x="898602" y="910528"/>
            <a:ext cx="1717971" cy="480131"/>
          </a:xfrm>
          <a:prstGeom prst="rect">
            <a:avLst/>
          </a:prstGeom>
        </p:spPr>
        <p:txBody>
          <a:bodyPr wrap="none">
            <a:spAutoFit/>
          </a:bodyPr>
          <a:lstStyle/>
          <a:p>
            <a:pPr lvl="0">
              <a:buNone/>
            </a:pPr>
            <a:r>
              <a:rPr lang="ru-RU" dirty="0">
                <a:solidFill>
                  <a:prstClr val="black"/>
                </a:solidFill>
                <a:latin typeface="Times New Roman" panose="02020603050405020304" pitchFamily="18" charset="0"/>
                <a:cs typeface="Times New Roman" panose="02020603050405020304" pitchFamily="18" charset="0"/>
              </a:rPr>
              <a:t>«</a:t>
            </a:r>
            <a:r>
              <a:rPr lang="ru-RU" sz="1800" b="1" dirty="0">
                <a:solidFill>
                  <a:prstClr val="black"/>
                </a:solidFill>
                <a:latin typeface="Times New Roman" panose="02020603050405020304" pitchFamily="18" charset="0"/>
                <a:cs typeface="Times New Roman" panose="02020603050405020304" pitchFamily="18" charset="0"/>
              </a:rPr>
              <a:t>Отстающие»</a:t>
            </a:r>
          </a:p>
        </p:txBody>
      </p:sp>
      <p:sp>
        <p:nvSpPr>
          <p:cNvPr id="7" name="TextBox 6"/>
          <p:cNvSpPr txBox="1"/>
          <p:nvPr/>
        </p:nvSpPr>
        <p:spPr>
          <a:xfrm>
            <a:off x="867925" y="1351213"/>
            <a:ext cx="6237725" cy="307777"/>
          </a:xfrm>
          <a:prstGeom prst="rect">
            <a:avLst/>
          </a:prstGeom>
          <a:noFill/>
        </p:spPr>
        <p:txBody>
          <a:bodyPr wrap="square" rtlCol="0">
            <a:spAutoFit/>
          </a:bodyPr>
          <a:lstStyle/>
          <a:p>
            <a:pPr marL="342900" indent="-342900" algn="just"/>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871652" y="1351213"/>
            <a:ext cx="10960464" cy="2677656"/>
          </a:xfrm>
          <a:prstGeom prst="rect">
            <a:avLst/>
          </a:prstGeom>
        </p:spPr>
        <p:txBody>
          <a:bodyPr wrap="square">
            <a:spAutoFit/>
          </a:bodyPr>
          <a:lstStyle/>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На контрольной работе по обществознанию  61 из 1002 учащихся (частные и  школы городского подчинения не учитывались) получили отметку «2», что составило 6% в структуре полученных отметок.</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Более 60 % всех двоек по обществознанию приходится на 8 ОО района (см. таблицу). </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Самый плохой показатель успеваемости  (77%) и (79%) у 583 и 635 школ соответственно. </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В диагностической работе для 10  классов в октябре 2020 года приняло участие 1155 человек и средняя отметка на тот момент составила 3,49. Сравнение результаты работ за последние 2 года свидетельствует о снижении на 10,6% показателя качества знаний выпускников (суммарного показателя процента полученных отметок «4» и «5») и на 4,8% показателя успеваемости (суммарного показателя процента полученных отметок «3»,«4» и «5»).</a:t>
            </a:r>
          </a:p>
          <a:p>
            <a:pPr marL="342900" indent="-342900" algn="just"/>
            <a:endParaRPr lang="ru-RU" sz="1400"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888213764"/>
              </p:ext>
            </p:extLst>
          </p:nvPr>
        </p:nvGraphicFramePr>
        <p:xfrm>
          <a:off x="1202159" y="4028869"/>
          <a:ext cx="5740400" cy="2089785"/>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0">
                <a:tc>
                  <a:txBody>
                    <a:bodyPr/>
                    <a:lstStyle/>
                    <a:p>
                      <a:pPr algn="ctr" fontAlgn="ctr"/>
                      <a:r>
                        <a:rPr lang="ru-RU" sz="1200" b="1" i="0" u="none" strike="noStrike" dirty="0">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«2» % от сдающих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b"/>
                      <a:r>
                        <a:rPr lang="ru-RU" sz="1000" b="0" i="0" u="none" strike="noStrike" dirty="0">
                          <a:solidFill>
                            <a:srgbClr val="000000"/>
                          </a:solidFill>
                          <a:effectLst/>
                          <a:latin typeface="Times New Roman"/>
                        </a:rPr>
                        <a:t>ГБОУ школа №618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190500">
                <a:tc>
                  <a:txBody>
                    <a:bodyPr/>
                    <a:lstStyle/>
                    <a:p>
                      <a:pPr algn="ctr" fontAlgn="b"/>
                      <a:r>
                        <a:rPr lang="ru-RU" sz="1000" b="0" i="0" u="none" strike="noStrike">
                          <a:solidFill>
                            <a:srgbClr val="000000"/>
                          </a:solidFill>
                          <a:effectLst/>
                          <a:latin typeface="Times New Roman"/>
                        </a:rPr>
                        <a:t>ГБОУ школа №320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190500">
                <a:tc>
                  <a:txBody>
                    <a:bodyPr/>
                    <a:lstStyle/>
                    <a:p>
                      <a:pPr algn="ctr" fontAlgn="b"/>
                      <a:r>
                        <a:rPr lang="ru-RU" sz="1000" b="0" i="0" u="none" strike="noStrike" dirty="0">
                          <a:solidFill>
                            <a:srgbClr val="000000"/>
                          </a:solidFill>
                          <a:effectLst/>
                          <a:latin typeface="Times New Roman"/>
                        </a:rPr>
                        <a:t>ГБОУ школа №630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3"/>
                  </a:ext>
                </a:extLst>
              </a:tr>
              <a:tr h="190500">
                <a:tc>
                  <a:txBody>
                    <a:bodyPr/>
                    <a:lstStyle/>
                    <a:p>
                      <a:pPr algn="ctr" fontAlgn="b"/>
                      <a:r>
                        <a:rPr lang="ru-RU" sz="1000" b="0" i="0" u="none" strike="noStrike" dirty="0">
                          <a:solidFill>
                            <a:srgbClr val="000000"/>
                          </a:solidFill>
                          <a:effectLst/>
                          <a:latin typeface="Times New Roman"/>
                        </a:rPr>
                        <a:t>ГБОУ школа №635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FFFFFF"/>
                          </a:solidFill>
                          <a:effectLst/>
                          <a:latin typeface="Times New Roman"/>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4"/>
                  </a:ext>
                </a:extLst>
              </a:tr>
              <a:tr h="190500">
                <a:tc>
                  <a:txBody>
                    <a:bodyPr/>
                    <a:lstStyle/>
                    <a:p>
                      <a:pPr algn="ctr" fontAlgn="b"/>
                      <a:r>
                        <a:rPr lang="ru-RU" sz="1000" b="0" i="0" u="none" strike="noStrike">
                          <a:solidFill>
                            <a:srgbClr val="000000"/>
                          </a:solidFill>
                          <a:effectLst/>
                          <a:latin typeface="Times New Roman"/>
                        </a:rPr>
                        <a:t>ГБОУ гимназия №41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FFFFFF"/>
                          </a:solidFill>
                          <a:effectLst/>
                          <a:latin typeface="Times New Roman"/>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5"/>
                  </a:ext>
                </a:extLst>
              </a:tr>
              <a:tr h="190500">
                <a:tc>
                  <a:txBody>
                    <a:bodyPr/>
                    <a:lstStyle/>
                    <a:p>
                      <a:pPr algn="ctr" fontAlgn="b"/>
                      <a:r>
                        <a:rPr lang="ru-RU" sz="1000" b="0" i="0" u="none" strike="noStrike" dirty="0">
                          <a:solidFill>
                            <a:srgbClr val="000000"/>
                          </a:solidFill>
                          <a:effectLst/>
                          <a:latin typeface="Times New Roman"/>
                        </a:rPr>
                        <a:t>ГБОУ школа №583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r h="190500">
                <a:tc>
                  <a:txBody>
                    <a:bodyPr/>
                    <a:lstStyle/>
                    <a:p>
                      <a:pPr algn="ctr" fontAlgn="b"/>
                      <a:r>
                        <a:rPr lang="ru-RU" sz="1000" b="0" i="0" u="none" strike="noStrike" dirty="0">
                          <a:solidFill>
                            <a:srgbClr val="000000"/>
                          </a:solidFill>
                          <a:effectLst/>
                          <a:latin typeface="Times New Roman"/>
                        </a:rPr>
                        <a:t>ГБОУ школа №438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7"/>
                  </a:ext>
                </a:extLst>
              </a:tr>
              <a:tr h="190500">
                <a:tc>
                  <a:txBody>
                    <a:bodyPr/>
                    <a:lstStyle/>
                    <a:p>
                      <a:pPr algn="ctr" fontAlgn="b"/>
                      <a:r>
                        <a:rPr lang="ru-RU" sz="1000" b="0" i="0" u="none" strike="noStrike" dirty="0">
                          <a:solidFill>
                            <a:srgbClr val="000000"/>
                          </a:solidFill>
                          <a:effectLst/>
                          <a:latin typeface="Times New Roman"/>
                        </a:rPr>
                        <a:t>ГБОУ школа №58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8"/>
                  </a:ext>
                </a:extLst>
              </a:tr>
              <a:tr h="200025">
                <a:tc>
                  <a:txBody>
                    <a:bodyPr/>
                    <a:lstStyle/>
                    <a:p>
                      <a:pPr algn="ctr" fontAlgn="b"/>
                      <a:r>
                        <a:rPr lang="ru-RU" sz="1000" b="0" i="0" u="none" strike="noStrike">
                          <a:solidFill>
                            <a:srgbClr val="000000"/>
                          </a:solidFill>
                          <a:effectLst/>
                          <a:latin typeface="Times New Roman"/>
                        </a:rPr>
                        <a:t>Итого: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9"/>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4259650163"/>
              </p:ext>
            </p:extLst>
          </p:nvPr>
        </p:nvGraphicFramePr>
        <p:xfrm>
          <a:off x="7278478" y="4028869"/>
          <a:ext cx="4553638" cy="1083909"/>
        </p:xfrm>
        <a:graphic>
          <a:graphicData uri="http://schemas.openxmlformats.org/drawingml/2006/table">
            <a:tbl>
              <a:tblPr/>
              <a:tblGrid>
                <a:gridCol w="1237562">
                  <a:extLst>
                    <a:ext uri="{9D8B030D-6E8A-4147-A177-3AD203B41FA5}">
                      <a16:colId xmlns:a16="http://schemas.microsoft.com/office/drawing/2014/main" val="20000"/>
                    </a:ext>
                  </a:extLst>
                </a:gridCol>
                <a:gridCol w="715932">
                  <a:extLst>
                    <a:ext uri="{9D8B030D-6E8A-4147-A177-3AD203B41FA5}">
                      <a16:colId xmlns:a16="http://schemas.microsoft.com/office/drawing/2014/main" val="20001"/>
                    </a:ext>
                  </a:extLst>
                </a:gridCol>
                <a:gridCol w="650036">
                  <a:extLst>
                    <a:ext uri="{9D8B030D-6E8A-4147-A177-3AD203B41FA5}">
                      <a16:colId xmlns:a16="http://schemas.microsoft.com/office/drawing/2014/main" val="20002"/>
                    </a:ext>
                  </a:extLst>
                </a:gridCol>
                <a:gridCol w="650036">
                  <a:extLst>
                    <a:ext uri="{9D8B030D-6E8A-4147-A177-3AD203B41FA5}">
                      <a16:colId xmlns:a16="http://schemas.microsoft.com/office/drawing/2014/main" val="20003"/>
                    </a:ext>
                  </a:extLst>
                </a:gridCol>
                <a:gridCol w="650036">
                  <a:extLst>
                    <a:ext uri="{9D8B030D-6E8A-4147-A177-3AD203B41FA5}">
                      <a16:colId xmlns:a16="http://schemas.microsoft.com/office/drawing/2014/main" val="20004"/>
                    </a:ext>
                  </a:extLst>
                </a:gridCol>
                <a:gridCol w="650036">
                  <a:extLst>
                    <a:ext uri="{9D8B030D-6E8A-4147-A177-3AD203B41FA5}">
                      <a16:colId xmlns:a16="http://schemas.microsoft.com/office/drawing/2014/main" val="20005"/>
                    </a:ext>
                  </a:extLst>
                </a:gridCol>
              </a:tblGrid>
              <a:tr h="541955">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кол-во, чел.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a:solidFill>
                            <a:srgbClr val="FFFFFF"/>
                          </a:solidFill>
                          <a:effectLst/>
                          <a:latin typeface="Times New Roman" pitchFamily="18" charset="0"/>
                          <a:cs typeface="Times New Roman" pitchFamily="18" charset="0"/>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70977">
                <a:tc>
                  <a:txBody>
                    <a:bodyPr/>
                    <a:lstStyle/>
                    <a:p>
                      <a:pPr algn="l" fontAlgn="b"/>
                      <a:r>
                        <a:rPr lang="ru-RU" sz="1200" b="0" i="0" u="none" strike="noStrike">
                          <a:effectLst/>
                          <a:latin typeface="Times New Roman" pitchFamily="18" charset="0"/>
                          <a:cs typeface="Times New Roman" pitchFamily="18" charset="0"/>
                        </a:rPr>
                        <a:t>1155 чел. 2020 год</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45,5%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50,8%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pitchFamily="18" charset="0"/>
                          <a:cs typeface="Times New Roman"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pitchFamily="18" charset="0"/>
                          <a:cs typeface="Times New Roman" pitchFamily="18" charset="0"/>
                        </a:rPr>
                        <a:t>3,49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0977">
                <a:tc>
                  <a:txBody>
                    <a:bodyPr/>
                    <a:lstStyle/>
                    <a:p>
                      <a:pPr algn="l" fontAlgn="b"/>
                      <a:r>
                        <a:rPr lang="ru-RU" sz="1200" b="0" i="0" u="none" strike="noStrike">
                          <a:effectLst/>
                          <a:latin typeface="Times New Roman" pitchFamily="18" charset="0"/>
                          <a:cs typeface="Times New Roman" pitchFamily="18" charset="0"/>
                        </a:rPr>
                        <a:t>1002 чел 2021 год</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34,1%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56,6%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pitchFamily="18" charset="0"/>
                          <a:cs typeface="Times New Roman" pitchFamily="18" charset="0"/>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pitchFamily="18" charset="0"/>
                          <a:cs typeface="Times New Roman" pitchFamily="18" charset="0"/>
                        </a:rPr>
                        <a:t>3,34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Номер слайда 9"/>
          <p:cNvSpPr>
            <a:spLocks noGrp="1"/>
          </p:cNvSpPr>
          <p:nvPr>
            <p:ph type="sldNum" sz="quarter" idx="12"/>
          </p:nvPr>
        </p:nvSpPr>
        <p:spPr/>
        <p:txBody>
          <a:bodyPr/>
          <a:lstStyle/>
          <a:p>
            <a:fld id="{A1E7BC73-F272-4144-8705-640BE5919E24}" type="slidenum">
              <a:rPr lang="ru-RU" smtClean="0"/>
              <a:pPr/>
              <a:t>30</a:t>
            </a:fld>
            <a:endParaRPr lang="ru-RU"/>
          </a:p>
        </p:txBody>
      </p:sp>
    </p:spTree>
    <p:extLst>
      <p:ext uri="{BB962C8B-B14F-4D97-AF65-F5344CB8AC3E}">
        <p14:creationId xmlns:p14="http://schemas.microsoft.com/office/powerpoint/2010/main" val="4212934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4247317"/>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химии  участвовало </a:t>
            </a:r>
            <a:r>
              <a:rPr lang="ru-RU" sz="1400" b="1" dirty="0">
                <a:latin typeface="Times New Roman" panose="02020603050405020304" pitchFamily="18" charset="0"/>
                <a:cs typeface="Times New Roman" panose="02020603050405020304" pitchFamily="18" charset="0"/>
              </a:rPr>
              <a:t>218</a:t>
            </a:r>
            <a:r>
              <a:rPr lang="ru-RU" sz="1400" dirty="0">
                <a:latin typeface="Times New Roman" panose="02020603050405020304" pitchFamily="18" charset="0"/>
                <a:cs typeface="Times New Roman" panose="02020603050405020304" pitchFamily="18" charset="0"/>
              </a:rPr>
              <a:t> учеников из 44 государственных ОО, расположенных на территории Приморского района.</a:t>
            </a:r>
          </a:p>
          <a:p>
            <a:pPr marL="342900" indent="-342900" algn="just">
              <a:buFontTx/>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химии можно охарактеризовать как </a:t>
            </a:r>
            <a:r>
              <a:rPr lang="ru-RU" sz="1400" b="1" dirty="0">
                <a:solidFill>
                  <a:srgbClr val="0070C0"/>
                </a:solidFill>
                <a:latin typeface="Times New Roman" panose="02020603050405020304" pitchFamily="18" charset="0"/>
                <a:cs typeface="Times New Roman" panose="02020603050405020304" pitchFamily="18" charset="0"/>
              </a:rPr>
              <a:t>отличные</a:t>
            </a:r>
            <a:r>
              <a:rPr lang="ru-RU" sz="1400" dirty="0">
                <a:latin typeface="Times New Roman" panose="02020603050405020304" pitchFamily="18" charset="0"/>
                <a:cs typeface="Times New Roman" panose="02020603050405020304" pitchFamily="18" charset="0"/>
              </a:rPr>
              <a:t>. 87% участников получили отметку «5» и  «4». Более половины участников получили отметку «5».</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Средняя отметка </a:t>
            </a:r>
            <a:r>
              <a:rPr lang="ru-RU" sz="1400" b="1" dirty="0">
                <a:latin typeface="Times New Roman" panose="02020603050405020304" pitchFamily="18" charset="0"/>
                <a:cs typeface="Times New Roman" panose="02020603050405020304" pitchFamily="18" charset="0"/>
              </a:rPr>
              <a:t>4,38. </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Показатель успеваемости в районе практически 100%. Только </a:t>
            </a:r>
            <a:r>
              <a:rPr lang="ru-RU" sz="1400" b="1" dirty="0">
                <a:latin typeface="Times New Roman" panose="02020603050405020304" pitchFamily="18" charset="0"/>
                <a:cs typeface="Times New Roman" panose="02020603050405020304" pitchFamily="18" charset="0"/>
              </a:rPr>
              <a:t>1</a:t>
            </a:r>
            <a:r>
              <a:rPr lang="ru-RU" sz="1400" dirty="0">
                <a:latin typeface="Times New Roman" panose="02020603050405020304" pitchFamily="18" charset="0"/>
                <a:cs typeface="Times New Roman" panose="02020603050405020304" pitchFamily="18" charset="0"/>
              </a:rPr>
              <a:t> учащийся 583 школы получил отметку «2». </a:t>
            </a:r>
          </a:p>
          <a:p>
            <a:pPr marL="342900" indent="-342900"/>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Химия</a:t>
            </a:r>
          </a:p>
        </p:txBody>
      </p:sp>
      <p:sp>
        <p:nvSpPr>
          <p:cNvPr id="3" name="TextBox 2"/>
          <p:cNvSpPr txBox="1"/>
          <p:nvPr/>
        </p:nvSpPr>
        <p:spPr>
          <a:xfrm>
            <a:off x="6200775" y="1243584"/>
            <a:ext cx="4333875" cy="246221"/>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2 чел</a:t>
            </a:r>
            <a:r>
              <a:rPr lang="ru-RU" sz="1000" dirty="0">
                <a:latin typeface="Times New Roman" pitchFamily="18" charset="0"/>
                <a:cs typeface="Times New Roman" pitchFamily="18" charset="0"/>
              </a:rPr>
              <a:t>. : (554 (1),631(1)).</a:t>
            </a:r>
          </a:p>
        </p:txBody>
      </p:sp>
      <p:graphicFrame>
        <p:nvGraphicFramePr>
          <p:cNvPr id="4" name="Таблица 3"/>
          <p:cNvGraphicFramePr>
            <a:graphicFrameLocks noGrp="1"/>
          </p:cNvGraphicFramePr>
          <p:nvPr>
            <p:extLst>
              <p:ext uri="{D42A27DB-BD31-4B8C-83A1-F6EECF244321}">
                <p14:modId xmlns:p14="http://schemas.microsoft.com/office/powerpoint/2010/main" val="831514817"/>
              </p:ext>
            </p:extLst>
          </p:nvPr>
        </p:nvGraphicFramePr>
        <p:xfrm>
          <a:off x="6200775" y="1593821"/>
          <a:ext cx="4661856" cy="990667"/>
        </p:xfrm>
        <a:graphic>
          <a:graphicData uri="http://schemas.openxmlformats.org/drawingml/2006/table">
            <a:tbl>
              <a:tblPr/>
              <a:tblGrid>
                <a:gridCol w="3075427">
                  <a:extLst>
                    <a:ext uri="{9D8B030D-6E8A-4147-A177-3AD203B41FA5}">
                      <a16:colId xmlns:a16="http://schemas.microsoft.com/office/drawing/2014/main" val="20000"/>
                    </a:ext>
                  </a:extLst>
                </a:gridCol>
                <a:gridCol w="903384">
                  <a:extLst>
                    <a:ext uri="{9D8B030D-6E8A-4147-A177-3AD203B41FA5}">
                      <a16:colId xmlns:a16="http://schemas.microsoft.com/office/drawing/2014/main" val="20001"/>
                    </a:ext>
                  </a:extLst>
                </a:gridCol>
                <a:gridCol w="683045">
                  <a:extLst>
                    <a:ext uri="{9D8B030D-6E8A-4147-A177-3AD203B41FA5}">
                      <a16:colId xmlns:a16="http://schemas.microsoft.com/office/drawing/2014/main" val="20002"/>
                    </a:ext>
                  </a:extLst>
                </a:gridCol>
              </a:tblGrid>
              <a:tr h="244609">
                <a:tc>
                  <a:txBody>
                    <a:bodyPr/>
                    <a:lstStyle/>
                    <a:p>
                      <a:pPr algn="ctr" fontAlgn="b"/>
                      <a:r>
                        <a:rPr lang="ru-RU" sz="1200" b="1" i="0" u="none" strike="noStrike" dirty="0">
                          <a:effectLst/>
                          <a:latin typeface="Times New Roman"/>
                        </a:rPr>
                        <a:t>К/р химия</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4609">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36%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4609">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141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64%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6840">
                <a:tc>
                  <a:txBody>
                    <a:bodyPr/>
                    <a:lstStyle/>
                    <a:p>
                      <a:pPr algn="l" fontAlgn="b"/>
                      <a:r>
                        <a:rPr lang="ru-RU" sz="1200" b="1" i="0" u="none" strike="noStrike" dirty="0">
                          <a:effectLst/>
                          <a:latin typeface="Times New Roman"/>
                        </a:rPr>
                        <a:t>Итого на 20.05.2021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218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817803350"/>
              </p:ext>
            </p:extLst>
          </p:nvPr>
        </p:nvGraphicFramePr>
        <p:xfrm>
          <a:off x="6082543" y="3367242"/>
          <a:ext cx="5138739" cy="2514601"/>
        </p:xfrm>
        <a:graphic>
          <a:graphicData uri="http://schemas.openxmlformats.org/drawingml/2006/chart">
            <c:chart xmlns:c="http://schemas.openxmlformats.org/drawingml/2006/chart" xmlns:r="http://schemas.openxmlformats.org/officeDocument/2006/relationships" r:id="rId2"/>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567" y="2868249"/>
            <a:ext cx="521811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107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p>
        </p:txBody>
      </p:sp>
      <p:sp>
        <p:nvSpPr>
          <p:cNvPr id="17" name="TextBox 16"/>
          <p:cNvSpPr txBox="1"/>
          <p:nvPr/>
        </p:nvSpPr>
        <p:spPr>
          <a:xfrm>
            <a:off x="427838" y="1475553"/>
            <a:ext cx="10684836" cy="2523768"/>
          </a:xfrm>
          <a:prstGeom prst="rect">
            <a:avLst/>
          </a:prstGeom>
          <a:noFill/>
        </p:spPr>
        <p:txBody>
          <a:bodyPr wrap="square" rtlCol="0">
            <a:spAutoFit/>
          </a:bodyPr>
          <a:lstStyle/>
          <a:p>
            <a:pPr marL="342900" indent="-342900" algn="just">
              <a:buFont typeface="+mj-lt"/>
              <a:buAutoNum type="arabicPeriod"/>
            </a:pPr>
            <a:r>
              <a:rPr lang="ru-RU" sz="1400" dirty="0">
                <a:latin typeface="Times New Roman" panose="02020603050405020304" pitchFamily="18" charset="0"/>
                <a:cs typeface="Times New Roman" panose="02020603050405020304" pitchFamily="18" charset="0"/>
              </a:rPr>
              <a:t>В лидирующую группу ОО (для оценки использована средняя отметка по предмету , отсутствие «2» и «3»,  наличие хотя бы одной «5» в структуре распределения отметок при кол-ве участников не менее 3 человек),  попали 9 ОО района (частные и  школы городского подчинения не учитывались).</a:t>
            </a:r>
          </a:p>
          <a:p>
            <a:pPr marL="342900" indent="-342900" algn="just">
              <a:buFont typeface="+mj-lt"/>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ru-RU" sz="1400" dirty="0">
                <a:latin typeface="Times New Roman" panose="02020603050405020304" pitchFamily="18" charset="0"/>
                <a:cs typeface="Times New Roman" panose="02020603050405020304" pitchFamily="18" charset="0"/>
              </a:rPr>
              <a:t>Полный балл (40 баллов) набрала ученица </a:t>
            </a:r>
            <a:r>
              <a:rPr lang="ru-RU" sz="1400" b="1" dirty="0">
                <a:solidFill>
                  <a:srgbClr val="0070C0"/>
                </a:solidFill>
                <a:latin typeface="Times New Roman" panose="02020603050405020304" pitchFamily="18" charset="0"/>
                <a:cs typeface="Times New Roman" panose="02020603050405020304" pitchFamily="18" charset="0"/>
              </a:rPr>
              <a:t>ГБОУ школы №578. </a:t>
            </a:r>
          </a:p>
          <a:p>
            <a:pPr marL="342900" indent="-342900" algn="just">
              <a:buFont typeface="+mj-lt"/>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группу ОО с массовой сдачей экзамена от 10 человек и более попали 6 ОО района. Показателя качества знаний выпускников данной группы (суммарный показатель процента полученных отметок «4» и «5») от 70% до 93 % при 100% показателе успеваемости (суммарного показателя процента полученных отметок «3»,«4»и «5»).</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ru-RU" dirty="0"/>
          </a:p>
        </p:txBody>
      </p:sp>
      <p:sp>
        <p:nvSpPr>
          <p:cNvPr id="3" name="TextBox 2"/>
          <p:cNvSpPr txBox="1"/>
          <p:nvPr/>
        </p:nvSpPr>
        <p:spPr>
          <a:xfrm>
            <a:off x="478463" y="1076511"/>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Химия</a:t>
            </a:r>
          </a:p>
        </p:txBody>
      </p:sp>
      <p:graphicFrame>
        <p:nvGraphicFramePr>
          <p:cNvPr id="5" name="Таблица 4"/>
          <p:cNvGraphicFramePr>
            <a:graphicFrameLocks noGrp="1"/>
          </p:cNvGraphicFramePr>
          <p:nvPr>
            <p:extLst>
              <p:ext uri="{D42A27DB-BD31-4B8C-83A1-F6EECF244321}">
                <p14:modId xmlns:p14="http://schemas.microsoft.com/office/powerpoint/2010/main" val="1455546671"/>
              </p:ext>
            </p:extLst>
          </p:nvPr>
        </p:nvGraphicFramePr>
        <p:xfrm>
          <a:off x="527049" y="4071889"/>
          <a:ext cx="5740400" cy="2105025"/>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381000">
                <a:tc>
                  <a:txBody>
                    <a:bodyPr/>
                    <a:lstStyle/>
                    <a:p>
                      <a:pPr algn="ctr" fontAlgn="ctr"/>
                      <a:r>
                        <a:rPr lang="ru-RU" sz="1200" b="0" i="0" u="none" strike="noStrike" dirty="0">
                          <a:solidFill>
                            <a:srgbClr val="FFFFFF"/>
                          </a:solidFill>
                          <a:effectLst/>
                          <a:latin typeface="Times New Roman" pitchFamily="18" charset="0"/>
                          <a:cs typeface="Times New Roman" pitchFamily="18" charset="0"/>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0" i="0" u="none" strike="noStrike">
                          <a:solidFill>
                            <a:srgbClr val="FFFFFF"/>
                          </a:solidFill>
                          <a:effectLst/>
                          <a:latin typeface="Times New Roman" pitchFamily="18" charset="0"/>
                          <a:cs typeface="Times New Roman" pitchFamily="18" charset="0"/>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ctr"/>
                      <a:r>
                        <a:rPr lang="ru-RU" sz="1200" b="0" i="0" u="none" strike="noStrike">
                          <a:effectLst/>
                          <a:latin typeface="Times New Roman" pitchFamily="18" charset="0"/>
                          <a:cs typeface="Times New Roman" pitchFamily="18" charset="0"/>
                        </a:rPr>
                        <a:t>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0500">
                <a:tc>
                  <a:txBody>
                    <a:bodyPr/>
                    <a:lstStyle/>
                    <a:p>
                      <a:pPr algn="ctr" fontAlgn="ctr"/>
                      <a:r>
                        <a:rPr lang="ru-RU" sz="1200" b="0" i="0" u="none" strike="noStrike" dirty="0">
                          <a:effectLst/>
                          <a:latin typeface="Times New Roman" pitchFamily="18" charset="0"/>
                          <a:cs typeface="Times New Roman" pitchFamily="18" charset="0"/>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190500">
                <a:tc>
                  <a:txBody>
                    <a:bodyPr/>
                    <a:lstStyle/>
                    <a:p>
                      <a:pPr algn="ctr" fontAlgn="ctr"/>
                      <a:r>
                        <a:rPr lang="ru-RU" sz="1200" b="0" i="0" u="none" strike="noStrike">
                          <a:effectLst/>
                          <a:latin typeface="Times New Roman" pitchFamily="18" charset="0"/>
                          <a:cs typeface="Times New Roman" pitchFamily="18"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0500">
                <a:tc>
                  <a:txBody>
                    <a:bodyPr/>
                    <a:lstStyle/>
                    <a:p>
                      <a:pPr algn="ctr" fontAlgn="ctr"/>
                      <a:r>
                        <a:rPr lang="ru-RU" sz="1200" b="0" i="0" u="none" strike="noStrike">
                          <a:effectLst/>
                          <a:latin typeface="Times New Roman" pitchFamily="18" charset="0"/>
                          <a:cs typeface="Times New Roman" pitchFamily="18" charset="0"/>
                        </a:rPr>
                        <a:t>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0500">
                <a:tc>
                  <a:txBody>
                    <a:bodyPr/>
                    <a:lstStyle/>
                    <a:p>
                      <a:pPr algn="ctr" fontAlgn="ctr"/>
                      <a:r>
                        <a:rPr lang="ru-RU" sz="1200" b="0" i="0" u="none" strike="noStrike">
                          <a:effectLst/>
                          <a:latin typeface="Times New Roman" pitchFamily="18" charset="0"/>
                          <a:cs typeface="Times New Roman" pitchFamily="18"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0500">
                <a:tc>
                  <a:txBody>
                    <a:bodyPr/>
                    <a:lstStyle/>
                    <a:p>
                      <a:pPr algn="ctr" fontAlgn="ctr"/>
                      <a:r>
                        <a:rPr lang="ru-RU" sz="1200" b="0" i="0" u="none" strike="noStrike">
                          <a:effectLst/>
                          <a:latin typeface="Times New Roman" pitchFamily="18" charset="0"/>
                          <a:cs typeface="Times New Roman" pitchFamily="18" charset="0"/>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0500">
                <a:tc>
                  <a:txBody>
                    <a:bodyPr/>
                    <a:lstStyle/>
                    <a:p>
                      <a:pPr algn="ctr" fontAlgn="ctr"/>
                      <a:r>
                        <a:rPr lang="ru-RU" sz="1200" b="0" i="0" u="none" strike="noStrike">
                          <a:effectLst/>
                          <a:latin typeface="Times New Roman" pitchFamily="18" charset="0"/>
                          <a:cs typeface="Times New Roman" pitchFamily="18" charset="0"/>
                        </a:rPr>
                        <a:t>595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190500">
                <a:tc>
                  <a:txBody>
                    <a:bodyPr/>
                    <a:lstStyle/>
                    <a:p>
                      <a:pPr algn="ctr" fontAlgn="ctr"/>
                      <a:r>
                        <a:rPr lang="ru-RU" sz="1200" b="0" i="0" u="none" strike="noStrike">
                          <a:effectLst/>
                          <a:latin typeface="Times New Roman" pitchFamily="18" charset="0"/>
                          <a:cs typeface="Times New Roman" pitchFamily="18" charset="0"/>
                        </a:rPr>
                        <a:t>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00025">
                <a:tc>
                  <a:txBody>
                    <a:bodyPr/>
                    <a:lstStyle/>
                    <a:p>
                      <a:pPr algn="ctr" fontAlgn="ctr"/>
                      <a:r>
                        <a:rPr lang="ru-RU" sz="1200" b="0" i="0" u="none" strike="noStrike">
                          <a:effectLst/>
                          <a:latin typeface="Times New Roman" pitchFamily="18" charset="0"/>
                          <a:cs typeface="Times New Roman" pitchFamily="18"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554389761"/>
              </p:ext>
            </p:extLst>
          </p:nvPr>
        </p:nvGraphicFramePr>
        <p:xfrm>
          <a:off x="6365875" y="4065996"/>
          <a:ext cx="5740400" cy="1524000"/>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381000">
                <a:tc>
                  <a:txBody>
                    <a:bodyPr/>
                    <a:lstStyle/>
                    <a:p>
                      <a:pPr algn="ctr" fontAlgn="ctr"/>
                      <a:r>
                        <a:rPr lang="ru-RU" sz="1200" b="0" i="0" u="none" strike="noStrike" dirty="0">
                          <a:solidFill>
                            <a:srgbClr val="FFFFFF"/>
                          </a:solidFill>
                          <a:effectLst/>
                          <a:latin typeface="Times New Roman" pitchFamily="18" charset="0"/>
                          <a:cs typeface="Times New Roman" pitchFamily="18" charset="0"/>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1" i="0" u="none" strike="noStrike" dirty="0">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200" b="0" i="0" u="none" strike="noStrike">
                          <a:solidFill>
                            <a:srgbClr val="FFFFFF"/>
                          </a:solidFill>
                          <a:effectLst/>
                          <a:latin typeface="Times New Roman" pitchFamily="18" charset="0"/>
                          <a:cs typeface="Times New Roman" pitchFamily="18" charset="0"/>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ctr"/>
                      <a:r>
                        <a:rPr lang="ru-RU" sz="1200" b="0" i="0" u="none" strike="noStrike" dirty="0">
                          <a:effectLst/>
                          <a:latin typeface="Times New Roman" pitchFamily="18" charset="0"/>
                          <a:cs typeface="Times New Roman" pitchFamily="18"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0500">
                <a:tc>
                  <a:txBody>
                    <a:bodyPr/>
                    <a:lstStyle/>
                    <a:p>
                      <a:pPr algn="ctr" fontAlgn="ctr"/>
                      <a:r>
                        <a:rPr lang="ru-RU" sz="1200" b="0" i="0" u="none" strike="noStrike">
                          <a:effectLst/>
                          <a:latin typeface="Times New Roman" pitchFamily="18" charset="0"/>
                          <a:cs typeface="Times New Roman" pitchFamily="18" charset="0"/>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a:effectLst/>
                          <a:latin typeface="Times New Roman" pitchFamily="18" charset="0"/>
                          <a:cs typeface="Times New Roman"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200" b="0" i="0" u="none" strike="noStrike" dirty="0">
                          <a:effectLst/>
                          <a:latin typeface="Times New Roman" pitchFamily="18" charset="0"/>
                          <a:cs typeface="Times New Roman"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190500">
                <a:tc>
                  <a:txBody>
                    <a:bodyPr/>
                    <a:lstStyle/>
                    <a:p>
                      <a:pPr algn="ctr" fontAlgn="ctr"/>
                      <a:r>
                        <a:rPr lang="ru-RU" sz="1200" b="0" i="0" u="none" strike="noStrike">
                          <a:effectLst/>
                          <a:latin typeface="Times New Roman" pitchFamily="18" charset="0"/>
                          <a:cs typeface="Times New Roman" pitchFamily="18" charset="0"/>
                        </a:rPr>
                        <a:t>631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0500">
                <a:tc>
                  <a:txBody>
                    <a:bodyPr/>
                    <a:lstStyle/>
                    <a:p>
                      <a:pPr algn="ctr" fontAlgn="ctr"/>
                      <a:r>
                        <a:rPr lang="ru-RU" sz="1200" b="0" i="0" u="none" strike="noStrike">
                          <a:effectLst/>
                          <a:latin typeface="Times New Roman" pitchFamily="18" charset="0"/>
                          <a:cs typeface="Times New Roman" pitchFamily="18" charset="0"/>
                        </a:rPr>
                        <a:t>598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0500">
                <a:tc>
                  <a:txBody>
                    <a:bodyPr/>
                    <a:lstStyle/>
                    <a:p>
                      <a:pPr algn="ctr" fontAlgn="ctr"/>
                      <a:r>
                        <a:rPr lang="ru-RU" sz="1200" b="0" i="0" u="none" strike="noStrike">
                          <a:effectLst/>
                          <a:latin typeface="Times New Roman" pitchFamily="18" charset="0"/>
                          <a:cs typeface="Times New Roman" pitchFamily="18" charset="0"/>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0500">
                <a:tc>
                  <a:txBody>
                    <a:bodyPr/>
                    <a:lstStyle/>
                    <a:p>
                      <a:pPr algn="ctr" fontAlgn="ctr"/>
                      <a:r>
                        <a:rPr lang="ru-RU" sz="1200" b="0" i="0" u="none" strike="noStrike">
                          <a:effectLst/>
                          <a:latin typeface="Times New Roman" pitchFamily="18" charset="0"/>
                          <a:cs typeface="Times New Roman" pitchFamily="18" charset="0"/>
                        </a:rPr>
                        <a:t>655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effectLst/>
                          <a:latin typeface="Times New Roman" pitchFamily="18" charset="0"/>
                          <a:cs typeface="Times New Roman"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11" name="TextBox 10"/>
          <p:cNvSpPr txBox="1"/>
          <p:nvPr/>
        </p:nvSpPr>
        <p:spPr>
          <a:xfrm>
            <a:off x="532305" y="3691544"/>
            <a:ext cx="5646112"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Лидирующая группа ОО</a:t>
            </a:r>
          </a:p>
        </p:txBody>
      </p:sp>
      <p:sp>
        <p:nvSpPr>
          <p:cNvPr id="12" name="TextBox 11"/>
          <p:cNvSpPr txBox="1"/>
          <p:nvPr/>
        </p:nvSpPr>
        <p:spPr>
          <a:xfrm>
            <a:off x="6267447" y="3672160"/>
            <a:ext cx="5172075"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Группа ОО с массовой сдачей экзамена</a:t>
            </a:r>
          </a:p>
        </p:txBody>
      </p:sp>
      <p:sp>
        <p:nvSpPr>
          <p:cNvPr id="6" name="Номер слайда 5"/>
          <p:cNvSpPr>
            <a:spLocks noGrp="1"/>
          </p:cNvSpPr>
          <p:nvPr>
            <p:ph type="sldNum" sz="quarter" idx="12"/>
          </p:nvPr>
        </p:nvSpPr>
        <p:spPr/>
        <p:txBody>
          <a:bodyPr/>
          <a:lstStyle/>
          <a:p>
            <a:fld id="{A1E7BC73-F272-4144-8705-640BE5919E24}" type="slidenum">
              <a:rPr lang="ru-RU" smtClean="0"/>
              <a:pPr/>
              <a:t>32</a:t>
            </a:fld>
            <a:endParaRPr lang="ru-RU"/>
          </a:p>
        </p:txBody>
      </p:sp>
    </p:spTree>
    <p:extLst>
      <p:ext uri="{BB962C8B-B14F-4D97-AF65-F5344CB8AC3E}">
        <p14:creationId xmlns:p14="http://schemas.microsoft.com/office/powerpoint/2010/main" val="4281423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3600986"/>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английскому   языку участвовало </a:t>
            </a:r>
            <a:r>
              <a:rPr lang="ru-RU" sz="1400" b="1" dirty="0">
                <a:latin typeface="Times New Roman" panose="02020603050405020304" pitchFamily="18" charset="0"/>
                <a:cs typeface="Times New Roman" panose="02020603050405020304" pitchFamily="18" charset="0"/>
              </a:rPr>
              <a:t>598</a:t>
            </a:r>
            <a:r>
              <a:rPr lang="ru-RU" sz="1400" dirty="0">
                <a:latin typeface="Times New Roman" panose="02020603050405020304" pitchFamily="18" charset="0"/>
                <a:cs typeface="Times New Roman" panose="02020603050405020304" pitchFamily="18" charset="0"/>
              </a:rPr>
              <a:t> учеников из 50 государственных (</a:t>
            </a:r>
            <a:r>
              <a:rPr lang="ru-RU" sz="1400" dirty="0" err="1">
                <a:latin typeface="Times New Roman" panose="02020603050405020304" pitchFamily="18" charset="0"/>
                <a:cs typeface="Times New Roman" panose="02020603050405020304" pitchFamily="18" charset="0"/>
              </a:rPr>
              <a:t>шк</a:t>
            </a:r>
            <a:r>
              <a:rPr lang="ru-RU" sz="1400" dirty="0">
                <a:latin typeface="Times New Roman" panose="02020603050405020304" pitchFamily="18" charset="0"/>
                <a:cs typeface="Times New Roman" panose="02020603050405020304" pitchFamily="18" charset="0"/>
              </a:rPr>
              <a:t>. 438, 554 и 661 не принимали участие) общеобразовательных организаций, расположенных на территории Приморского района.</a:t>
            </a:r>
          </a:p>
          <a:p>
            <a:pPr marL="342900" indent="-342900" algn="just">
              <a:buFontTx/>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английскому языку можно охарактеризовать как хорошие. Средняя отметка составила </a:t>
            </a:r>
            <a:r>
              <a:rPr lang="ru-RU" sz="1400" b="1" dirty="0">
                <a:latin typeface="Times New Roman" panose="02020603050405020304" pitchFamily="18" charset="0"/>
                <a:cs typeface="Times New Roman" panose="02020603050405020304" pitchFamily="18" charset="0"/>
              </a:rPr>
              <a:t>3,9.</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23</a:t>
            </a:r>
            <a:r>
              <a:rPr lang="ru-RU" sz="1400" dirty="0">
                <a:latin typeface="Times New Roman" panose="02020603050405020304" pitchFamily="18" charset="0"/>
                <a:cs typeface="Times New Roman" panose="02020603050405020304" pitchFamily="18" charset="0"/>
              </a:rPr>
              <a:t> учащихся получили отметку «2», что составило 4% в структуре полученных отметок. </a:t>
            </a:r>
          </a:p>
          <a:p>
            <a:pPr marL="342900" indent="-342900"/>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Английский язык</a:t>
            </a:r>
          </a:p>
        </p:txBody>
      </p:sp>
      <p:sp>
        <p:nvSpPr>
          <p:cNvPr id="3" name="TextBox 2"/>
          <p:cNvSpPr txBox="1"/>
          <p:nvPr/>
        </p:nvSpPr>
        <p:spPr>
          <a:xfrm>
            <a:off x="6200775" y="1243584"/>
            <a:ext cx="4333875" cy="246221"/>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13 чел</a:t>
            </a:r>
            <a:r>
              <a:rPr lang="ru-RU" sz="1000" dirty="0">
                <a:latin typeface="Times New Roman" pitchFamily="18" charset="0"/>
                <a:cs typeface="Times New Roman" pitchFamily="18" charset="0"/>
              </a:rPr>
              <a:t>. (38(2)42(2),46(2),52(2),320(1),540(1),582(1),617(1)634(1)).</a:t>
            </a:r>
          </a:p>
        </p:txBody>
      </p:sp>
      <p:graphicFrame>
        <p:nvGraphicFramePr>
          <p:cNvPr id="4" name="Таблица 3"/>
          <p:cNvGraphicFramePr>
            <a:graphicFrameLocks noGrp="1"/>
          </p:cNvGraphicFramePr>
          <p:nvPr>
            <p:extLst>
              <p:ext uri="{D42A27DB-BD31-4B8C-83A1-F6EECF244321}">
                <p14:modId xmlns:p14="http://schemas.microsoft.com/office/powerpoint/2010/main" val="4256049203"/>
              </p:ext>
            </p:extLst>
          </p:nvPr>
        </p:nvGraphicFramePr>
        <p:xfrm>
          <a:off x="6286500" y="1643856"/>
          <a:ext cx="4895620" cy="771525"/>
        </p:xfrm>
        <a:graphic>
          <a:graphicData uri="http://schemas.openxmlformats.org/drawingml/2006/table">
            <a:tbl>
              <a:tblPr/>
              <a:tblGrid>
                <a:gridCol w="3353259">
                  <a:extLst>
                    <a:ext uri="{9D8B030D-6E8A-4147-A177-3AD203B41FA5}">
                      <a16:colId xmlns:a16="http://schemas.microsoft.com/office/drawing/2014/main" val="20000"/>
                    </a:ext>
                  </a:extLst>
                </a:gridCol>
                <a:gridCol w="826265">
                  <a:extLst>
                    <a:ext uri="{9D8B030D-6E8A-4147-A177-3AD203B41FA5}">
                      <a16:colId xmlns:a16="http://schemas.microsoft.com/office/drawing/2014/main" val="20001"/>
                    </a:ext>
                  </a:extLst>
                </a:gridCol>
                <a:gridCol w="716096">
                  <a:extLst>
                    <a:ext uri="{9D8B030D-6E8A-4147-A177-3AD203B41FA5}">
                      <a16:colId xmlns:a16="http://schemas.microsoft.com/office/drawing/2014/main" val="20002"/>
                    </a:ext>
                  </a:extLst>
                </a:gridCol>
              </a:tblGrid>
              <a:tr h="190500">
                <a:tc>
                  <a:txBody>
                    <a:bodyPr/>
                    <a:lstStyle/>
                    <a:p>
                      <a:pPr algn="ctr" fontAlgn="b"/>
                      <a:r>
                        <a:rPr lang="ru-RU" sz="1200" b="1" i="0" u="none" strike="noStrike" dirty="0">
                          <a:effectLst/>
                          <a:latin typeface="Times New Roman"/>
                        </a:rPr>
                        <a:t>К/р английский язык</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30%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420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025">
                <a:tc>
                  <a:txBody>
                    <a:bodyPr/>
                    <a:lstStyle/>
                    <a:p>
                      <a:pPr algn="l" fontAlgn="b"/>
                      <a:r>
                        <a:rPr lang="ru-RU" sz="1200" b="1" i="0" u="none" strike="noStrike" dirty="0">
                          <a:effectLst/>
                          <a:latin typeface="Times New Roman"/>
                        </a:rPr>
                        <a:t>Итого на 21.05.2021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775" y="2675148"/>
            <a:ext cx="521811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Диаграмма 9"/>
          <p:cNvGraphicFramePr>
            <a:graphicFrameLocks/>
          </p:cNvGraphicFramePr>
          <p:nvPr>
            <p:extLst>
              <p:ext uri="{D42A27DB-BD31-4B8C-83A1-F6EECF244321}">
                <p14:modId xmlns:p14="http://schemas.microsoft.com/office/powerpoint/2010/main" val="68889364"/>
              </p:ext>
            </p:extLst>
          </p:nvPr>
        </p:nvGraphicFramePr>
        <p:xfrm>
          <a:off x="6280148" y="3284403"/>
          <a:ext cx="5138739" cy="25146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0433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p>
        </p:txBody>
      </p:sp>
      <p:sp>
        <p:nvSpPr>
          <p:cNvPr id="17" name="TextBox 16"/>
          <p:cNvSpPr txBox="1"/>
          <p:nvPr/>
        </p:nvSpPr>
        <p:spPr>
          <a:xfrm>
            <a:off x="477300" y="1475553"/>
            <a:ext cx="11257497" cy="2246769"/>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лидирующую группу ОО (кол-во участников более 3 человек, средняя отметка выше 4,00,  наличие хотя бы одной «5» в  структуре распределения отметок при  отсутствии «2») входят 13 ОО района (частные и  школы городского подчинения не учитывались).</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Наилучший результат был получен в </a:t>
            </a:r>
            <a:r>
              <a:rPr lang="ru-RU" sz="1400" b="1" dirty="0">
                <a:solidFill>
                  <a:srgbClr val="0070C0"/>
                </a:solidFill>
                <a:latin typeface="Times New Roman" panose="02020603050405020304" pitchFamily="18" charset="0"/>
                <a:cs typeface="Times New Roman" panose="02020603050405020304" pitchFamily="18" charset="0"/>
              </a:rPr>
              <a:t>ГБОУ гимназии №116 </a:t>
            </a:r>
            <a:r>
              <a:rPr lang="ru-RU" sz="1400" dirty="0">
                <a:latin typeface="Times New Roman" panose="02020603050405020304" pitchFamily="18" charset="0"/>
                <a:cs typeface="Times New Roman" panose="02020603050405020304" pitchFamily="18" charset="0"/>
              </a:rPr>
              <a:t>(сред. отметка 4,95). 18 из 19 участников получили «5».</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Максимальный балл 68 из 68  набрала ученица </a:t>
            </a:r>
            <a:r>
              <a:rPr lang="ru-RU" sz="1400" b="1" dirty="0">
                <a:solidFill>
                  <a:srgbClr val="0070C0"/>
                </a:solidFill>
                <a:latin typeface="Times New Roman" panose="02020603050405020304" pitchFamily="18" charset="0"/>
                <a:cs typeface="Times New Roman" panose="02020603050405020304" pitchFamily="18" charset="0"/>
              </a:rPr>
              <a:t>ГБОУ гимназии №116</a:t>
            </a:r>
            <a:r>
              <a:rPr lang="ru-RU" sz="14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Половина всех пятерок (77 из 153) приходится на 6 ОО: 52, 116, 540, 555, 582,634.</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100% показатель качество знаний в 4 ОО : 49, 116, 599, 600. </a:t>
            </a:r>
            <a:endParaRPr lang="ru-RU" dirty="0"/>
          </a:p>
        </p:txBody>
      </p:sp>
      <p:sp>
        <p:nvSpPr>
          <p:cNvPr id="3" name="TextBox 2"/>
          <p:cNvSpPr txBox="1"/>
          <p:nvPr/>
        </p:nvSpPr>
        <p:spPr>
          <a:xfrm>
            <a:off x="478463" y="1076511"/>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Английский язык</a:t>
            </a:r>
          </a:p>
        </p:txBody>
      </p:sp>
      <p:graphicFrame>
        <p:nvGraphicFramePr>
          <p:cNvPr id="5" name="Таблица 4"/>
          <p:cNvGraphicFramePr>
            <a:graphicFrameLocks noGrp="1"/>
          </p:cNvGraphicFramePr>
          <p:nvPr>
            <p:extLst>
              <p:ext uri="{D42A27DB-BD31-4B8C-83A1-F6EECF244321}">
                <p14:modId xmlns:p14="http://schemas.microsoft.com/office/powerpoint/2010/main" val="3808982056"/>
              </p:ext>
            </p:extLst>
          </p:nvPr>
        </p:nvGraphicFramePr>
        <p:xfrm>
          <a:off x="649145" y="3850483"/>
          <a:ext cx="5740400" cy="2857500"/>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381000">
                <a:tc>
                  <a:txBody>
                    <a:bodyPr/>
                    <a:lstStyle/>
                    <a:p>
                      <a:pPr algn="ctr" fontAlgn="ctr"/>
                      <a:r>
                        <a:rPr lang="ru-RU" sz="1100" b="0" i="0" u="none" strike="noStrike" dirty="0">
                          <a:solidFill>
                            <a:srgbClr val="FFFFFF"/>
                          </a:solidFill>
                          <a:effectLst/>
                          <a:latin typeface="Calibri"/>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effectLst/>
                          <a:latin typeface="Calibri"/>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ctr"/>
                      <a:r>
                        <a:rPr lang="ru-RU" sz="1100" b="0" i="0" u="none" strike="noStrike">
                          <a:effectLst/>
                          <a:latin typeface="Calibri"/>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90500">
                <a:tc>
                  <a:txBody>
                    <a:bodyPr/>
                    <a:lstStyle/>
                    <a:p>
                      <a:pPr algn="ctr" fontAlgn="ctr"/>
                      <a:r>
                        <a:rPr lang="ru-RU" sz="1100" b="0" i="0" u="none" strike="noStrike">
                          <a:effectLst/>
                          <a:latin typeface="Calibri"/>
                        </a:rPr>
                        <a:t>599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190500">
                <a:tc>
                  <a:txBody>
                    <a:bodyPr/>
                    <a:lstStyle/>
                    <a:p>
                      <a:pPr algn="ctr" fontAlgn="ctr"/>
                      <a:r>
                        <a:rPr lang="ru-RU" sz="1100" b="0" i="0" u="none" strike="noStrike">
                          <a:effectLst/>
                          <a:latin typeface="Calibri"/>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190500">
                <a:tc>
                  <a:txBody>
                    <a:bodyPr/>
                    <a:lstStyle/>
                    <a:p>
                      <a:pPr algn="ctr" fontAlgn="ctr"/>
                      <a:r>
                        <a:rPr lang="ru-RU" sz="1100" b="0" i="0" u="none" strike="noStrike">
                          <a:effectLst/>
                          <a:latin typeface="Calibri"/>
                        </a:rPr>
                        <a:t>582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0500">
                <a:tc>
                  <a:txBody>
                    <a:bodyPr/>
                    <a:lstStyle/>
                    <a:p>
                      <a:pPr algn="ctr" fontAlgn="ctr"/>
                      <a:r>
                        <a:rPr lang="ru-RU" sz="1100" b="0" i="0" u="none" strike="noStrike">
                          <a:effectLst/>
                          <a:latin typeface="Calibri"/>
                        </a:rPr>
                        <a:t>428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0500">
                <a:tc>
                  <a:txBody>
                    <a:bodyPr/>
                    <a:lstStyle/>
                    <a:p>
                      <a:pPr algn="ctr" fontAlgn="ctr"/>
                      <a:r>
                        <a:rPr lang="ru-RU" sz="1100" b="0" i="0" u="none" strike="noStrike">
                          <a:effectLst/>
                          <a:latin typeface="Calibri"/>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0500">
                <a:tc>
                  <a:txBody>
                    <a:bodyPr/>
                    <a:lstStyle/>
                    <a:p>
                      <a:pPr algn="ctr" fontAlgn="ctr"/>
                      <a:r>
                        <a:rPr lang="ru-RU" sz="1100" b="0" i="0" u="none" strike="noStrike">
                          <a:effectLst/>
                          <a:latin typeface="Calibri"/>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0500">
                <a:tc>
                  <a:txBody>
                    <a:bodyPr/>
                    <a:lstStyle/>
                    <a:p>
                      <a:pPr algn="ctr" fontAlgn="ctr"/>
                      <a:r>
                        <a:rPr lang="ru-RU" sz="1100" b="0" i="0" u="none" strike="noStrike">
                          <a:effectLst/>
                          <a:latin typeface="Calibri"/>
                        </a:rPr>
                        <a:t>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90500">
                <a:tc>
                  <a:txBody>
                    <a:bodyPr/>
                    <a:lstStyle/>
                    <a:p>
                      <a:pPr algn="ctr" fontAlgn="ctr"/>
                      <a:r>
                        <a:rPr lang="ru-RU" sz="1100" b="0" i="0" u="none" strike="noStrike">
                          <a:effectLst/>
                          <a:latin typeface="Calibri"/>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190500">
                <a:tc>
                  <a:txBody>
                    <a:bodyPr/>
                    <a:lstStyle/>
                    <a:p>
                      <a:pPr algn="ctr" fontAlgn="ctr"/>
                      <a:r>
                        <a:rPr lang="ru-RU" sz="1100" b="0" i="0" u="none" strike="noStrike">
                          <a:effectLst/>
                          <a:latin typeface="Calibri"/>
                        </a:rPr>
                        <a:t>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190500">
                <a:tc>
                  <a:txBody>
                    <a:bodyPr/>
                    <a:lstStyle/>
                    <a:p>
                      <a:pPr algn="ctr" fontAlgn="ctr"/>
                      <a:r>
                        <a:rPr lang="ru-RU" sz="1100" b="0" i="0" u="none" strike="noStrike">
                          <a:effectLst/>
                          <a:latin typeface="Calibri"/>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90500">
                <a:tc>
                  <a:txBody>
                    <a:bodyPr/>
                    <a:lstStyle/>
                    <a:p>
                      <a:pPr algn="ctr" fontAlgn="ctr"/>
                      <a:r>
                        <a:rPr lang="ru-RU" sz="1100" b="0" i="0" u="none" strike="noStrike">
                          <a:effectLst/>
                          <a:latin typeface="Calibri"/>
                        </a:rPr>
                        <a:t>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90500">
                <a:tc>
                  <a:txBody>
                    <a:bodyPr/>
                    <a:lstStyle/>
                    <a:p>
                      <a:pPr algn="ctr" fontAlgn="ctr"/>
                      <a:r>
                        <a:rPr lang="ru-RU" sz="1100" b="0" i="0" u="none" strike="noStrike">
                          <a:effectLst/>
                          <a:latin typeface="Calibri"/>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Calibri"/>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sp>
        <p:nvSpPr>
          <p:cNvPr id="6" name="TextBox 5"/>
          <p:cNvSpPr txBox="1"/>
          <p:nvPr/>
        </p:nvSpPr>
        <p:spPr>
          <a:xfrm>
            <a:off x="6791323" y="3722322"/>
            <a:ext cx="4943475" cy="307777"/>
          </a:xfrm>
          <a:prstGeom prst="rect">
            <a:avLst/>
          </a:prstGeom>
          <a:noFill/>
        </p:spPr>
        <p:txBody>
          <a:bodyPr wrap="square" rtlCol="0">
            <a:spAutoFit/>
          </a:bodyPr>
          <a:lstStyle/>
          <a:p>
            <a:r>
              <a:rPr lang="ru-RU" sz="1400" b="1" dirty="0">
                <a:latin typeface="Times New Roman" pitchFamily="18" charset="0"/>
                <a:cs typeface="Times New Roman" pitchFamily="18" charset="0"/>
              </a:rPr>
              <a:t>ОО с макс. количеством участников, получивших «5»</a:t>
            </a:r>
          </a:p>
        </p:txBody>
      </p:sp>
      <p:graphicFrame>
        <p:nvGraphicFramePr>
          <p:cNvPr id="9" name="Диаграмма 8"/>
          <p:cNvGraphicFramePr>
            <a:graphicFrameLocks/>
          </p:cNvGraphicFramePr>
          <p:nvPr>
            <p:extLst>
              <p:ext uri="{D42A27DB-BD31-4B8C-83A1-F6EECF244321}">
                <p14:modId xmlns:p14="http://schemas.microsoft.com/office/powerpoint/2010/main" val="3274799617"/>
              </p:ext>
            </p:extLst>
          </p:nvPr>
        </p:nvGraphicFramePr>
        <p:xfrm>
          <a:off x="6791324" y="4162424"/>
          <a:ext cx="4200526" cy="2419797"/>
        </p:xfrm>
        <a:graphic>
          <a:graphicData uri="http://schemas.openxmlformats.org/drawingml/2006/chart">
            <c:chart xmlns:c="http://schemas.openxmlformats.org/drawingml/2006/chart" xmlns:r="http://schemas.openxmlformats.org/officeDocument/2006/relationships" r:id="rId2"/>
          </a:graphicData>
        </a:graphic>
      </p:graphicFrame>
      <p:sp>
        <p:nvSpPr>
          <p:cNvPr id="7" name="Номер слайда 6"/>
          <p:cNvSpPr>
            <a:spLocks noGrp="1"/>
          </p:cNvSpPr>
          <p:nvPr>
            <p:ph type="sldNum" sz="quarter" idx="12"/>
          </p:nvPr>
        </p:nvSpPr>
        <p:spPr/>
        <p:txBody>
          <a:bodyPr/>
          <a:lstStyle/>
          <a:p>
            <a:fld id="{A1E7BC73-F272-4144-8705-640BE5919E24}" type="slidenum">
              <a:rPr lang="ru-RU" smtClean="0"/>
              <a:pPr/>
              <a:t>34</a:t>
            </a:fld>
            <a:endParaRPr lang="ru-RU"/>
          </a:p>
        </p:txBody>
      </p:sp>
    </p:spTree>
    <p:extLst>
      <p:ext uri="{BB962C8B-B14F-4D97-AF65-F5344CB8AC3E}">
        <p14:creationId xmlns:p14="http://schemas.microsoft.com/office/powerpoint/2010/main" val="1211462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09625" y="0"/>
            <a:ext cx="10515600" cy="49351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низким результатом</a:t>
            </a:r>
          </a:p>
        </p:txBody>
      </p:sp>
      <p:sp>
        <p:nvSpPr>
          <p:cNvPr id="5" name="Заголовок 4"/>
          <p:cNvSpPr txBox="1">
            <a:spLocks/>
          </p:cNvSpPr>
          <p:nvPr/>
        </p:nvSpPr>
        <p:spPr>
          <a:xfrm>
            <a:off x="871653" y="576309"/>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a:solidFill>
                  <a:schemeClr val="bg1"/>
                </a:solidFill>
                <a:latin typeface="+mn-lt"/>
                <a:ea typeface="+mn-ea"/>
                <a:cs typeface="+mn-cs"/>
              </a:rPr>
              <a:t>Английский язык</a:t>
            </a:r>
          </a:p>
        </p:txBody>
      </p:sp>
      <p:sp>
        <p:nvSpPr>
          <p:cNvPr id="6" name="Содержимое 5"/>
          <p:cNvSpPr>
            <a:spLocks noGrp="1"/>
          </p:cNvSpPr>
          <p:nvPr>
            <p:ph idx="1"/>
          </p:nvPr>
        </p:nvSpPr>
        <p:spPr>
          <a:xfrm>
            <a:off x="898602" y="910528"/>
            <a:ext cx="1717971" cy="480131"/>
          </a:xfrm>
          <a:prstGeom prst="rect">
            <a:avLst/>
          </a:prstGeom>
        </p:spPr>
        <p:txBody>
          <a:bodyPr wrap="none">
            <a:spAutoFit/>
          </a:bodyPr>
          <a:lstStyle/>
          <a:p>
            <a:pPr lvl="0">
              <a:buNone/>
            </a:pPr>
            <a:r>
              <a:rPr lang="ru-RU" dirty="0">
                <a:solidFill>
                  <a:prstClr val="black"/>
                </a:solidFill>
                <a:latin typeface="Times New Roman" panose="02020603050405020304" pitchFamily="18" charset="0"/>
                <a:cs typeface="Times New Roman" panose="02020603050405020304" pitchFamily="18" charset="0"/>
              </a:rPr>
              <a:t>«</a:t>
            </a:r>
            <a:r>
              <a:rPr lang="ru-RU" sz="1800" b="1" dirty="0">
                <a:solidFill>
                  <a:prstClr val="black"/>
                </a:solidFill>
                <a:latin typeface="Times New Roman" panose="02020603050405020304" pitchFamily="18" charset="0"/>
                <a:cs typeface="Times New Roman" panose="02020603050405020304" pitchFamily="18" charset="0"/>
              </a:rPr>
              <a:t>Отстающие»</a:t>
            </a:r>
          </a:p>
        </p:txBody>
      </p:sp>
      <p:sp>
        <p:nvSpPr>
          <p:cNvPr id="7" name="TextBox 6"/>
          <p:cNvSpPr txBox="1"/>
          <p:nvPr/>
        </p:nvSpPr>
        <p:spPr>
          <a:xfrm>
            <a:off x="867925" y="1351213"/>
            <a:ext cx="6237725" cy="307777"/>
          </a:xfrm>
          <a:prstGeom prst="rect">
            <a:avLst/>
          </a:prstGeom>
          <a:noFill/>
        </p:spPr>
        <p:txBody>
          <a:bodyPr wrap="square" rtlCol="0">
            <a:spAutoFit/>
          </a:bodyPr>
          <a:lstStyle/>
          <a:p>
            <a:pPr marL="342900" indent="-342900" algn="just"/>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885825" y="1381810"/>
            <a:ext cx="10363200" cy="954107"/>
          </a:xfrm>
          <a:prstGeom prst="rect">
            <a:avLst/>
          </a:prstGeom>
        </p:spPr>
        <p:txBody>
          <a:bodyPr wrap="square">
            <a:spAutoFit/>
          </a:bodyPr>
          <a:lstStyle/>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На контрольной работе по английскому языку 23 из 598 учащихся (частные и  школы городского подчинения не учитывались)</a:t>
            </a:r>
          </a:p>
          <a:p>
            <a:pPr algn="just"/>
            <a:r>
              <a:rPr lang="ru-RU" sz="1400" dirty="0">
                <a:latin typeface="Times New Roman" panose="02020603050405020304" pitchFamily="18" charset="0"/>
                <a:cs typeface="Times New Roman" panose="02020603050405020304" pitchFamily="18" charset="0"/>
              </a:rPr>
              <a:t>        получили отметку «2», что составило 4% в структуре полученных отметок.</a:t>
            </a:r>
          </a:p>
          <a:p>
            <a:pPr marL="342900" indent="-342900" algn="just"/>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Самый плохой показатель успеваемости 50% у 3 ОО: 53, 581 и 640. </a:t>
            </a:r>
          </a:p>
        </p:txBody>
      </p:sp>
      <p:graphicFrame>
        <p:nvGraphicFramePr>
          <p:cNvPr id="3" name="Таблица 2"/>
          <p:cNvGraphicFramePr>
            <a:graphicFrameLocks noGrp="1"/>
          </p:cNvGraphicFramePr>
          <p:nvPr>
            <p:extLst>
              <p:ext uri="{D42A27DB-BD31-4B8C-83A1-F6EECF244321}">
                <p14:modId xmlns:p14="http://schemas.microsoft.com/office/powerpoint/2010/main" val="2900101739"/>
              </p:ext>
            </p:extLst>
          </p:nvPr>
        </p:nvGraphicFramePr>
        <p:xfrm>
          <a:off x="885826" y="2772571"/>
          <a:ext cx="4920063" cy="2336579"/>
        </p:xfrm>
        <a:graphic>
          <a:graphicData uri="http://schemas.openxmlformats.org/drawingml/2006/table">
            <a:tbl>
              <a:tblPr/>
              <a:tblGrid>
                <a:gridCol w="1495667">
                  <a:extLst>
                    <a:ext uri="{9D8B030D-6E8A-4147-A177-3AD203B41FA5}">
                      <a16:colId xmlns:a16="http://schemas.microsoft.com/office/drawing/2014/main" val="20000"/>
                    </a:ext>
                  </a:extLst>
                </a:gridCol>
                <a:gridCol w="705439">
                  <a:extLst>
                    <a:ext uri="{9D8B030D-6E8A-4147-A177-3AD203B41FA5}">
                      <a16:colId xmlns:a16="http://schemas.microsoft.com/office/drawing/2014/main" val="20001"/>
                    </a:ext>
                  </a:extLst>
                </a:gridCol>
                <a:gridCol w="651175">
                  <a:extLst>
                    <a:ext uri="{9D8B030D-6E8A-4147-A177-3AD203B41FA5}">
                      <a16:colId xmlns:a16="http://schemas.microsoft.com/office/drawing/2014/main" val="20002"/>
                    </a:ext>
                  </a:extLst>
                </a:gridCol>
                <a:gridCol w="651175">
                  <a:extLst>
                    <a:ext uri="{9D8B030D-6E8A-4147-A177-3AD203B41FA5}">
                      <a16:colId xmlns:a16="http://schemas.microsoft.com/office/drawing/2014/main" val="20003"/>
                    </a:ext>
                  </a:extLst>
                </a:gridCol>
                <a:gridCol w="651175">
                  <a:extLst>
                    <a:ext uri="{9D8B030D-6E8A-4147-A177-3AD203B41FA5}">
                      <a16:colId xmlns:a16="http://schemas.microsoft.com/office/drawing/2014/main" val="20004"/>
                    </a:ext>
                  </a:extLst>
                </a:gridCol>
                <a:gridCol w="765432">
                  <a:extLst>
                    <a:ext uri="{9D8B030D-6E8A-4147-A177-3AD203B41FA5}">
                      <a16:colId xmlns:a16="http://schemas.microsoft.com/office/drawing/2014/main" val="20005"/>
                    </a:ext>
                  </a:extLst>
                </a:gridCol>
              </a:tblGrid>
              <a:tr h="228659">
                <a:tc>
                  <a:txBody>
                    <a:bodyPr/>
                    <a:lstStyle/>
                    <a:p>
                      <a:pPr algn="ctr" fontAlgn="ctr"/>
                      <a:r>
                        <a:rPr lang="ru-RU" sz="1200" b="1" i="0" u="none" strike="noStrike" dirty="0">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17770">
                <a:tc>
                  <a:txBody>
                    <a:bodyPr/>
                    <a:lstStyle/>
                    <a:p>
                      <a:pPr algn="ctr" fontAlgn="b"/>
                      <a:r>
                        <a:rPr lang="ru-RU" sz="1000" b="0" i="0" u="none" strike="noStrike" dirty="0">
                          <a:solidFill>
                            <a:srgbClr val="000000"/>
                          </a:solidFill>
                          <a:effectLst/>
                          <a:latin typeface="Times New Roman"/>
                        </a:rPr>
                        <a:t>ГБОУ школа №38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217770">
                <a:tc>
                  <a:txBody>
                    <a:bodyPr/>
                    <a:lstStyle/>
                    <a:p>
                      <a:pPr algn="ctr" fontAlgn="b"/>
                      <a:r>
                        <a:rPr lang="ru-RU" sz="1000" b="0" i="0" u="none" strike="noStrike" dirty="0">
                          <a:solidFill>
                            <a:srgbClr val="000000"/>
                          </a:solidFill>
                          <a:effectLst/>
                          <a:latin typeface="Times New Roman"/>
                        </a:rPr>
                        <a:t>ГБОУ школа №655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3,31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217770">
                <a:tc>
                  <a:txBody>
                    <a:bodyPr/>
                    <a:lstStyle/>
                    <a:p>
                      <a:pPr algn="ctr" fontAlgn="b"/>
                      <a:r>
                        <a:rPr lang="ru-RU" sz="1000" b="0" i="0" u="none" strike="noStrike" dirty="0">
                          <a:solidFill>
                            <a:srgbClr val="000000"/>
                          </a:solidFill>
                          <a:effectLst/>
                          <a:latin typeface="Times New Roman"/>
                        </a:rPr>
                        <a:t>ГБОУ школа №48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3"/>
                  </a:ext>
                </a:extLst>
              </a:tr>
              <a:tr h="217770">
                <a:tc>
                  <a:txBody>
                    <a:bodyPr/>
                    <a:lstStyle/>
                    <a:p>
                      <a:pPr algn="ctr" fontAlgn="b"/>
                      <a:r>
                        <a:rPr lang="ru-RU" sz="1000" b="0" i="0" u="none" strike="noStrike" dirty="0">
                          <a:solidFill>
                            <a:srgbClr val="000000"/>
                          </a:solidFill>
                          <a:effectLst/>
                          <a:latin typeface="Times New Roman"/>
                        </a:rPr>
                        <a:t>ГБОУ школа №53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4"/>
                  </a:ext>
                </a:extLst>
              </a:tr>
              <a:tr h="217770">
                <a:tc>
                  <a:txBody>
                    <a:bodyPr/>
                    <a:lstStyle/>
                    <a:p>
                      <a:pPr algn="ctr" fontAlgn="b"/>
                      <a:r>
                        <a:rPr lang="ru-RU" sz="1000" b="0" i="0" u="none" strike="noStrike" dirty="0">
                          <a:solidFill>
                            <a:srgbClr val="000000"/>
                          </a:solidFill>
                          <a:effectLst/>
                          <a:latin typeface="Times New Roman"/>
                        </a:rPr>
                        <a:t>ГБОУ школа №58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2,90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5"/>
                  </a:ext>
                </a:extLst>
              </a:tr>
              <a:tr h="217770">
                <a:tc>
                  <a:txBody>
                    <a:bodyPr/>
                    <a:lstStyle/>
                    <a:p>
                      <a:pPr algn="ctr" fontAlgn="b"/>
                      <a:r>
                        <a:rPr lang="ru-RU" sz="1000" b="0" i="0" u="none" strike="noStrike" dirty="0">
                          <a:solidFill>
                            <a:srgbClr val="000000"/>
                          </a:solidFill>
                          <a:effectLst/>
                          <a:latin typeface="Times New Roman"/>
                        </a:rPr>
                        <a:t>ГБОУ школа №640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2,88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r h="217770">
                <a:tc>
                  <a:txBody>
                    <a:bodyPr/>
                    <a:lstStyle/>
                    <a:p>
                      <a:pPr algn="ctr" fontAlgn="b"/>
                      <a:r>
                        <a:rPr lang="ru-RU" sz="1000" b="0" i="0" u="none" strike="noStrike" dirty="0">
                          <a:solidFill>
                            <a:srgbClr val="000000"/>
                          </a:solidFill>
                          <a:effectLst/>
                          <a:latin typeface="Times New Roman"/>
                        </a:rPr>
                        <a:t>ГБОУ школа №113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2,67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7"/>
                  </a:ext>
                </a:extLst>
              </a:tr>
              <a:tr h="217770">
                <a:tc>
                  <a:txBody>
                    <a:bodyPr/>
                    <a:lstStyle/>
                    <a:p>
                      <a:pPr algn="ctr" fontAlgn="b"/>
                      <a:r>
                        <a:rPr lang="ru-RU" sz="1000" b="0" i="0" u="none" strike="noStrike" dirty="0">
                          <a:solidFill>
                            <a:srgbClr val="000000"/>
                          </a:solidFill>
                          <a:effectLst/>
                          <a:latin typeface="Times New Roman"/>
                        </a:rPr>
                        <a:t>ГБОУ школа №581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8"/>
                  </a:ext>
                </a:extLst>
              </a:tr>
              <a:tr h="228659">
                <a:tc>
                  <a:txBody>
                    <a:bodyPr/>
                    <a:lstStyle/>
                    <a:p>
                      <a:pPr algn="ctr" fontAlgn="b"/>
                      <a:r>
                        <a:rPr lang="ru-RU" sz="1000" b="0" i="0" u="none" strike="noStrike">
                          <a:solidFill>
                            <a:srgbClr val="000000"/>
                          </a:solidFill>
                          <a:effectLst/>
                          <a:latin typeface="Times New Roman"/>
                        </a:rPr>
                        <a:t>Итого: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ru-RU" sz="1100" b="0" i="0" u="none" strike="noStrike">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9"/>
                  </a:ext>
                </a:extLst>
              </a:tr>
            </a:tbl>
          </a:graphicData>
        </a:graphic>
      </p:graphicFrame>
      <p:sp>
        <p:nvSpPr>
          <p:cNvPr id="9" name="Номер слайда 8"/>
          <p:cNvSpPr>
            <a:spLocks noGrp="1"/>
          </p:cNvSpPr>
          <p:nvPr>
            <p:ph type="sldNum" sz="quarter" idx="12"/>
          </p:nvPr>
        </p:nvSpPr>
        <p:spPr/>
        <p:txBody>
          <a:bodyPr/>
          <a:lstStyle/>
          <a:p>
            <a:fld id="{A1E7BC73-F272-4144-8705-640BE5919E24}" type="slidenum">
              <a:rPr lang="ru-RU" smtClean="0"/>
              <a:pPr/>
              <a:t>35</a:t>
            </a:fld>
            <a:endParaRPr lang="ru-RU"/>
          </a:p>
        </p:txBody>
      </p:sp>
    </p:spTree>
    <p:extLst>
      <p:ext uri="{BB962C8B-B14F-4D97-AF65-F5344CB8AC3E}">
        <p14:creationId xmlns:p14="http://schemas.microsoft.com/office/powerpoint/2010/main" val="1995476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5539978"/>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испанскому языку  участвовало </a:t>
            </a:r>
            <a:r>
              <a:rPr lang="ru-RU" sz="1400" b="1" dirty="0">
                <a:latin typeface="Times New Roman" panose="02020603050405020304" pitchFamily="18" charset="0"/>
                <a:cs typeface="Times New Roman" panose="02020603050405020304" pitchFamily="18" charset="0"/>
              </a:rPr>
              <a:t>18</a:t>
            </a:r>
            <a:r>
              <a:rPr lang="ru-RU" sz="1400" dirty="0">
                <a:latin typeface="Times New Roman" panose="02020603050405020304" pitchFamily="18" charset="0"/>
                <a:cs typeface="Times New Roman" panose="02020603050405020304" pitchFamily="18" charset="0"/>
              </a:rPr>
              <a:t> учеников ГБОУ школы №43. Неявка составила 2 человека. Было получено два неудовлетворительных результата. Лучший результат составил 61 балл (из 68 возможных) . Средняя отметка по школе составила </a:t>
            </a:r>
            <a:r>
              <a:rPr lang="ru-RU" sz="1400" b="1" dirty="0">
                <a:latin typeface="Times New Roman" panose="02020603050405020304" pitchFamily="18" charset="0"/>
                <a:cs typeface="Times New Roman" panose="02020603050405020304" pitchFamily="18" charset="0"/>
              </a:rPr>
              <a:t>3,56.</a:t>
            </a:r>
            <a:r>
              <a:rPr lang="ru-RU" sz="1400" dirty="0">
                <a:latin typeface="Times New Roman" panose="02020603050405020304" pitchFamily="18" charset="0"/>
                <a:cs typeface="Times New Roman" panose="02020603050405020304" pitchFamily="18" charset="0"/>
              </a:rPr>
              <a:t> </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контрольной работе  по немецкому языку участвовало 9 человек из 3 ОО района:  (40(1) , 41(7), 57(1). Неявка составила 1 чел. из 582 школы. Лучший результат 65 первичных баллов получила ученица </a:t>
            </a:r>
            <a:r>
              <a:rPr lang="ru-RU" sz="1400" b="1" dirty="0">
                <a:solidFill>
                  <a:srgbClr val="0070C0"/>
                </a:solidFill>
                <a:latin typeface="Times New Roman" panose="02020603050405020304" pitchFamily="18" charset="0"/>
                <a:cs typeface="Times New Roman" panose="02020603050405020304" pitchFamily="18" charset="0"/>
              </a:rPr>
              <a:t>ГБОУ гимназии №41. </a:t>
            </a:r>
            <a:r>
              <a:rPr lang="ru-RU" sz="1400" dirty="0">
                <a:latin typeface="Times New Roman" panose="02020603050405020304" pitchFamily="18" charset="0"/>
                <a:cs typeface="Times New Roman" panose="02020603050405020304" pitchFamily="18" charset="0"/>
              </a:rPr>
              <a:t>Средняя отметка учеников </a:t>
            </a:r>
            <a:r>
              <a:rPr lang="ru-RU" sz="1400" b="1" dirty="0">
                <a:latin typeface="Times New Roman" panose="02020603050405020304" pitchFamily="18" charset="0"/>
                <a:cs typeface="Times New Roman" panose="02020603050405020304" pitchFamily="18" charset="0"/>
              </a:rPr>
              <a:t>ГБОУ гимназии №41 </a:t>
            </a:r>
            <a:r>
              <a:rPr lang="ru-RU" sz="1400" dirty="0">
                <a:latin typeface="Times New Roman" panose="02020603050405020304" pitchFamily="18" charset="0"/>
                <a:cs typeface="Times New Roman" panose="02020603050405020304" pitchFamily="18" charset="0"/>
              </a:rPr>
              <a:t>составила </a:t>
            </a:r>
            <a:r>
              <a:rPr lang="ru-RU" sz="1400" b="1" dirty="0">
                <a:latin typeface="Times New Roman" panose="02020603050405020304" pitchFamily="18" charset="0"/>
                <a:cs typeface="Times New Roman" panose="02020603050405020304" pitchFamily="18" charset="0"/>
              </a:rPr>
              <a:t>4,29.</a:t>
            </a:r>
            <a:r>
              <a:rPr lang="ru-RU" sz="1400" dirty="0">
                <a:latin typeface="Times New Roman" panose="02020603050405020304" pitchFamily="18" charset="0"/>
                <a:cs typeface="Times New Roman" panose="02020603050405020304" pitchFamily="18" charset="0"/>
              </a:rPr>
              <a:t> Двойку  получил ученик ГБОУ школы № 57.</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контрольной работе по французскому языку участвовало </a:t>
            </a:r>
            <a:r>
              <a:rPr lang="ru-RU" sz="1400" b="1" dirty="0">
                <a:latin typeface="Times New Roman" panose="02020603050405020304" pitchFamily="18" charset="0"/>
                <a:cs typeface="Times New Roman" panose="02020603050405020304" pitchFamily="18" charset="0"/>
              </a:rPr>
              <a:t>3</a:t>
            </a:r>
            <a:r>
              <a:rPr lang="ru-RU" sz="1400" dirty="0">
                <a:latin typeface="Times New Roman" panose="02020603050405020304" pitchFamily="18" charset="0"/>
                <a:cs typeface="Times New Roman" panose="02020603050405020304" pitchFamily="18" charset="0"/>
              </a:rPr>
              <a:t> человека из ГБОУ школы №596. Средняя отметка составила </a:t>
            </a:r>
            <a:r>
              <a:rPr lang="ru-RU" sz="1400" b="1" dirty="0">
                <a:latin typeface="Times New Roman" panose="02020603050405020304" pitchFamily="18" charset="0"/>
                <a:cs typeface="Times New Roman" panose="02020603050405020304" pitchFamily="18" charset="0"/>
              </a:rPr>
              <a:t>3,67</a:t>
            </a:r>
            <a:r>
              <a:rPr lang="ru-RU" sz="1400" dirty="0">
                <a:latin typeface="Times New Roman" panose="02020603050405020304" pitchFamily="18" charset="0"/>
                <a:cs typeface="Times New Roman" panose="02020603050405020304" pitchFamily="18" charset="0"/>
              </a:rPr>
              <a:t>. Показатель успеваемости 100%.</a:t>
            </a:r>
          </a:p>
          <a:p>
            <a:pPr algn="just"/>
            <a:endParaRPr lang="en-US" sz="1400"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r>
              <a:rPr lang="ru-RU" sz="1400" dirty="0">
                <a:latin typeface="Times New Roman" panose="02020603050405020304" pitchFamily="18" charset="0"/>
                <a:cs typeface="Times New Roman" panose="02020603050405020304" pitchFamily="18" charset="0"/>
              </a:rPr>
              <a:t>   </a:t>
            </a:r>
          </a:p>
          <a:p>
            <a:endParaRPr lang="ru-RU" dirty="0"/>
          </a:p>
        </p:txBody>
      </p:sp>
      <p:sp>
        <p:nvSpPr>
          <p:cNvPr id="7" name="TextBox 6"/>
          <p:cNvSpPr txBox="1"/>
          <p:nvPr/>
        </p:nvSpPr>
        <p:spPr>
          <a:xfrm>
            <a:off x="465220" y="845165"/>
            <a:ext cx="8054891" cy="369332"/>
          </a:xfrm>
          <a:prstGeom prst="rect">
            <a:avLst/>
          </a:prstGeom>
          <a:solidFill>
            <a:schemeClr val="tx1">
              <a:lumMod val="65000"/>
              <a:lumOff val="35000"/>
            </a:schemeClr>
          </a:solidFill>
        </p:spPr>
        <p:txBody>
          <a:bodyPr wrap="square" rtlCol="0">
            <a:spAutoFit/>
          </a:bodyPr>
          <a:lstStyle/>
          <a:p>
            <a:r>
              <a:rPr lang="ru-RU" b="1" dirty="0">
                <a:solidFill>
                  <a:schemeClr val="bg1"/>
                </a:solidFill>
              </a:rPr>
              <a:t>Иностранный язык (испанский, немецкий и  французский)</a:t>
            </a:r>
          </a:p>
        </p:txBody>
      </p:sp>
      <p:graphicFrame>
        <p:nvGraphicFramePr>
          <p:cNvPr id="9" name="Диаграмма 8"/>
          <p:cNvGraphicFramePr>
            <a:graphicFrameLocks/>
          </p:cNvGraphicFramePr>
          <p:nvPr>
            <p:extLst>
              <p:ext uri="{D42A27DB-BD31-4B8C-83A1-F6EECF244321}">
                <p14:modId xmlns:p14="http://schemas.microsoft.com/office/powerpoint/2010/main" val="3778447555"/>
              </p:ext>
            </p:extLst>
          </p:nvPr>
        </p:nvGraphicFramePr>
        <p:xfrm>
          <a:off x="5729287" y="1393031"/>
          <a:ext cx="5029200" cy="2928938"/>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5448299" y="5926038"/>
            <a:ext cx="6143626" cy="523220"/>
          </a:xfrm>
          <a:prstGeom prst="rect">
            <a:avLst/>
          </a:prstGeom>
        </p:spPr>
        <p:txBody>
          <a:bodyPr wrap="square">
            <a:spAutoFit/>
          </a:bodyPr>
          <a:lstStyle/>
          <a:p>
            <a:pPr marL="342900" lvl="0" indent="-342900" algn="just"/>
            <a:r>
              <a:rPr lang="ru-RU" sz="1400" dirty="0">
                <a:solidFill>
                  <a:prstClr val="black"/>
                </a:solidFill>
                <a:latin typeface="Times New Roman" panose="02020603050405020304" pitchFamily="18" charset="0"/>
                <a:cs typeface="Times New Roman" panose="02020603050405020304" pitchFamily="18" charset="0"/>
              </a:rPr>
              <a:t>       </a:t>
            </a:r>
            <a:r>
              <a:rPr lang="ru-RU" sz="1400" dirty="0">
                <a:solidFill>
                  <a:srgbClr val="0070C0"/>
                </a:solidFill>
                <a:latin typeface="Times New Roman" panose="02020603050405020304" pitchFamily="18" charset="0"/>
                <a:cs typeface="Times New Roman" panose="02020603050405020304" pitchFamily="18" charset="0"/>
              </a:rPr>
              <a:t>Очень хороший </a:t>
            </a:r>
            <a:r>
              <a:rPr lang="ru-RU" sz="1400" dirty="0">
                <a:solidFill>
                  <a:prstClr val="black"/>
                </a:solidFill>
                <a:latin typeface="Times New Roman" panose="02020603050405020304" pitchFamily="18" charset="0"/>
                <a:cs typeface="Times New Roman" panose="02020603050405020304" pitchFamily="18" charset="0"/>
              </a:rPr>
              <a:t>результат был показан учениками </a:t>
            </a:r>
            <a:r>
              <a:rPr lang="ru-RU" sz="1400" b="1" dirty="0">
                <a:solidFill>
                  <a:srgbClr val="0070C0"/>
                </a:solidFill>
                <a:latin typeface="Times New Roman" panose="02020603050405020304" pitchFamily="18" charset="0"/>
                <a:cs typeface="Times New Roman" panose="02020603050405020304" pitchFamily="18" charset="0"/>
              </a:rPr>
              <a:t>ГБОУ гимназии №41 </a:t>
            </a:r>
            <a:r>
              <a:rPr lang="ru-RU" sz="1400" dirty="0">
                <a:solidFill>
                  <a:prstClr val="black"/>
                </a:solidFill>
                <a:latin typeface="Times New Roman" panose="02020603050405020304" pitchFamily="18" charset="0"/>
                <a:cs typeface="Times New Roman" panose="02020603050405020304" pitchFamily="18" charset="0"/>
              </a:rPr>
              <a:t>по немецкому языку. Показатель качества знаний составил 86%.</a:t>
            </a:r>
          </a:p>
        </p:txBody>
      </p:sp>
      <p:graphicFrame>
        <p:nvGraphicFramePr>
          <p:cNvPr id="11" name="Таблица 10"/>
          <p:cNvGraphicFramePr>
            <a:graphicFrameLocks noGrp="1"/>
          </p:cNvGraphicFramePr>
          <p:nvPr>
            <p:extLst>
              <p:ext uri="{D42A27DB-BD31-4B8C-83A1-F6EECF244321}">
                <p14:modId xmlns:p14="http://schemas.microsoft.com/office/powerpoint/2010/main" val="1747816425"/>
              </p:ext>
            </p:extLst>
          </p:nvPr>
        </p:nvGraphicFramePr>
        <p:xfrm>
          <a:off x="5892800" y="4973538"/>
          <a:ext cx="3187700" cy="952500"/>
        </p:xfrm>
        <a:graphic>
          <a:graphicData uri="http://schemas.openxmlformats.org/drawingml/2006/table">
            <a:tbl>
              <a:tblPr/>
              <a:tblGrid>
                <a:gridCol w="1357548">
                  <a:extLst>
                    <a:ext uri="{9D8B030D-6E8A-4147-A177-3AD203B41FA5}">
                      <a16:colId xmlns:a16="http://schemas.microsoft.com/office/drawing/2014/main" val="20000"/>
                    </a:ext>
                  </a:extLst>
                </a:gridCol>
                <a:gridCol w="1116488">
                  <a:extLst>
                    <a:ext uri="{9D8B030D-6E8A-4147-A177-3AD203B41FA5}">
                      <a16:colId xmlns:a16="http://schemas.microsoft.com/office/drawing/2014/main" val="20001"/>
                    </a:ext>
                  </a:extLst>
                </a:gridCol>
                <a:gridCol w="713664">
                  <a:extLst>
                    <a:ext uri="{9D8B030D-6E8A-4147-A177-3AD203B41FA5}">
                      <a16:colId xmlns:a16="http://schemas.microsoft.com/office/drawing/2014/main" val="20002"/>
                    </a:ext>
                  </a:extLst>
                </a:gridCol>
              </a:tblGrid>
              <a:tr h="190500">
                <a:tc>
                  <a:txBody>
                    <a:bodyPr/>
                    <a:lstStyle/>
                    <a:p>
                      <a:pPr algn="ctr" fontAlgn="b"/>
                      <a:r>
                        <a:rPr lang="ru-RU" sz="1100" b="1" i="0" u="none" strike="noStrike" dirty="0">
                          <a:effectLst/>
                          <a:latin typeface="Calibri"/>
                        </a:rPr>
                        <a:t>ГБОУ гимназия №41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effectLst/>
                          <a:latin typeface="Calibri"/>
                        </a:rPr>
                        <a:t>Кол-во чел.</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effectLst/>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ctr" fontAlgn="b"/>
                      <a:r>
                        <a:rPr lang="ru-RU" sz="1100" b="0" i="0" u="none" strike="noStrike">
                          <a:effectLst/>
                          <a:latin typeface="Calibri"/>
                        </a:rPr>
                        <a:t>отметка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Calibri"/>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b"/>
                      <a:r>
                        <a:rPr lang="ru-RU" sz="1100" b="0" i="0" u="none" strike="noStrike">
                          <a:effectLst/>
                          <a:latin typeface="Calibri"/>
                        </a:rPr>
                        <a:t>отметка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effectLst/>
                          <a:latin typeface="Calibri"/>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b"/>
                      <a:r>
                        <a:rPr lang="ru-RU" sz="1100" b="0" i="0" u="none" strike="noStrike">
                          <a:effectLst/>
                          <a:latin typeface="Calibri"/>
                        </a:rPr>
                        <a:t>отметка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Calibri"/>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fontAlgn="b"/>
                      <a:r>
                        <a:rPr lang="ru-RU" sz="1100" b="0" i="0" u="none" strike="noStrike">
                          <a:effectLst/>
                          <a:latin typeface="Calibri"/>
                        </a:rPr>
                        <a:t>Итого: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effectLst/>
                          <a:latin typeface="Calibri"/>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TextBox 11"/>
          <p:cNvSpPr txBox="1"/>
          <p:nvPr/>
        </p:nvSpPr>
        <p:spPr>
          <a:xfrm>
            <a:off x="5905499" y="4526548"/>
            <a:ext cx="4581525" cy="338554"/>
          </a:xfrm>
          <a:prstGeom prst="rect">
            <a:avLst/>
          </a:prstGeom>
          <a:noFill/>
        </p:spPr>
        <p:txBody>
          <a:bodyPr wrap="square" rtlCol="0">
            <a:spAutoFit/>
          </a:bodyPr>
          <a:lstStyle/>
          <a:p>
            <a:pPr>
              <a:defRPr sz="1600" b="1" i="0" u="none" strike="noStrike" kern="1200" cap="none" spc="0" normalizeH="0" baseline="0">
                <a:solidFill>
                  <a:sysClr val="windowText" lastClr="000000"/>
                </a:solidFill>
                <a:latin typeface="+mj-lt"/>
                <a:ea typeface="+mj-ea"/>
                <a:cs typeface="+mj-cs"/>
              </a:defRPr>
            </a:pPr>
            <a:r>
              <a:rPr lang="ru-RU" b="1" dirty="0">
                <a:solidFill>
                  <a:sysClr val="windowText" lastClr="000000"/>
                </a:solidFill>
                <a:latin typeface="Times New Roman" pitchFamily="18" charset="0"/>
                <a:ea typeface="+mj-ea"/>
                <a:cs typeface="Times New Roman" pitchFamily="18" charset="0"/>
              </a:rPr>
              <a:t>К/р по немецкому языку</a:t>
            </a:r>
          </a:p>
        </p:txBody>
      </p:sp>
    </p:spTree>
    <p:extLst>
      <p:ext uri="{BB962C8B-B14F-4D97-AF65-F5344CB8AC3E}">
        <p14:creationId xmlns:p14="http://schemas.microsoft.com/office/powerpoint/2010/main" val="740184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3385542"/>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литературе участвовал </a:t>
            </a:r>
            <a:r>
              <a:rPr lang="ru-RU" sz="1400" b="1" dirty="0">
                <a:latin typeface="Times New Roman" panose="02020603050405020304" pitchFamily="18" charset="0"/>
                <a:cs typeface="Times New Roman" panose="02020603050405020304" pitchFamily="18" charset="0"/>
              </a:rPr>
              <a:t>60</a:t>
            </a:r>
            <a:r>
              <a:rPr lang="ru-RU" sz="1400" dirty="0">
                <a:latin typeface="Times New Roman" panose="02020603050405020304" pitchFamily="18" charset="0"/>
                <a:cs typeface="Times New Roman" panose="02020603050405020304" pitchFamily="18" charset="0"/>
              </a:rPr>
              <a:t> учеников из 29 государственных ОО, расположенных на территории Приморского района.</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литературе  можно охарактеризовать как средние. Средняя отметка составила </a:t>
            </a:r>
            <a:r>
              <a:rPr lang="ru-RU" sz="1400" b="1" dirty="0">
                <a:latin typeface="Times New Roman" panose="02020603050405020304" pitchFamily="18" charset="0"/>
                <a:cs typeface="Times New Roman" panose="02020603050405020304" pitchFamily="18" charset="0"/>
              </a:rPr>
              <a:t>3,43.</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7</a:t>
            </a:r>
            <a:r>
              <a:rPr lang="ru-RU" sz="1400" dirty="0">
                <a:latin typeface="Times New Roman" panose="02020603050405020304" pitchFamily="18" charset="0"/>
                <a:cs typeface="Times New Roman" panose="02020603050405020304" pitchFamily="18" charset="0"/>
              </a:rPr>
              <a:t> учащихся получили отметку «2», что составило 12% в структуре полученных отметок. </a:t>
            </a:r>
          </a:p>
          <a:p>
            <a:pPr marL="342900" indent="-342900"/>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Литература</a:t>
            </a:r>
          </a:p>
        </p:txBody>
      </p:sp>
      <p:sp>
        <p:nvSpPr>
          <p:cNvPr id="12" name="TextBox 11"/>
          <p:cNvSpPr txBox="1"/>
          <p:nvPr/>
        </p:nvSpPr>
        <p:spPr>
          <a:xfrm>
            <a:off x="5276850" y="2714625"/>
            <a:ext cx="4676775" cy="369332"/>
          </a:xfrm>
          <a:prstGeom prst="rect">
            <a:avLst/>
          </a:prstGeom>
          <a:noFill/>
        </p:spPr>
        <p:txBody>
          <a:bodyPr wrap="square" rtlCol="0">
            <a:spAutoFit/>
          </a:bodyPr>
          <a:lstStyle/>
          <a:p>
            <a:endParaRPr lang="ru-RU" dirty="0"/>
          </a:p>
        </p:txBody>
      </p:sp>
      <p:sp>
        <p:nvSpPr>
          <p:cNvPr id="13" name="TextBox 12"/>
          <p:cNvSpPr txBox="1"/>
          <p:nvPr/>
        </p:nvSpPr>
        <p:spPr>
          <a:xfrm>
            <a:off x="5543550" y="3083957"/>
            <a:ext cx="5200650" cy="307777"/>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Структура распределения отметок</a:t>
            </a:r>
          </a:p>
        </p:txBody>
      </p:sp>
      <p:graphicFrame>
        <p:nvGraphicFramePr>
          <p:cNvPr id="4" name="Таблица 3"/>
          <p:cNvGraphicFramePr>
            <a:graphicFrameLocks noGrp="1"/>
          </p:cNvGraphicFramePr>
          <p:nvPr>
            <p:extLst>
              <p:ext uri="{D42A27DB-BD31-4B8C-83A1-F6EECF244321}">
                <p14:modId xmlns:p14="http://schemas.microsoft.com/office/powerpoint/2010/main" val="3016491814"/>
              </p:ext>
            </p:extLst>
          </p:nvPr>
        </p:nvGraphicFramePr>
        <p:xfrm>
          <a:off x="5585552" y="1472406"/>
          <a:ext cx="5089793" cy="996235"/>
        </p:xfrm>
        <a:graphic>
          <a:graphicData uri="http://schemas.openxmlformats.org/drawingml/2006/table">
            <a:tbl>
              <a:tblPr/>
              <a:tblGrid>
                <a:gridCol w="3404212">
                  <a:extLst>
                    <a:ext uri="{9D8B030D-6E8A-4147-A177-3AD203B41FA5}">
                      <a16:colId xmlns:a16="http://schemas.microsoft.com/office/drawing/2014/main" val="20000"/>
                    </a:ext>
                  </a:extLst>
                </a:gridCol>
                <a:gridCol w="903383">
                  <a:extLst>
                    <a:ext uri="{9D8B030D-6E8A-4147-A177-3AD203B41FA5}">
                      <a16:colId xmlns:a16="http://schemas.microsoft.com/office/drawing/2014/main" val="20001"/>
                    </a:ext>
                  </a:extLst>
                </a:gridCol>
                <a:gridCol w="782198">
                  <a:extLst>
                    <a:ext uri="{9D8B030D-6E8A-4147-A177-3AD203B41FA5}">
                      <a16:colId xmlns:a16="http://schemas.microsoft.com/office/drawing/2014/main" val="20002"/>
                    </a:ext>
                  </a:extLst>
                </a:gridCol>
              </a:tblGrid>
              <a:tr h="245984">
                <a:tc>
                  <a:txBody>
                    <a:bodyPr/>
                    <a:lstStyle/>
                    <a:p>
                      <a:pPr algn="ctr" fontAlgn="b"/>
                      <a:r>
                        <a:rPr lang="ru-RU" sz="1200" b="1" i="0" u="none" strike="noStrike" dirty="0">
                          <a:effectLst/>
                          <a:latin typeface="Times New Roman"/>
                        </a:rPr>
                        <a:t>К/р литература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5984">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27%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984">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8283">
                <a:tc>
                  <a:txBody>
                    <a:bodyPr/>
                    <a:lstStyle/>
                    <a:p>
                      <a:pPr algn="l" fontAlgn="b"/>
                      <a:r>
                        <a:rPr lang="ru-RU" sz="1200" b="1" i="0" u="none" strike="noStrike" dirty="0">
                          <a:effectLst/>
                          <a:latin typeface="Times New Roman"/>
                        </a:rPr>
                        <a:t>Итого на 18.05.2021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4" name="Диаграмма 13"/>
          <p:cNvGraphicFramePr>
            <a:graphicFrameLocks/>
          </p:cNvGraphicFramePr>
          <p:nvPr>
            <p:extLst>
              <p:ext uri="{D42A27DB-BD31-4B8C-83A1-F6EECF244321}">
                <p14:modId xmlns:p14="http://schemas.microsoft.com/office/powerpoint/2010/main" val="3756151523"/>
              </p:ext>
            </p:extLst>
          </p:nvPr>
        </p:nvGraphicFramePr>
        <p:xfrm>
          <a:off x="5574505" y="3587269"/>
          <a:ext cx="5138739" cy="2514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7233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Результаты</a:t>
            </a:r>
          </a:p>
        </p:txBody>
      </p:sp>
      <p:sp>
        <p:nvSpPr>
          <p:cNvPr id="17" name="TextBox 16"/>
          <p:cNvSpPr txBox="1"/>
          <p:nvPr/>
        </p:nvSpPr>
        <p:spPr>
          <a:xfrm>
            <a:off x="478463" y="1420360"/>
            <a:ext cx="10237162" cy="2523768"/>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Рейтинг ОО по данному предмету не выстраивался по причине малого количества участников (1-2 человека от ОО). </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Всего в районе по одной пятерке было получено в следующих ОО:  №№ 43,52,106,428,617,634 и 644.</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Наилучший результат 44 из 45 возможных баллов получила ученица </a:t>
            </a:r>
            <a:r>
              <a:rPr lang="ru-RU" sz="1400" b="1" dirty="0">
                <a:solidFill>
                  <a:srgbClr val="0070C0"/>
                </a:solidFill>
                <a:latin typeface="Times New Roman" panose="02020603050405020304" pitchFamily="18" charset="0"/>
                <a:cs typeface="Times New Roman" panose="02020603050405020304" pitchFamily="18" charset="0"/>
              </a:rPr>
              <a:t>ГБОУ гимназии №52</a:t>
            </a:r>
            <a:r>
              <a:rPr lang="ru-RU" sz="14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ОО, где кол-во участников было более 3 человек, показатель качества знаний очень низкий 22% ( ГБОУ гимназия №540), 25% (ГБОУ школа №580),    при полном отсутствии полученных отметок «4» и «5» в ГБОУ школе №320.</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endParaRPr lang="ru-RU" dirty="0"/>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Литература</a:t>
            </a:r>
          </a:p>
        </p:txBody>
      </p:sp>
      <p:graphicFrame>
        <p:nvGraphicFramePr>
          <p:cNvPr id="4" name="Таблица 3"/>
          <p:cNvGraphicFramePr>
            <a:graphicFrameLocks noGrp="1"/>
          </p:cNvGraphicFramePr>
          <p:nvPr>
            <p:extLst>
              <p:ext uri="{D42A27DB-BD31-4B8C-83A1-F6EECF244321}">
                <p14:modId xmlns:p14="http://schemas.microsoft.com/office/powerpoint/2010/main" val="551094883"/>
              </p:ext>
            </p:extLst>
          </p:nvPr>
        </p:nvGraphicFramePr>
        <p:xfrm>
          <a:off x="803275" y="3734578"/>
          <a:ext cx="5740400" cy="952500"/>
        </p:xfrm>
        <a:graphic>
          <a:graphicData uri="http://schemas.openxmlformats.org/drawingml/2006/table">
            <a:tbl>
              <a:tblPr/>
              <a:tblGrid>
                <a:gridCol w="2084822">
                  <a:extLst>
                    <a:ext uri="{9D8B030D-6E8A-4147-A177-3AD203B41FA5}">
                      <a16:colId xmlns:a16="http://schemas.microsoft.com/office/drawing/2014/main" val="20000"/>
                    </a:ext>
                  </a:extLst>
                </a:gridCol>
                <a:gridCol w="660035">
                  <a:extLst>
                    <a:ext uri="{9D8B030D-6E8A-4147-A177-3AD203B41FA5}">
                      <a16:colId xmlns:a16="http://schemas.microsoft.com/office/drawing/2014/main" val="20001"/>
                    </a:ext>
                  </a:extLst>
                </a:gridCol>
                <a:gridCol w="609263">
                  <a:extLst>
                    <a:ext uri="{9D8B030D-6E8A-4147-A177-3AD203B41FA5}">
                      <a16:colId xmlns:a16="http://schemas.microsoft.com/office/drawing/2014/main" val="20002"/>
                    </a:ext>
                  </a:extLst>
                </a:gridCol>
                <a:gridCol w="609263">
                  <a:extLst>
                    <a:ext uri="{9D8B030D-6E8A-4147-A177-3AD203B41FA5}">
                      <a16:colId xmlns:a16="http://schemas.microsoft.com/office/drawing/2014/main" val="20003"/>
                    </a:ext>
                  </a:extLst>
                </a:gridCol>
                <a:gridCol w="609263">
                  <a:extLst>
                    <a:ext uri="{9D8B030D-6E8A-4147-A177-3AD203B41FA5}">
                      <a16:colId xmlns:a16="http://schemas.microsoft.com/office/drawing/2014/main" val="20004"/>
                    </a:ext>
                  </a:extLst>
                </a:gridCol>
                <a:gridCol w="1167754">
                  <a:extLst>
                    <a:ext uri="{9D8B030D-6E8A-4147-A177-3AD203B41FA5}">
                      <a16:colId xmlns:a16="http://schemas.microsoft.com/office/drawing/2014/main" val="20005"/>
                    </a:ext>
                  </a:extLst>
                </a:gridCol>
              </a:tblGrid>
              <a:tr h="381000">
                <a:tc>
                  <a:txBody>
                    <a:bodyPr/>
                    <a:lstStyle/>
                    <a:p>
                      <a:pPr algn="ctr" fontAlgn="ctr"/>
                      <a:r>
                        <a:rPr lang="ru-RU" sz="1100" b="0" i="0" u="none" strike="noStrike" dirty="0">
                          <a:solidFill>
                            <a:srgbClr val="FFFFFF"/>
                          </a:solidFill>
                          <a:effectLst/>
                          <a:latin typeface="Times New Roman" pitchFamily="18" charset="0"/>
                          <a:cs typeface="Times New Roman" pitchFamily="18" charset="0"/>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effectLst/>
                          <a:latin typeface="Times New Roman" pitchFamily="18" charset="0"/>
                          <a:cs typeface="Times New Roman" pitchFamily="18" charset="0"/>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b"/>
                      <a:r>
                        <a:rPr lang="ru-RU" sz="1100" b="0" i="0" u="none" strike="noStrike">
                          <a:effectLst/>
                          <a:latin typeface="Times New Roman" pitchFamily="18" charset="0"/>
                          <a:cs typeface="Times New Roman" pitchFamily="18" charset="0"/>
                        </a:rPr>
                        <a:t>320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dirty="0">
                          <a:effectLst/>
                          <a:latin typeface="Times New Roman" pitchFamily="18" charset="0"/>
                          <a:cs typeface="Times New Roman" pitchFamily="18"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0500">
                <a:tc>
                  <a:txBody>
                    <a:bodyPr/>
                    <a:lstStyle/>
                    <a:p>
                      <a:pPr algn="ctr" fontAlgn="b"/>
                      <a:r>
                        <a:rPr lang="ru-RU" sz="1100" b="0" i="0" u="none" strike="noStrike">
                          <a:effectLst/>
                          <a:latin typeface="Times New Roman" pitchFamily="18" charset="0"/>
                          <a:cs typeface="Times New Roman" pitchFamily="18" charset="0"/>
                        </a:rPr>
                        <a:t>540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dirty="0">
                          <a:effectLst/>
                          <a:latin typeface="Times New Roman" pitchFamily="18" charset="0"/>
                          <a:cs typeface="Times New Roman" pitchFamily="18"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0500">
                <a:tc>
                  <a:txBody>
                    <a:bodyPr/>
                    <a:lstStyle/>
                    <a:p>
                      <a:pPr algn="ctr" fontAlgn="b"/>
                      <a:r>
                        <a:rPr lang="ru-RU" sz="1100" b="0" i="0" u="none" strike="noStrike">
                          <a:effectLst/>
                          <a:latin typeface="Times New Roman" pitchFamily="18" charset="0"/>
                          <a:cs typeface="Times New Roman" pitchFamily="18" charset="0"/>
                        </a:rPr>
                        <a:t>580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Times New Roman" pitchFamily="18" charset="0"/>
                          <a:cs typeface="Times New Roman"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dirty="0">
                          <a:effectLst/>
                          <a:latin typeface="Times New Roman" pitchFamily="18" charset="0"/>
                          <a:cs typeface="Times New Roman"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dirty="0">
                          <a:effectLst/>
                          <a:latin typeface="Times New Roman" pitchFamily="18" charset="0"/>
                          <a:cs typeface="Times New Roman"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dirty="0">
                          <a:effectLst/>
                          <a:latin typeface="Times New Roman" pitchFamily="18" charset="0"/>
                          <a:cs typeface="Times New Roman" pitchFamily="18"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5" name="Номер слайда 4"/>
          <p:cNvSpPr>
            <a:spLocks noGrp="1"/>
          </p:cNvSpPr>
          <p:nvPr>
            <p:ph type="sldNum" sz="quarter" idx="12"/>
          </p:nvPr>
        </p:nvSpPr>
        <p:spPr/>
        <p:txBody>
          <a:bodyPr/>
          <a:lstStyle/>
          <a:p>
            <a:fld id="{A1E7BC73-F272-4144-8705-640BE5919E24}" type="slidenum">
              <a:rPr lang="ru-RU" smtClean="0"/>
              <a:pPr/>
              <a:t>38</a:t>
            </a:fld>
            <a:endParaRPr lang="ru-RU"/>
          </a:p>
        </p:txBody>
      </p:sp>
    </p:spTree>
    <p:extLst>
      <p:ext uri="{BB962C8B-B14F-4D97-AF65-F5344CB8AC3E}">
        <p14:creationId xmlns:p14="http://schemas.microsoft.com/office/powerpoint/2010/main" val="816504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по предмету</a:t>
            </a:r>
          </a:p>
        </p:txBody>
      </p:sp>
      <p:sp>
        <p:nvSpPr>
          <p:cNvPr id="5" name="TextBox 4"/>
          <p:cNvSpPr txBox="1"/>
          <p:nvPr/>
        </p:nvSpPr>
        <p:spPr>
          <a:xfrm>
            <a:off x="465221" y="1243584"/>
            <a:ext cx="4535906" cy="4031873"/>
          </a:xfrm>
          <a:prstGeom prst="rect">
            <a:avLst/>
          </a:prstGeom>
          <a:noFill/>
        </p:spPr>
        <p:txBody>
          <a:bodyPr wrap="square" rtlCol="0">
            <a:spAutoFit/>
          </a:bodyPr>
          <a:lstStyle/>
          <a:p>
            <a:pPr marL="342900" lvl="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в контрольной работе по биологии  участвовало </a:t>
            </a:r>
            <a:r>
              <a:rPr lang="ru-RU" sz="1400" b="1" dirty="0">
                <a:latin typeface="Times New Roman" panose="02020603050405020304" pitchFamily="18" charset="0"/>
                <a:cs typeface="Times New Roman" panose="02020603050405020304" pitchFamily="18" charset="0"/>
              </a:rPr>
              <a:t>328</a:t>
            </a:r>
            <a:r>
              <a:rPr lang="ru-RU" sz="1400" dirty="0">
                <a:latin typeface="Times New Roman" panose="02020603050405020304" pitchFamily="18" charset="0"/>
                <a:cs typeface="Times New Roman" panose="02020603050405020304" pitchFamily="18" charset="0"/>
              </a:rPr>
              <a:t> учеников из 51 государственных (ОО №№ 46, 438 и 581 не принимали участие, в работе приняли по желанию участие 9 выпускников ГБОУ школы №13) общеобразовательных организаций,  расположенных на территории Приморского района.</a:t>
            </a:r>
          </a:p>
          <a:p>
            <a:pPr marL="342900" indent="-342900" algn="just">
              <a:buFontTx/>
              <a:buAutoNum type="arabicPeriod"/>
            </a:pPr>
            <a:endParaRPr lang="en-US"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Результаты участников контрольной работы по биологии можно охарактеризовать как </a:t>
            </a:r>
            <a:r>
              <a:rPr lang="ru-RU" sz="1400" b="1" dirty="0">
                <a:latin typeface="Times New Roman" panose="02020603050405020304" pitchFamily="18" charset="0"/>
                <a:cs typeface="Times New Roman" panose="02020603050405020304" pitchFamily="18" charset="0"/>
              </a:rPr>
              <a:t>хорошие</a:t>
            </a:r>
            <a:r>
              <a:rPr lang="ru-RU" sz="1400" dirty="0">
                <a:latin typeface="Times New Roman" panose="02020603050405020304" pitchFamily="18" charset="0"/>
                <a:cs typeface="Times New Roman" panose="02020603050405020304" pitchFamily="18" charset="0"/>
              </a:rPr>
              <a:t>. Средняя отметка составила </a:t>
            </a:r>
            <a:r>
              <a:rPr lang="ru-RU" sz="1400" b="1" dirty="0">
                <a:latin typeface="Times New Roman" panose="02020603050405020304" pitchFamily="18" charset="0"/>
                <a:cs typeface="Times New Roman" panose="02020603050405020304" pitchFamily="18" charset="0"/>
              </a:rPr>
              <a:t>3,55.</a:t>
            </a:r>
          </a:p>
          <a:p>
            <a:pPr marL="342900" indent="-342900" algn="just">
              <a:buFontTx/>
              <a:buAutoNum type="arabicPeriod"/>
            </a:pPr>
            <a:endParaRPr lang="ru-RU" sz="1400" dirty="0">
              <a:latin typeface="Times New Roman" panose="02020603050405020304" pitchFamily="18" charset="0"/>
              <a:cs typeface="Times New Roman" panose="02020603050405020304" pitchFamily="18" charset="0"/>
            </a:endParaRPr>
          </a:p>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15</a:t>
            </a:r>
            <a:r>
              <a:rPr lang="ru-RU" sz="1400" dirty="0">
                <a:latin typeface="Times New Roman" panose="02020603050405020304" pitchFamily="18" charset="0"/>
                <a:cs typeface="Times New Roman" panose="02020603050405020304" pitchFamily="18" charset="0"/>
              </a:rPr>
              <a:t> учащихся получили отметку «2», что составило 5% в структуре полученных отметок. </a:t>
            </a:r>
          </a:p>
          <a:p>
            <a:pPr marL="342900" indent="-342900"/>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Биология</a:t>
            </a:r>
          </a:p>
        </p:txBody>
      </p:sp>
      <p:sp>
        <p:nvSpPr>
          <p:cNvPr id="3" name="TextBox 2"/>
          <p:cNvSpPr txBox="1"/>
          <p:nvPr/>
        </p:nvSpPr>
        <p:spPr>
          <a:xfrm>
            <a:off x="6057900" y="845165"/>
            <a:ext cx="4333875" cy="246221"/>
          </a:xfrm>
          <a:prstGeom prst="rect">
            <a:avLst/>
          </a:prstGeom>
          <a:noFill/>
        </p:spPr>
        <p:txBody>
          <a:bodyPr wrap="square" rtlCol="0">
            <a:spAutoFit/>
          </a:bodyPr>
          <a:lstStyle/>
          <a:p>
            <a:r>
              <a:rPr lang="ru-RU" sz="1000" b="1" dirty="0">
                <a:latin typeface="Times New Roman" pitchFamily="18" charset="0"/>
                <a:cs typeface="Times New Roman" pitchFamily="18" charset="0"/>
              </a:rPr>
              <a:t>неявка 8 чел</a:t>
            </a:r>
            <a:r>
              <a:rPr lang="ru-RU" sz="1000" dirty="0">
                <a:latin typeface="Times New Roman" pitchFamily="18" charset="0"/>
                <a:cs typeface="Times New Roman" pitchFamily="18" charset="0"/>
              </a:rPr>
              <a:t>. (66(1),579(1), 595(1),630(3),632(1),634(1)).</a:t>
            </a:r>
          </a:p>
        </p:txBody>
      </p:sp>
      <p:graphicFrame>
        <p:nvGraphicFramePr>
          <p:cNvPr id="4" name="Таблица 3"/>
          <p:cNvGraphicFramePr>
            <a:graphicFrameLocks noGrp="1"/>
          </p:cNvGraphicFramePr>
          <p:nvPr>
            <p:extLst>
              <p:ext uri="{D42A27DB-BD31-4B8C-83A1-F6EECF244321}">
                <p14:modId xmlns:p14="http://schemas.microsoft.com/office/powerpoint/2010/main" val="2783310531"/>
              </p:ext>
            </p:extLst>
          </p:nvPr>
        </p:nvGraphicFramePr>
        <p:xfrm>
          <a:off x="6125379" y="1243584"/>
          <a:ext cx="4737254" cy="962025"/>
        </p:xfrm>
        <a:graphic>
          <a:graphicData uri="http://schemas.openxmlformats.org/drawingml/2006/table">
            <a:tbl>
              <a:tblPr/>
              <a:tblGrid>
                <a:gridCol w="3128792">
                  <a:extLst>
                    <a:ext uri="{9D8B030D-6E8A-4147-A177-3AD203B41FA5}">
                      <a16:colId xmlns:a16="http://schemas.microsoft.com/office/drawing/2014/main" val="20000"/>
                    </a:ext>
                  </a:extLst>
                </a:gridCol>
                <a:gridCol w="859315">
                  <a:extLst>
                    <a:ext uri="{9D8B030D-6E8A-4147-A177-3AD203B41FA5}">
                      <a16:colId xmlns:a16="http://schemas.microsoft.com/office/drawing/2014/main" val="20001"/>
                    </a:ext>
                  </a:extLst>
                </a:gridCol>
                <a:gridCol w="749147">
                  <a:extLst>
                    <a:ext uri="{9D8B030D-6E8A-4147-A177-3AD203B41FA5}">
                      <a16:colId xmlns:a16="http://schemas.microsoft.com/office/drawing/2014/main" val="20002"/>
                    </a:ext>
                  </a:extLst>
                </a:gridCol>
              </a:tblGrid>
              <a:tr h="190500">
                <a:tc>
                  <a:txBody>
                    <a:bodyPr/>
                    <a:lstStyle/>
                    <a:p>
                      <a:pPr algn="ctr" fontAlgn="b"/>
                      <a:r>
                        <a:rPr lang="ru-RU" sz="1200" b="1" i="0" u="none" strike="noStrike" dirty="0">
                          <a:effectLst/>
                          <a:latin typeface="Times New Roman"/>
                        </a:rPr>
                        <a:t>К/р биология</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0500">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282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79%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0500">
                <a:tc>
                  <a:txBody>
                    <a:bodyPr/>
                    <a:lstStyle/>
                    <a:p>
                      <a:pPr algn="l" fontAlgn="b"/>
                      <a:r>
                        <a:rPr lang="ru-RU" sz="1200" b="0" i="0" u="none" strike="noStrike" dirty="0">
                          <a:effectLst/>
                          <a:latin typeface="Times New Roman"/>
                        </a:rPr>
                        <a:t>ГБОУ школа №13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dirty="0">
                          <a:effectLst/>
                          <a:latin typeface="Times New Roman"/>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00025">
                <a:tc>
                  <a:txBody>
                    <a:bodyPr/>
                    <a:lstStyle/>
                    <a:p>
                      <a:pPr algn="l" fontAlgn="b"/>
                      <a:r>
                        <a:rPr lang="ru-RU" sz="1200" b="1" i="0" u="none" strike="noStrike" dirty="0">
                          <a:effectLst/>
                          <a:latin typeface="Times New Roman"/>
                        </a:rPr>
                        <a:t>Итого на 18.05.2021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328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8229" y="2969235"/>
            <a:ext cx="521811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Диаграмма 9"/>
          <p:cNvGraphicFramePr>
            <a:graphicFrameLocks/>
          </p:cNvGraphicFramePr>
          <p:nvPr>
            <p:extLst>
              <p:ext uri="{D42A27DB-BD31-4B8C-83A1-F6EECF244321}">
                <p14:modId xmlns:p14="http://schemas.microsoft.com/office/powerpoint/2010/main" val="1856043358"/>
              </p:ext>
            </p:extLst>
          </p:nvPr>
        </p:nvGraphicFramePr>
        <p:xfrm>
          <a:off x="5928306" y="3422495"/>
          <a:ext cx="5419067" cy="27359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1897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127" y="153832"/>
            <a:ext cx="9144000" cy="441742"/>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Основные результаты ОГЭ 2021 по предмету</a:t>
            </a:r>
          </a:p>
        </p:txBody>
      </p:sp>
      <p:sp>
        <p:nvSpPr>
          <p:cNvPr id="5" name="TextBox 4"/>
          <p:cNvSpPr txBox="1"/>
          <p:nvPr/>
        </p:nvSpPr>
        <p:spPr>
          <a:xfrm>
            <a:off x="465220" y="1472184"/>
            <a:ext cx="5252533" cy="3816429"/>
          </a:xfrm>
          <a:prstGeom prst="rect">
            <a:avLst/>
          </a:prstGeom>
          <a:noFill/>
        </p:spPr>
        <p:txBody>
          <a:bodyPr wrap="square" rtlCol="0">
            <a:spAutoFit/>
          </a:bodyPr>
          <a:lstStyle/>
          <a:p>
            <a:pPr marL="342900" indent="-342900" algn="just">
              <a:buFontTx/>
              <a:buAutoNum type="arabicPeriod"/>
            </a:pPr>
            <a:r>
              <a:rPr lang="ru-RU" sz="1400" dirty="0">
                <a:latin typeface="Times New Roman" panose="02020603050405020304" pitchFamily="18" charset="0"/>
                <a:cs typeface="Times New Roman" panose="02020603050405020304" pitchFamily="18" charset="0"/>
              </a:rPr>
              <a:t>В 2021 году для сдачи ОГЭ по математике было зарегистрировано </a:t>
            </a:r>
            <a:r>
              <a:rPr lang="ru-RU" sz="1400" b="1" dirty="0">
                <a:latin typeface="Times New Roman" panose="02020603050405020304" pitchFamily="18" charset="0"/>
                <a:cs typeface="Times New Roman" panose="02020603050405020304" pitchFamily="18" charset="0"/>
              </a:rPr>
              <a:t>4135 </a:t>
            </a:r>
            <a:r>
              <a:rPr lang="ru-RU" sz="1400" dirty="0">
                <a:latin typeface="Times New Roman" panose="02020603050405020304" pitchFamily="18" charset="0"/>
                <a:cs typeface="Times New Roman" panose="02020603050405020304" pitchFamily="18" charset="0"/>
              </a:rPr>
              <a:t>ученика из 53 государственных общеобразовательных  организаций, расположенных на территории Приморского района.</a:t>
            </a:r>
          </a:p>
          <a:p>
            <a:endParaRPr lang="ru-RU" sz="1400" dirty="0">
              <a:latin typeface="Times New Roman" panose="02020603050405020304" pitchFamily="18" charset="0"/>
              <a:cs typeface="Times New Roman" panose="02020603050405020304" pitchFamily="18" charset="0"/>
            </a:endParaRPr>
          </a:p>
          <a:p>
            <a:pPr marL="342900" indent="-342900">
              <a:buAutoNum type="arabicPeriod" startAt="2"/>
            </a:pPr>
            <a:r>
              <a:rPr lang="ru-RU" sz="1400" dirty="0">
                <a:latin typeface="Times New Roman" panose="02020603050405020304" pitchFamily="18" charset="0"/>
                <a:cs typeface="Times New Roman" panose="02020603050405020304" pitchFamily="18" charset="0"/>
              </a:rPr>
              <a:t>По итогам проведения экзамена в 2021 году</a:t>
            </a:r>
          </a:p>
          <a:p>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неявка</a:t>
            </a:r>
            <a:r>
              <a:rPr lang="ru-RU" sz="1400" dirty="0">
                <a:latin typeface="Times New Roman" panose="02020603050405020304" pitchFamily="18" charset="0"/>
                <a:cs typeface="Times New Roman" panose="02020603050405020304" pitchFamily="18" charset="0"/>
              </a:rPr>
              <a:t> составила </a:t>
            </a:r>
            <a:r>
              <a:rPr lang="ru-RU" sz="1400" b="1" dirty="0">
                <a:latin typeface="Times New Roman" panose="02020603050405020304" pitchFamily="18" charset="0"/>
                <a:cs typeface="Times New Roman" panose="02020603050405020304" pitchFamily="18" charset="0"/>
              </a:rPr>
              <a:t>1</a:t>
            </a:r>
            <a:r>
              <a:rPr lang="ru-RU" sz="1400" dirty="0">
                <a:latin typeface="Times New Roman" panose="02020603050405020304" pitchFamily="18" charset="0"/>
                <a:cs typeface="Times New Roman" panose="02020603050405020304" pitchFamily="18" charset="0"/>
              </a:rPr>
              <a:t> человек (109 </a:t>
            </a:r>
            <a:r>
              <a:rPr lang="ru-RU" sz="1400" dirty="0" err="1">
                <a:latin typeface="Times New Roman" panose="02020603050405020304" pitchFamily="18" charset="0"/>
                <a:cs typeface="Times New Roman" panose="02020603050405020304" pitchFamily="18" charset="0"/>
              </a:rPr>
              <a:t>шк</a:t>
            </a:r>
            <a:r>
              <a:rPr lang="ru-RU" sz="1400" dirty="0">
                <a:latin typeface="Times New Roman" panose="02020603050405020304" pitchFamily="18" charset="0"/>
                <a:cs typeface="Times New Roman" panose="02020603050405020304" pitchFamily="18" charset="0"/>
              </a:rPr>
              <a:t>.).</a:t>
            </a:r>
          </a:p>
          <a:p>
            <a:endParaRPr lang="ru-RU" sz="1400" dirty="0">
              <a:latin typeface="Times New Roman" panose="02020603050405020304" pitchFamily="18" charset="0"/>
              <a:cs typeface="Times New Roman" panose="02020603050405020304" pitchFamily="18" charset="0"/>
            </a:endParaRPr>
          </a:p>
          <a:p>
            <a:pPr marL="342900" indent="-342900">
              <a:buAutoNum type="arabicPeriod" startAt="3"/>
            </a:pPr>
            <a:r>
              <a:rPr lang="ru-RU" sz="1400" dirty="0">
                <a:latin typeface="Times New Roman" panose="02020603050405020304" pitchFamily="18" charset="0"/>
                <a:cs typeface="Times New Roman" panose="02020603050405020304" pitchFamily="18" charset="0"/>
              </a:rPr>
              <a:t>Результаты участников по математике можно охарактеризовать как средние. Средняя отметка составила </a:t>
            </a:r>
            <a:r>
              <a:rPr lang="ru-RU" sz="1400" b="1" dirty="0">
                <a:latin typeface="Times New Roman" panose="02020603050405020304" pitchFamily="18" charset="0"/>
                <a:cs typeface="Times New Roman" panose="02020603050405020304" pitchFamily="18" charset="0"/>
              </a:rPr>
              <a:t>3,63</a:t>
            </a:r>
            <a:r>
              <a:rPr lang="ru-RU" sz="1400" dirty="0">
                <a:latin typeface="Times New Roman" panose="02020603050405020304" pitchFamily="18" charset="0"/>
                <a:cs typeface="Times New Roman" panose="02020603050405020304" pitchFamily="18" charset="0"/>
              </a:rPr>
              <a:t>. </a:t>
            </a:r>
          </a:p>
          <a:p>
            <a:pPr marL="342900" indent="-342900">
              <a:buAutoNum type="arabicPeriod" startAt="3"/>
            </a:pPr>
            <a:endParaRPr lang="ru-RU" sz="1400" dirty="0">
              <a:latin typeface="Times New Roman" panose="02020603050405020304" pitchFamily="18" charset="0"/>
              <a:cs typeface="Times New Roman" panose="02020603050405020304" pitchFamily="18" charset="0"/>
            </a:endParaRPr>
          </a:p>
          <a:p>
            <a:pPr marL="342900" indent="-342900">
              <a:buFontTx/>
              <a:buAutoNum type="arabicPeriod" startAt="3"/>
            </a:pPr>
            <a:r>
              <a:rPr lang="ru-RU" sz="1400" dirty="0">
                <a:latin typeface="Times New Roman" panose="02020603050405020304" pitchFamily="18" charset="0"/>
                <a:cs typeface="Times New Roman" panose="02020603050405020304" pitchFamily="18" charset="0"/>
              </a:rPr>
              <a:t>Отметку «2» по математике получили </a:t>
            </a:r>
            <a:r>
              <a:rPr lang="ru-RU" sz="1400" b="1" dirty="0">
                <a:latin typeface="Times New Roman" panose="02020603050405020304" pitchFamily="18" charset="0"/>
                <a:cs typeface="Times New Roman" panose="02020603050405020304" pitchFamily="18" charset="0"/>
              </a:rPr>
              <a:t>55</a:t>
            </a:r>
            <a:r>
              <a:rPr lang="ru-RU" sz="1400" dirty="0">
                <a:latin typeface="Times New Roman" panose="02020603050405020304" pitchFamily="18" charset="0"/>
                <a:cs typeface="Times New Roman" panose="02020603050405020304" pitchFamily="18" charset="0"/>
              </a:rPr>
              <a:t> учащихся. </a:t>
            </a:r>
          </a:p>
          <a:p>
            <a:pPr marL="342900" indent="-342900">
              <a:buFontTx/>
              <a:buAutoNum type="arabicPeriod" startAt="3"/>
            </a:pPr>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lang="ru-RU" dirty="0"/>
          </a:p>
        </p:txBody>
      </p:sp>
      <p:sp>
        <p:nvSpPr>
          <p:cNvPr id="7" name="TextBox 6"/>
          <p:cNvSpPr txBox="1"/>
          <p:nvPr/>
        </p:nvSpPr>
        <p:spPr>
          <a:xfrm>
            <a:off x="465221" y="845165"/>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Математика</a:t>
            </a:r>
          </a:p>
        </p:txBody>
      </p:sp>
      <p:graphicFrame>
        <p:nvGraphicFramePr>
          <p:cNvPr id="4" name="Таблица 3"/>
          <p:cNvGraphicFramePr>
            <a:graphicFrameLocks noGrp="1"/>
          </p:cNvGraphicFramePr>
          <p:nvPr>
            <p:extLst>
              <p:ext uri="{D42A27DB-BD31-4B8C-83A1-F6EECF244321}">
                <p14:modId xmlns:p14="http://schemas.microsoft.com/office/powerpoint/2010/main" val="3577659409"/>
              </p:ext>
            </p:extLst>
          </p:nvPr>
        </p:nvGraphicFramePr>
        <p:xfrm>
          <a:off x="6325517" y="1588427"/>
          <a:ext cx="4030337" cy="1154773"/>
        </p:xfrm>
        <a:graphic>
          <a:graphicData uri="http://schemas.openxmlformats.org/drawingml/2006/table">
            <a:tbl>
              <a:tblPr/>
              <a:tblGrid>
                <a:gridCol w="2505139">
                  <a:extLst>
                    <a:ext uri="{9D8B030D-6E8A-4147-A177-3AD203B41FA5}">
                      <a16:colId xmlns:a16="http://schemas.microsoft.com/office/drawing/2014/main" val="20000"/>
                    </a:ext>
                  </a:extLst>
                </a:gridCol>
                <a:gridCol w="793103">
                  <a:extLst>
                    <a:ext uri="{9D8B030D-6E8A-4147-A177-3AD203B41FA5}">
                      <a16:colId xmlns:a16="http://schemas.microsoft.com/office/drawing/2014/main" val="20001"/>
                    </a:ext>
                  </a:extLst>
                </a:gridCol>
                <a:gridCol w="732095">
                  <a:extLst>
                    <a:ext uri="{9D8B030D-6E8A-4147-A177-3AD203B41FA5}">
                      <a16:colId xmlns:a16="http://schemas.microsoft.com/office/drawing/2014/main" val="20002"/>
                    </a:ext>
                  </a:extLst>
                </a:gridCol>
              </a:tblGrid>
              <a:tr h="285129">
                <a:tc>
                  <a:txBody>
                    <a:bodyPr/>
                    <a:lstStyle/>
                    <a:p>
                      <a:pPr algn="ctr" fontAlgn="b"/>
                      <a:r>
                        <a:rPr lang="ru-RU" sz="1200" b="1" i="0" u="none" strike="noStrike" dirty="0">
                          <a:effectLst/>
                          <a:latin typeface="Times New Roman"/>
                        </a:rPr>
                        <a:t>Участники ОГЭ 2021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чел.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effectLst/>
                          <a:latin typeface="Times New Roman"/>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5129">
                <a:tc>
                  <a:txBody>
                    <a:bodyPr/>
                    <a:lstStyle/>
                    <a:p>
                      <a:pPr algn="l" fontAlgn="b"/>
                      <a:r>
                        <a:rPr lang="ru-RU" sz="1200" b="0" i="0" u="none" strike="noStrike" dirty="0">
                          <a:effectLst/>
                          <a:latin typeface="Times New Roman"/>
                        </a:rPr>
                        <a:t>Выпускники лицеев и гимназий</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1006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effectLst/>
                          <a:latin typeface="Times New Roman"/>
                        </a:rPr>
                        <a:t>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5129">
                <a:tc>
                  <a:txBody>
                    <a:bodyPr/>
                    <a:lstStyle/>
                    <a:p>
                      <a:pPr algn="l" fontAlgn="b"/>
                      <a:r>
                        <a:rPr lang="ru-RU" sz="1200" b="0" i="0" u="none" strike="noStrike" dirty="0">
                          <a:effectLst/>
                          <a:latin typeface="Times New Roman"/>
                        </a:rPr>
                        <a:t>Выпускники школ района</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3129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effectLst/>
                          <a:latin typeface="Times New Roman"/>
                        </a:rPr>
                        <a:t>76%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9386">
                <a:tc>
                  <a:txBody>
                    <a:bodyPr/>
                    <a:lstStyle/>
                    <a:p>
                      <a:pPr algn="l" fontAlgn="b"/>
                      <a:r>
                        <a:rPr lang="ru-RU" sz="1200" b="0" i="0" u="none" strike="noStrike" dirty="0">
                          <a:effectLst/>
                          <a:latin typeface="Times New Roman"/>
                        </a:rPr>
                        <a:t>Итого:</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4135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effectLst/>
                          <a:latin typeface="Times New Roman"/>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Диаграмма 9"/>
          <p:cNvGraphicFramePr>
            <a:graphicFrameLocks/>
          </p:cNvGraphicFramePr>
          <p:nvPr>
            <p:extLst>
              <p:ext uri="{D42A27DB-BD31-4B8C-83A1-F6EECF244321}">
                <p14:modId xmlns:p14="http://schemas.microsoft.com/office/powerpoint/2010/main" val="852387875"/>
              </p:ext>
            </p:extLst>
          </p:nvPr>
        </p:nvGraphicFramePr>
        <p:xfrm>
          <a:off x="6231390" y="3501584"/>
          <a:ext cx="5237169" cy="285902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202497" y="3019665"/>
            <a:ext cx="3944038" cy="307777"/>
          </a:xfrm>
          <a:prstGeom prst="rect">
            <a:avLst/>
          </a:prstGeom>
          <a:noFill/>
        </p:spPr>
        <p:txBody>
          <a:bodyPr wrap="square" rtlCol="0">
            <a:spAutoFit/>
          </a:bodyPr>
          <a:lstStyle/>
          <a:p>
            <a:r>
              <a:rPr lang="ru-RU" sz="1400" b="1" dirty="0">
                <a:latin typeface="Times New Roman" pitchFamily="18" charset="0"/>
                <a:cs typeface="Times New Roman" pitchFamily="18" charset="0"/>
              </a:rPr>
              <a:t>Структура распределения отметок</a:t>
            </a:r>
          </a:p>
        </p:txBody>
      </p:sp>
    </p:spTree>
    <p:extLst>
      <p:ext uri="{BB962C8B-B14F-4D97-AF65-F5344CB8AC3E}">
        <p14:creationId xmlns:p14="http://schemas.microsoft.com/office/powerpoint/2010/main" val="12337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p>
        </p:txBody>
      </p:sp>
      <p:sp>
        <p:nvSpPr>
          <p:cNvPr id="17" name="TextBox 16"/>
          <p:cNvSpPr txBox="1"/>
          <p:nvPr/>
        </p:nvSpPr>
        <p:spPr>
          <a:xfrm>
            <a:off x="477301" y="1475553"/>
            <a:ext cx="10684836" cy="1600438"/>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лидирующую группу ОО (для оценки использована средняя отметка по предмету , отсутствие «2» и «3» и наличие хотя бы одной «5» в структуре распределения отметок) попали 8 ОО района (частные и  школы городского подчинения не учитывались).</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Наилучший результат по району 43 балла из 45 возможных набрала ученица </a:t>
            </a:r>
            <a:r>
              <a:rPr lang="ru-RU" sz="1400" b="1" dirty="0">
                <a:solidFill>
                  <a:srgbClr val="0070C0"/>
                </a:solidFill>
                <a:latin typeface="Times New Roman" panose="02020603050405020304" pitchFamily="18" charset="0"/>
                <a:cs typeface="Times New Roman" panose="02020603050405020304" pitchFamily="18" charset="0"/>
              </a:rPr>
              <a:t>ГБОУ школы №596</a:t>
            </a:r>
            <a:r>
              <a:rPr lang="ru-RU" sz="14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ru-RU"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контрольной работе по биологии приняли участие по желанию  9 учеников ГБОУ школы №13, из них отметку «4» получили пять воспитанников и отметку «3» четыре воспитанника. </a:t>
            </a:r>
            <a:endParaRPr lang="ru-RU" dirty="0"/>
          </a:p>
        </p:txBody>
      </p:sp>
      <p:sp>
        <p:nvSpPr>
          <p:cNvPr id="3" name="TextBox 2"/>
          <p:cNvSpPr txBox="1"/>
          <p:nvPr/>
        </p:nvSpPr>
        <p:spPr>
          <a:xfrm>
            <a:off x="478463" y="1076511"/>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Биология</a:t>
            </a:r>
          </a:p>
        </p:txBody>
      </p:sp>
      <p:graphicFrame>
        <p:nvGraphicFramePr>
          <p:cNvPr id="6" name="Таблица 5"/>
          <p:cNvGraphicFramePr>
            <a:graphicFrameLocks noGrp="1"/>
          </p:cNvGraphicFramePr>
          <p:nvPr>
            <p:extLst>
              <p:ext uri="{D42A27DB-BD31-4B8C-83A1-F6EECF244321}">
                <p14:modId xmlns:p14="http://schemas.microsoft.com/office/powerpoint/2010/main" val="2726594759"/>
              </p:ext>
            </p:extLst>
          </p:nvPr>
        </p:nvGraphicFramePr>
        <p:xfrm>
          <a:off x="768350" y="3075991"/>
          <a:ext cx="6349999" cy="1859280"/>
        </p:xfrm>
        <a:graphic>
          <a:graphicData uri="http://schemas.openxmlformats.org/drawingml/2006/table">
            <a:tbl>
              <a:tblPr/>
              <a:tblGrid>
                <a:gridCol w="2084933">
                  <a:extLst>
                    <a:ext uri="{9D8B030D-6E8A-4147-A177-3AD203B41FA5}">
                      <a16:colId xmlns:a16="http://schemas.microsoft.com/office/drawing/2014/main" val="20000"/>
                    </a:ext>
                  </a:extLst>
                </a:gridCol>
                <a:gridCol w="660070">
                  <a:extLst>
                    <a:ext uri="{9D8B030D-6E8A-4147-A177-3AD203B41FA5}">
                      <a16:colId xmlns:a16="http://schemas.microsoft.com/office/drawing/2014/main" val="20001"/>
                    </a:ext>
                  </a:extLst>
                </a:gridCol>
                <a:gridCol w="609295">
                  <a:extLst>
                    <a:ext uri="{9D8B030D-6E8A-4147-A177-3AD203B41FA5}">
                      <a16:colId xmlns:a16="http://schemas.microsoft.com/office/drawing/2014/main" val="20002"/>
                    </a:ext>
                  </a:extLst>
                </a:gridCol>
                <a:gridCol w="609295">
                  <a:extLst>
                    <a:ext uri="{9D8B030D-6E8A-4147-A177-3AD203B41FA5}">
                      <a16:colId xmlns:a16="http://schemas.microsoft.com/office/drawing/2014/main" val="20003"/>
                    </a:ext>
                  </a:extLst>
                </a:gridCol>
                <a:gridCol w="609295">
                  <a:extLst>
                    <a:ext uri="{9D8B030D-6E8A-4147-A177-3AD203B41FA5}">
                      <a16:colId xmlns:a16="http://schemas.microsoft.com/office/drawing/2014/main" val="20004"/>
                    </a:ext>
                  </a:extLst>
                </a:gridCol>
                <a:gridCol w="1167816">
                  <a:extLst>
                    <a:ext uri="{9D8B030D-6E8A-4147-A177-3AD203B41FA5}">
                      <a16:colId xmlns:a16="http://schemas.microsoft.com/office/drawing/2014/main" val="20005"/>
                    </a:ext>
                  </a:extLst>
                </a:gridCol>
                <a:gridCol w="609295">
                  <a:extLst>
                    <a:ext uri="{9D8B030D-6E8A-4147-A177-3AD203B41FA5}">
                      <a16:colId xmlns:a16="http://schemas.microsoft.com/office/drawing/2014/main" val="20006"/>
                    </a:ext>
                  </a:extLst>
                </a:gridCol>
              </a:tblGrid>
              <a:tr h="0">
                <a:tc>
                  <a:txBody>
                    <a:bodyPr/>
                    <a:lstStyle/>
                    <a:p>
                      <a:pPr algn="ctr" fontAlgn="ctr"/>
                      <a:r>
                        <a:rPr lang="ru-RU" sz="1100" b="0" i="0" u="none" strike="noStrike" dirty="0">
                          <a:solidFill>
                            <a:srgbClr val="FFFFFF"/>
                          </a:solidFill>
                          <a:effectLst/>
                          <a:latin typeface="Calibri"/>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effectLst/>
                          <a:latin typeface="Calibri"/>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effectLst/>
                          <a:latin typeface="Calibri"/>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b"/>
                      <a:r>
                        <a:rPr lang="ru-RU" sz="1100" b="0" i="0" u="none" strike="noStrike">
                          <a:effectLst/>
                          <a:latin typeface="Calibri"/>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b"/>
                      <a:r>
                        <a:rPr lang="ru-RU" sz="1100" b="0" i="0" u="none" strike="noStrike">
                          <a:effectLst/>
                          <a:latin typeface="Calibri"/>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ru-RU" sz="1100" b="0" i="0" u="none" strike="noStrike">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Calibri"/>
                        </a:rPr>
                        <a:t>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r h="190500">
                <a:tc>
                  <a:txBody>
                    <a:bodyPr/>
                    <a:lstStyle/>
                    <a:p>
                      <a:pPr algn="ctr" fontAlgn="b"/>
                      <a:r>
                        <a:rPr lang="ru-RU" sz="1100" b="0" i="0" u="none" strike="noStrike">
                          <a:effectLst/>
                          <a:latin typeface="Calibri"/>
                        </a:rPr>
                        <a:t>554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fontAlgn="b"/>
                      <a:r>
                        <a:rPr lang="ru-RU" sz="1100" b="0" i="0" u="none" strike="noStrike">
                          <a:effectLst/>
                          <a:latin typeface="Calibri"/>
                        </a:rPr>
                        <a:t>597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b"/>
                      <a:r>
                        <a:rPr lang="ru-RU" sz="1100" b="0" i="0" u="none" strike="noStrike">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ctr" fontAlgn="b"/>
                      <a:r>
                        <a:rPr lang="ru-RU" sz="1100" b="0" i="0" u="none" strike="noStrike">
                          <a:effectLst/>
                          <a:latin typeface="Calibri"/>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ctr" fontAlgn="b"/>
                      <a:r>
                        <a:rPr lang="ru-RU" sz="1100" b="0" i="0" u="none" strike="noStrike">
                          <a:effectLst/>
                          <a:latin typeface="Calibri"/>
                        </a:rPr>
                        <a:t>618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4,13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ctr" fontAlgn="b"/>
                      <a:r>
                        <a:rPr lang="ru-RU" sz="1100" b="0" i="0" u="none" strike="noStrike">
                          <a:effectLst/>
                          <a:latin typeface="Calibri"/>
                        </a:rPr>
                        <a:t>661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Calibri"/>
                        </a:rPr>
                        <a:t>4,13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1" name="TextBox 10"/>
          <p:cNvSpPr txBox="1"/>
          <p:nvPr/>
        </p:nvSpPr>
        <p:spPr>
          <a:xfrm>
            <a:off x="502875" y="5057775"/>
            <a:ext cx="11086869" cy="523220"/>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К самым лучшим в группе ОО с кол-вом участников более 10 относятся: 320, 595 и 640. Показатель качества знаний в этих ОО 73% и более. </a:t>
            </a:r>
          </a:p>
        </p:txBody>
      </p:sp>
      <p:graphicFrame>
        <p:nvGraphicFramePr>
          <p:cNvPr id="12" name="Таблица 11"/>
          <p:cNvGraphicFramePr>
            <a:graphicFrameLocks noGrp="1"/>
          </p:cNvGraphicFramePr>
          <p:nvPr>
            <p:extLst>
              <p:ext uri="{D42A27DB-BD31-4B8C-83A1-F6EECF244321}">
                <p14:modId xmlns:p14="http://schemas.microsoft.com/office/powerpoint/2010/main" val="3771019794"/>
              </p:ext>
            </p:extLst>
          </p:nvPr>
        </p:nvGraphicFramePr>
        <p:xfrm>
          <a:off x="749300" y="5580995"/>
          <a:ext cx="6959600" cy="952500"/>
        </p:xfrm>
        <a:graphic>
          <a:graphicData uri="http://schemas.openxmlformats.org/drawingml/2006/table">
            <a:tbl>
              <a:tblPr/>
              <a:tblGrid>
                <a:gridCol w="2085024">
                  <a:extLst>
                    <a:ext uri="{9D8B030D-6E8A-4147-A177-3AD203B41FA5}">
                      <a16:colId xmlns:a16="http://schemas.microsoft.com/office/drawing/2014/main" val="20000"/>
                    </a:ext>
                  </a:extLst>
                </a:gridCol>
                <a:gridCol w="660099">
                  <a:extLst>
                    <a:ext uri="{9D8B030D-6E8A-4147-A177-3AD203B41FA5}">
                      <a16:colId xmlns:a16="http://schemas.microsoft.com/office/drawing/2014/main" val="20001"/>
                    </a:ext>
                  </a:extLst>
                </a:gridCol>
                <a:gridCol w="609322">
                  <a:extLst>
                    <a:ext uri="{9D8B030D-6E8A-4147-A177-3AD203B41FA5}">
                      <a16:colId xmlns:a16="http://schemas.microsoft.com/office/drawing/2014/main" val="20002"/>
                    </a:ext>
                  </a:extLst>
                </a:gridCol>
                <a:gridCol w="609322">
                  <a:extLst>
                    <a:ext uri="{9D8B030D-6E8A-4147-A177-3AD203B41FA5}">
                      <a16:colId xmlns:a16="http://schemas.microsoft.com/office/drawing/2014/main" val="20003"/>
                    </a:ext>
                  </a:extLst>
                </a:gridCol>
                <a:gridCol w="609322">
                  <a:extLst>
                    <a:ext uri="{9D8B030D-6E8A-4147-A177-3AD203B41FA5}">
                      <a16:colId xmlns:a16="http://schemas.microsoft.com/office/drawing/2014/main" val="20004"/>
                    </a:ext>
                  </a:extLst>
                </a:gridCol>
                <a:gridCol w="1167867">
                  <a:extLst>
                    <a:ext uri="{9D8B030D-6E8A-4147-A177-3AD203B41FA5}">
                      <a16:colId xmlns:a16="http://schemas.microsoft.com/office/drawing/2014/main" val="20005"/>
                    </a:ext>
                  </a:extLst>
                </a:gridCol>
                <a:gridCol w="609322">
                  <a:extLst>
                    <a:ext uri="{9D8B030D-6E8A-4147-A177-3AD203B41FA5}">
                      <a16:colId xmlns:a16="http://schemas.microsoft.com/office/drawing/2014/main" val="20006"/>
                    </a:ext>
                  </a:extLst>
                </a:gridCol>
                <a:gridCol w="609322">
                  <a:extLst>
                    <a:ext uri="{9D8B030D-6E8A-4147-A177-3AD203B41FA5}">
                      <a16:colId xmlns:a16="http://schemas.microsoft.com/office/drawing/2014/main" val="20007"/>
                    </a:ext>
                  </a:extLst>
                </a:gridCol>
              </a:tblGrid>
              <a:tr h="381000">
                <a:tc>
                  <a:txBody>
                    <a:bodyPr/>
                    <a:lstStyle/>
                    <a:p>
                      <a:pPr algn="ctr" fontAlgn="ctr"/>
                      <a:r>
                        <a:rPr lang="ru-RU" sz="1100" b="0" i="0" u="none" strike="noStrike" dirty="0">
                          <a:solidFill>
                            <a:srgbClr val="FFFFFF"/>
                          </a:solidFill>
                          <a:effectLst/>
                          <a:latin typeface="Calibri"/>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a:solidFill>
                            <a:srgbClr val="FFFFFF"/>
                          </a:solidFill>
                          <a:effectLst/>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effectLst/>
                          <a:latin typeface="Calibri"/>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dirty="0">
                          <a:solidFill>
                            <a:srgbClr val="FFFFFF"/>
                          </a:solidFill>
                          <a:effectLst/>
                          <a:latin typeface="Calibri"/>
                        </a:rPr>
                        <a:t>средний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effectLst/>
                          <a:latin typeface="Calibri"/>
                        </a:rPr>
                        <a:t>качество знаний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190500">
                <a:tc>
                  <a:txBody>
                    <a:bodyPr/>
                    <a:lstStyle/>
                    <a:p>
                      <a:pPr algn="ctr" fontAlgn="b"/>
                      <a:r>
                        <a:rPr lang="ru-RU" sz="1100" b="0" i="0" u="none" strike="noStrike">
                          <a:effectLst/>
                          <a:latin typeface="Calibri"/>
                        </a:rPr>
                        <a:t>595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Calibri"/>
                        </a:rPr>
                        <a:t>3,91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Calibri"/>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b"/>
                      <a:r>
                        <a:rPr lang="ru-RU" sz="1100" b="0" i="0" u="none" strike="noStrike">
                          <a:effectLst/>
                          <a:latin typeface="Calibri"/>
                        </a:rPr>
                        <a:t>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Calibri"/>
                        </a:rPr>
                        <a:t>3,82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Calibri"/>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0500">
                <a:tc>
                  <a:txBody>
                    <a:bodyPr/>
                    <a:lstStyle/>
                    <a:p>
                      <a:pPr algn="ctr" fontAlgn="b"/>
                      <a:r>
                        <a:rPr lang="ru-RU" sz="1100" b="0" i="0" u="none" strike="noStrike">
                          <a:effectLst/>
                          <a:latin typeface="Calibri"/>
                        </a:rPr>
                        <a:t>320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100" b="0" i="0" u="none" strike="noStrike">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Calibri"/>
                        </a:rPr>
                        <a:t>3,73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Calibri"/>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5" name="Номер слайда 4"/>
          <p:cNvSpPr>
            <a:spLocks noGrp="1"/>
          </p:cNvSpPr>
          <p:nvPr>
            <p:ph type="sldNum" sz="quarter" idx="12"/>
          </p:nvPr>
        </p:nvSpPr>
        <p:spPr/>
        <p:txBody>
          <a:bodyPr/>
          <a:lstStyle/>
          <a:p>
            <a:fld id="{A1E7BC73-F272-4144-8705-640BE5919E24}" type="slidenum">
              <a:rPr lang="ru-RU" smtClean="0"/>
              <a:pPr/>
              <a:t>40</a:t>
            </a:fld>
            <a:endParaRPr lang="ru-RU"/>
          </a:p>
        </p:txBody>
      </p:sp>
    </p:spTree>
    <p:extLst>
      <p:ext uri="{BB962C8B-B14F-4D97-AF65-F5344CB8AC3E}">
        <p14:creationId xmlns:p14="http://schemas.microsoft.com/office/powerpoint/2010/main" val="3977114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809625" y="0"/>
            <a:ext cx="10515600" cy="49351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низким результатом</a:t>
            </a:r>
          </a:p>
        </p:txBody>
      </p:sp>
      <p:sp>
        <p:nvSpPr>
          <p:cNvPr id="5" name="Заголовок 4"/>
          <p:cNvSpPr txBox="1">
            <a:spLocks/>
          </p:cNvSpPr>
          <p:nvPr/>
        </p:nvSpPr>
        <p:spPr>
          <a:xfrm>
            <a:off x="871653" y="576309"/>
            <a:ext cx="2855495" cy="341632"/>
          </a:xfrm>
          <a:prstGeom prst="rect">
            <a:avLst/>
          </a:prstGeom>
          <a:solidFill>
            <a:schemeClr val="tx1">
              <a:lumMod val="65000"/>
              <a:lumOff val="35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a:solidFill>
                  <a:schemeClr val="bg1"/>
                </a:solidFill>
                <a:latin typeface="+mn-lt"/>
                <a:ea typeface="+mn-ea"/>
                <a:cs typeface="+mn-cs"/>
              </a:rPr>
              <a:t>Биология</a:t>
            </a:r>
          </a:p>
        </p:txBody>
      </p:sp>
      <p:sp>
        <p:nvSpPr>
          <p:cNvPr id="6" name="Содержимое 5"/>
          <p:cNvSpPr>
            <a:spLocks noGrp="1"/>
          </p:cNvSpPr>
          <p:nvPr>
            <p:ph idx="1"/>
          </p:nvPr>
        </p:nvSpPr>
        <p:spPr>
          <a:xfrm>
            <a:off x="898602" y="910528"/>
            <a:ext cx="1717971" cy="480131"/>
          </a:xfrm>
          <a:prstGeom prst="rect">
            <a:avLst/>
          </a:prstGeom>
        </p:spPr>
        <p:txBody>
          <a:bodyPr wrap="none">
            <a:spAutoFit/>
          </a:bodyPr>
          <a:lstStyle/>
          <a:p>
            <a:pPr lvl="0">
              <a:buNone/>
            </a:pPr>
            <a:r>
              <a:rPr lang="ru-RU" dirty="0">
                <a:solidFill>
                  <a:prstClr val="black"/>
                </a:solidFill>
                <a:latin typeface="Times New Roman" panose="02020603050405020304" pitchFamily="18" charset="0"/>
                <a:cs typeface="Times New Roman" panose="02020603050405020304" pitchFamily="18" charset="0"/>
              </a:rPr>
              <a:t>«</a:t>
            </a:r>
            <a:r>
              <a:rPr lang="ru-RU" sz="1800" b="1" dirty="0">
                <a:solidFill>
                  <a:prstClr val="black"/>
                </a:solidFill>
                <a:latin typeface="Times New Roman" panose="02020603050405020304" pitchFamily="18" charset="0"/>
                <a:cs typeface="Times New Roman" panose="02020603050405020304" pitchFamily="18" charset="0"/>
              </a:rPr>
              <a:t>Отстающие»</a:t>
            </a:r>
          </a:p>
        </p:txBody>
      </p:sp>
      <p:sp>
        <p:nvSpPr>
          <p:cNvPr id="7" name="TextBox 6"/>
          <p:cNvSpPr txBox="1"/>
          <p:nvPr/>
        </p:nvSpPr>
        <p:spPr>
          <a:xfrm>
            <a:off x="867925" y="1351213"/>
            <a:ext cx="6237725" cy="307777"/>
          </a:xfrm>
          <a:prstGeom prst="rect">
            <a:avLst/>
          </a:prstGeom>
          <a:noFill/>
        </p:spPr>
        <p:txBody>
          <a:bodyPr wrap="square" rtlCol="0">
            <a:spAutoFit/>
          </a:bodyPr>
          <a:lstStyle/>
          <a:p>
            <a:pPr marL="342900" indent="-342900" algn="just"/>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885825" y="1381810"/>
            <a:ext cx="10363200" cy="2031325"/>
          </a:xfrm>
          <a:prstGeom prst="rect">
            <a:avLst/>
          </a:prstGeom>
        </p:spPr>
        <p:txBody>
          <a:bodyPr wrap="square">
            <a:spAutoFit/>
          </a:bodyPr>
          <a:lstStyle/>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На контрольной работе по биологии 15 из 328 учащихся (частные и  школы городского подчинения не учитывались) получили отметку «2», что составило 5% в структуре полученных отметок.</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1/3 всех полученных троек и двоек по биологии  (частные и  школы городского подчинения не учитывались) приходится на 5 ОО района: 48, 57, 58, 635 и 655. </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400" dirty="0">
                <a:latin typeface="Times New Roman" panose="02020603050405020304" pitchFamily="18" charset="0"/>
                <a:cs typeface="Times New Roman" panose="02020603050405020304" pitchFamily="18" charset="0"/>
              </a:rPr>
              <a:t>В ГБОУ школе №58  </a:t>
            </a:r>
            <a:r>
              <a:rPr lang="ru-RU" sz="1400" b="1" dirty="0">
                <a:latin typeface="Times New Roman" panose="02020603050405020304" pitchFamily="18" charset="0"/>
                <a:cs typeface="Times New Roman" panose="02020603050405020304" pitchFamily="18" charset="0"/>
              </a:rPr>
              <a:t>5 </a:t>
            </a:r>
            <a:r>
              <a:rPr lang="ru-RU" sz="1400" dirty="0">
                <a:latin typeface="Times New Roman" panose="02020603050405020304" pitchFamily="18" charset="0"/>
                <a:cs typeface="Times New Roman" panose="02020603050405020304" pitchFamily="18" charset="0"/>
              </a:rPr>
              <a:t>человек</a:t>
            </a:r>
            <a:r>
              <a:rPr lang="ru-RU"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сдало на «2» балла.</a:t>
            </a:r>
          </a:p>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endParaRPr lang="ru-RU" sz="1400" dirty="0">
              <a:latin typeface="Times New Roman" panose="02020603050405020304" pitchFamily="18" charset="0"/>
              <a:cs typeface="Times New Roman" panose="02020603050405020304" pitchFamily="18" charset="0"/>
            </a:endParaRPr>
          </a:p>
        </p:txBody>
      </p:sp>
      <p:sp>
        <p:nvSpPr>
          <p:cNvPr id="11" name="Овал 10"/>
          <p:cNvSpPr/>
          <p:nvPr/>
        </p:nvSpPr>
        <p:spPr>
          <a:xfrm>
            <a:off x="6067425" y="5221544"/>
            <a:ext cx="1085850" cy="4799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1434347951"/>
              </p:ext>
            </p:extLst>
          </p:nvPr>
        </p:nvGraphicFramePr>
        <p:xfrm>
          <a:off x="1116585" y="3225003"/>
          <a:ext cx="5768956" cy="1389861"/>
        </p:xfrm>
        <a:graphic>
          <a:graphicData uri="http://schemas.openxmlformats.org/drawingml/2006/table">
            <a:tbl>
              <a:tblPr/>
              <a:tblGrid>
                <a:gridCol w="2095193">
                  <a:extLst>
                    <a:ext uri="{9D8B030D-6E8A-4147-A177-3AD203B41FA5}">
                      <a16:colId xmlns:a16="http://schemas.microsoft.com/office/drawing/2014/main" val="20000"/>
                    </a:ext>
                  </a:extLst>
                </a:gridCol>
                <a:gridCol w="663318">
                  <a:extLst>
                    <a:ext uri="{9D8B030D-6E8A-4147-A177-3AD203B41FA5}">
                      <a16:colId xmlns:a16="http://schemas.microsoft.com/office/drawing/2014/main" val="20001"/>
                    </a:ext>
                  </a:extLst>
                </a:gridCol>
                <a:gridCol w="612294">
                  <a:extLst>
                    <a:ext uri="{9D8B030D-6E8A-4147-A177-3AD203B41FA5}">
                      <a16:colId xmlns:a16="http://schemas.microsoft.com/office/drawing/2014/main" val="20002"/>
                    </a:ext>
                  </a:extLst>
                </a:gridCol>
                <a:gridCol w="612294">
                  <a:extLst>
                    <a:ext uri="{9D8B030D-6E8A-4147-A177-3AD203B41FA5}">
                      <a16:colId xmlns:a16="http://schemas.microsoft.com/office/drawing/2014/main" val="20003"/>
                    </a:ext>
                  </a:extLst>
                </a:gridCol>
                <a:gridCol w="612294">
                  <a:extLst>
                    <a:ext uri="{9D8B030D-6E8A-4147-A177-3AD203B41FA5}">
                      <a16:colId xmlns:a16="http://schemas.microsoft.com/office/drawing/2014/main" val="20004"/>
                    </a:ext>
                  </a:extLst>
                </a:gridCol>
                <a:gridCol w="1173563">
                  <a:extLst>
                    <a:ext uri="{9D8B030D-6E8A-4147-A177-3AD203B41FA5}">
                      <a16:colId xmlns:a16="http://schemas.microsoft.com/office/drawing/2014/main" val="20005"/>
                    </a:ext>
                  </a:extLst>
                </a:gridCol>
              </a:tblGrid>
              <a:tr h="385626">
                <a:tc>
                  <a:txBody>
                    <a:bodyPr/>
                    <a:lstStyle/>
                    <a:p>
                      <a:pPr algn="ctr" fontAlgn="ctr"/>
                      <a:r>
                        <a:rPr lang="ru-RU" sz="1200" b="1" i="0" u="none" strike="noStrike" dirty="0">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«2» и «3» % от сдающих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00847">
                <a:tc>
                  <a:txBody>
                    <a:bodyPr/>
                    <a:lstStyle/>
                    <a:p>
                      <a:pPr algn="ctr" fontAlgn="b"/>
                      <a:r>
                        <a:rPr lang="ru-RU" sz="1000" b="0" i="0" u="none" strike="noStrike">
                          <a:solidFill>
                            <a:srgbClr val="000000"/>
                          </a:solidFill>
                          <a:effectLst/>
                          <a:latin typeface="Times New Roman"/>
                        </a:rPr>
                        <a:t>ГБОУшкола №48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FFFFFF"/>
                          </a:solidFill>
                          <a:effectLst/>
                          <a:latin typeface="Times New Roman"/>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200847">
                <a:tc>
                  <a:txBody>
                    <a:bodyPr/>
                    <a:lstStyle/>
                    <a:p>
                      <a:pPr algn="ctr" fontAlgn="b"/>
                      <a:r>
                        <a:rPr lang="ru-RU" sz="1000" b="0" i="0" u="none" strike="noStrike">
                          <a:solidFill>
                            <a:srgbClr val="000000"/>
                          </a:solidFill>
                          <a:effectLst/>
                          <a:latin typeface="Times New Roman"/>
                        </a:rPr>
                        <a:t>ГБОУ школа №57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200847">
                <a:tc>
                  <a:txBody>
                    <a:bodyPr/>
                    <a:lstStyle/>
                    <a:p>
                      <a:pPr algn="ctr" fontAlgn="b"/>
                      <a:r>
                        <a:rPr lang="ru-RU" sz="1000" b="0" i="0" u="none" strike="noStrike">
                          <a:solidFill>
                            <a:srgbClr val="000000"/>
                          </a:solidFill>
                          <a:effectLst/>
                          <a:latin typeface="Times New Roman"/>
                        </a:rPr>
                        <a:t>ГБОУ школа №655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FFFFFF"/>
                          </a:solidFill>
                          <a:effectLst/>
                          <a:latin typeface="Times New Roman"/>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3"/>
                  </a:ext>
                </a:extLst>
              </a:tr>
              <a:tr h="200847">
                <a:tc>
                  <a:txBody>
                    <a:bodyPr/>
                    <a:lstStyle/>
                    <a:p>
                      <a:pPr algn="ctr" fontAlgn="b"/>
                      <a:r>
                        <a:rPr lang="ru-RU" sz="1000" b="0" i="0" u="none" strike="noStrike">
                          <a:solidFill>
                            <a:srgbClr val="000000"/>
                          </a:solidFill>
                          <a:effectLst/>
                          <a:latin typeface="Times New Roman"/>
                        </a:rPr>
                        <a:t>ГБОУшкола №635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FFFFFF"/>
                          </a:solidFill>
                          <a:effectLst/>
                          <a:latin typeface="Times New Roman"/>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4"/>
                  </a:ext>
                </a:extLst>
              </a:tr>
              <a:tr h="200847">
                <a:tc>
                  <a:txBody>
                    <a:bodyPr/>
                    <a:lstStyle/>
                    <a:p>
                      <a:pPr algn="ctr" fontAlgn="b"/>
                      <a:r>
                        <a:rPr lang="ru-RU" sz="1000" b="0" i="0" u="none" strike="noStrike">
                          <a:solidFill>
                            <a:srgbClr val="000000"/>
                          </a:solidFill>
                          <a:effectLst/>
                          <a:latin typeface="Times New Roman"/>
                        </a:rPr>
                        <a:t>ГБОУшкола №58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FFFFFF"/>
                          </a:solidFill>
                          <a:effectLst/>
                          <a:latin typeface="Times New Roman"/>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5"/>
                  </a:ext>
                </a:extLst>
              </a:tr>
            </a:tbl>
          </a:graphicData>
        </a:graphic>
      </p:graphicFrame>
      <p:sp>
        <p:nvSpPr>
          <p:cNvPr id="16" name="Правая фигурная скобка 15"/>
          <p:cNvSpPr/>
          <p:nvPr/>
        </p:nvSpPr>
        <p:spPr>
          <a:xfrm rot="5400000">
            <a:off x="4917281" y="4210053"/>
            <a:ext cx="247650" cy="10572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 name="TextBox 16"/>
          <p:cNvSpPr txBox="1"/>
          <p:nvPr/>
        </p:nvSpPr>
        <p:spPr>
          <a:xfrm>
            <a:off x="4755356" y="4944545"/>
            <a:ext cx="814388" cy="276999"/>
          </a:xfrm>
          <a:prstGeom prst="rect">
            <a:avLst/>
          </a:prstGeom>
          <a:noFill/>
        </p:spPr>
        <p:txBody>
          <a:bodyPr wrap="square" rtlCol="0">
            <a:spAutoFit/>
          </a:bodyPr>
          <a:lstStyle/>
          <a:p>
            <a:r>
              <a:rPr lang="ru-RU" sz="1200" b="1" dirty="0">
                <a:latin typeface="Times New Roman" pitchFamily="18" charset="0"/>
                <a:cs typeface="Times New Roman" pitchFamily="18" charset="0"/>
              </a:rPr>
              <a:t>50 чел.</a:t>
            </a:r>
          </a:p>
        </p:txBody>
      </p:sp>
      <p:sp>
        <p:nvSpPr>
          <p:cNvPr id="3" name="Номер слайда 2"/>
          <p:cNvSpPr>
            <a:spLocks noGrp="1"/>
          </p:cNvSpPr>
          <p:nvPr>
            <p:ph type="sldNum" sz="quarter" idx="12"/>
          </p:nvPr>
        </p:nvSpPr>
        <p:spPr/>
        <p:txBody>
          <a:bodyPr/>
          <a:lstStyle/>
          <a:p>
            <a:fld id="{A1E7BC73-F272-4144-8705-640BE5919E24}" type="slidenum">
              <a:rPr lang="ru-RU" smtClean="0"/>
              <a:pPr/>
              <a:t>41</a:t>
            </a:fld>
            <a:endParaRPr lang="ru-RU"/>
          </a:p>
        </p:txBody>
      </p:sp>
    </p:spTree>
    <p:extLst>
      <p:ext uri="{BB962C8B-B14F-4D97-AF65-F5344CB8AC3E}">
        <p14:creationId xmlns:p14="http://schemas.microsoft.com/office/powerpoint/2010/main" val="3501780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312948" y="11017"/>
            <a:ext cx="10515600" cy="493519"/>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Итоги ГИА-9 2021. Выдача аттестатов 9 класс 2021</a:t>
            </a:r>
          </a:p>
        </p:txBody>
      </p:sp>
      <p:sp>
        <p:nvSpPr>
          <p:cNvPr id="7" name="TextBox 6"/>
          <p:cNvSpPr txBox="1"/>
          <p:nvPr/>
        </p:nvSpPr>
        <p:spPr>
          <a:xfrm>
            <a:off x="867925" y="1351213"/>
            <a:ext cx="6237725" cy="307777"/>
          </a:xfrm>
          <a:prstGeom prst="rect">
            <a:avLst/>
          </a:prstGeom>
          <a:noFill/>
        </p:spPr>
        <p:txBody>
          <a:bodyPr wrap="square" rtlCol="0">
            <a:spAutoFit/>
          </a:bodyPr>
          <a:lstStyle/>
          <a:p>
            <a:pPr marL="342900" indent="-342900" algn="just"/>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885825" y="1381810"/>
            <a:ext cx="10363200" cy="523220"/>
          </a:xfrm>
          <a:prstGeom prst="rect">
            <a:avLst/>
          </a:prstGeom>
        </p:spPr>
        <p:txBody>
          <a:bodyPr wrap="square">
            <a:spAutoFit/>
          </a:bodyPr>
          <a:lstStyle/>
          <a:p>
            <a:pPr marL="342900" indent="-342900" algn="just">
              <a:buFont typeface="Arial" pitchFamily="34" charset="0"/>
              <a:buChar char="•"/>
            </a:pPr>
            <a:endParaRPr lang="ru-RU" sz="1400" dirty="0">
              <a:latin typeface="Times New Roman" panose="02020603050405020304" pitchFamily="18" charset="0"/>
              <a:cs typeface="Times New Roman" panose="02020603050405020304" pitchFamily="18" charset="0"/>
            </a:endParaRPr>
          </a:p>
          <a:p>
            <a:pPr marL="342900" indent="-342900" algn="just"/>
            <a:endParaRPr lang="ru-RU" sz="1400" dirty="0">
              <a:latin typeface="Times New Roman" panose="02020603050405020304" pitchFamily="18" charset="0"/>
              <a:cs typeface="Times New Roman" panose="02020603050405020304" pitchFamily="18" charset="0"/>
            </a:endParaRPr>
          </a:p>
        </p:txBody>
      </p:sp>
      <p:sp>
        <p:nvSpPr>
          <p:cNvPr id="11" name="Овал 10"/>
          <p:cNvSpPr/>
          <p:nvPr/>
        </p:nvSpPr>
        <p:spPr>
          <a:xfrm>
            <a:off x="6067425" y="5221544"/>
            <a:ext cx="1085850" cy="47994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058618375"/>
              </p:ext>
            </p:extLst>
          </p:nvPr>
        </p:nvGraphicFramePr>
        <p:xfrm>
          <a:off x="6257580" y="3664474"/>
          <a:ext cx="5596569" cy="1684020"/>
        </p:xfrm>
        <a:graphic>
          <a:graphicData uri="http://schemas.openxmlformats.org/drawingml/2006/table">
            <a:tbl>
              <a:tblPr/>
              <a:tblGrid>
                <a:gridCol w="1696598">
                  <a:extLst>
                    <a:ext uri="{9D8B030D-6E8A-4147-A177-3AD203B41FA5}">
                      <a16:colId xmlns:a16="http://schemas.microsoft.com/office/drawing/2014/main" val="20000"/>
                    </a:ext>
                  </a:extLst>
                </a:gridCol>
                <a:gridCol w="1255923">
                  <a:extLst>
                    <a:ext uri="{9D8B030D-6E8A-4147-A177-3AD203B41FA5}">
                      <a16:colId xmlns:a16="http://schemas.microsoft.com/office/drawing/2014/main" val="20001"/>
                    </a:ext>
                  </a:extLst>
                </a:gridCol>
                <a:gridCol w="771181">
                  <a:extLst>
                    <a:ext uri="{9D8B030D-6E8A-4147-A177-3AD203B41FA5}">
                      <a16:colId xmlns:a16="http://schemas.microsoft.com/office/drawing/2014/main" val="20002"/>
                    </a:ext>
                  </a:extLst>
                </a:gridCol>
                <a:gridCol w="1013552">
                  <a:extLst>
                    <a:ext uri="{9D8B030D-6E8A-4147-A177-3AD203B41FA5}">
                      <a16:colId xmlns:a16="http://schemas.microsoft.com/office/drawing/2014/main" val="20003"/>
                    </a:ext>
                  </a:extLst>
                </a:gridCol>
                <a:gridCol w="859315">
                  <a:extLst>
                    <a:ext uri="{9D8B030D-6E8A-4147-A177-3AD203B41FA5}">
                      <a16:colId xmlns:a16="http://schemas.microsoft.com/office/drawing/2014/main" val="20004"/>
                    </a:ext>
                  </a:extLst>
                </a:gridCol>
              </a:tblGrid>
              <a:tr h="361950">
                <a:tc>
                  <a:txBody>
                    <a:bodyPr/>
                    <a:lstStyle/>
                    <a:p>
                      <a:pPr algn="ctr" fontAlgn="ctr"/>
                      <a:r>
                        <a:rPr lang="ru-RU" sz="1200" b="1" i="0" u="none" strike="noStrike" dirty="0">
                          <a:effectLst/>
                          <a:latin typeface="Times New Roman" panose="02020603050405020304" pitchFamily="18" charset="0"/>
                          <a:cs typeface="Times New Roman" pitchFamily="18" charset="0"/>
                        </a:rPr>
                        <a:t>Участники ГИА-9 2021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anose="02020603050405020304" pitchFamily="18" charset="0"/>
                          <a:cs typeface="Times New Roman" pitchFamily="18" charset="0"/>
                        </a:rPr>
                        <a:t>Всего зарегистрировано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panose="02020603050405020304" pitchFamily="18" charset="0"/>
                          <a:cs typeface="Times New Roman" pitchFamily="18" charset="0"/>
                        </a:rPr>
                        <a:t>Не допущены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panose="02020603050405020304" pitchFamily="18" charset="0"/>
                          <a:cs typeface="Times New Roman" pitchFamily="18" charset="0"/>
                        </a:rPr>
                        <a:t>Выдан аттестат</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anose="02020603050405020304" pitchFamily="18" charset="0"/>
                          <a:cs typeface="Times New Roman" pitchFamily="18" charset="0"/>
                        </a:rPr>
                        <a:t>Без аттестата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ctr"/>
                      <a:r>
                        <a:rPr lang="ru-RU" sz="1200" b="1" i="0" u="none" strike="noStrike" dirty="0">
                          <a:effectLst/>
                          <a:latin typeface="Times New Roman" panose="02020603050405020304" pitchFamily="18" charset="0"/>
                          <a:cs typeface="Times New Roman" pitchFamily="18" charset="0"/>
                        </a:rPr>
                        <a:t>ОО  района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4264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4205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FF0000"/>
                          </a:solidFill>
                          <a:effectLst/>
                          <a:latin typeface="Times New Roman" pitchFamily="18" charset="0"/>
                          <a:cs typeface="Times New Roman" pitchFamily="18" charset="0"/>
                        </a:rPr>
                        <a:t>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ctr"/>
                      <a:r>
                        <a:rPr lang="ru-RU" sz="1200" b="1" i="0" u="none" strike="noStrike" dirty="0">
                          <a:effectLst/>
                          <a:latin typeface="Times New Roman" panose="02020603050405020304" pitchFamily="18" charset="0"/>
                          <a:cs typeface="Times New Roman" pitchFamily="18" charset="0"/>
                        </a:rPr>
                        <a:t>ЧОУ</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ctr"/>
                      <a:r>
                        <a:rPr lang="ru-RU" sz="1200" b="1" i="0" u="none" strike="noStrike" dirty="0">
                          <a:effectLst/>
                          <a:latin typeface="Times New Roman" panose="02020603050405020304" pitchFamily="18" charset="0"/>
                          <a:cs typeface="Times New Roman" pitchFamily="18" charset="0"/>
                        </a:rPr>
                        <a:t>СШ№2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l" fontAlgn="ctr"/>
                      <a:r>
                        <a:rPr lang="ru-RU" sz="1200" b="1" i="0" u="none" strike="noStrike">
                          <a:effectLst/>
                          <a:latin typeface="Times New Roman" panose="02020603050405020304" pitchFamily="18" charset="0"/>
                          <a:cs typeface="Times New Roman" pitchFamily="18" charset="0"/>
                        </a:rPr>
                        <a:t>ГБОУ ИТШ № 777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ctr"/>
                      <a:r>
                        <a:rPr lang="ru-RU" sz="1200" b="1" i="0" u="none" strike="noStrike">
                          <a:effectLst/>
                          <a:latin typeface="Times New Roman" panose="02020603050405020304" pitchFamily="18" charset="0"/>
                          <a:cs typeface="Times New Roman" pitchFamily="18" charset="0"/>
                        </a:rPr>
                        <a:t>ГБПОУ "Олимпийские надежды"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ctr"/>
                      <a:r>
                        <a:rPr lang="ru-RU" sz="1200" b="1" i="0" u="none" strike="noStrike" dirty="0">
                          <a:effectLst/>
                          <a:latin typeface="Times New Roman" panose="02020603050405020304" pitchFamily="18" charset="0"/>
                          <a:cs typeface="Times New Roman" pitchFamily="18" charset="0"/>
                        </a:rPr>
                        <a:t>Итого: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4497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4421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3523678126"/>
              </p:ext>
            </p:extLst>
          </p:nvPr>
        </p:nvGraphicFramePr>
        <p:xfrm>
          <a:off x="6258230" y="5572640"/>
          <a:ext cx="5573884" cy="952500"/>
        </p:xfrm>
        <a:graphic>
          <a:graphicData uri="http://schemas.openxmlformats.org/drawingml/2006/table">
            <a:tbl>
              <a:tblPr/>
              <a:tblGrid>
                <a:gridCol w="1817133">
                  <a:extLst>
                    <a:ext uri="{9D8B030D-6E8A-4147-A177-3AD203B41FA5}">
                      <a16:colId xmlns:a16="http://schemas.microsoft.com/office/drawing/2014/main" val="20000"/>
                    </a:ext>
                  </a:extLst>
                </a:gridCol>
                <a:gridCol w="1123720">
                  <a:extLst>
                    <a:ext uri="{9D8B030D-6E8A-4147-A177-3AD203B41FA5}">
                      <a16:colId xmlns:a16="http://schemas.microsoft.com/office/drawing/2014/main" val="20001"/>
                    </a:ext>
                  </a:extLst>
                </a:gridCol>
                <a:gridCol w="815248">
                  <a:extLst>
                    <a:ext uri="{9D8B030D-6E8A-4147-A177-3AD203B41FA5}">
                      <a16:colId xmlns:a16="http://schemas.microsoft.com/office/drawing/2014/main" val="20002"/>
                    </a:ext>
                  </a:extLst>
                </a:gridCol>
                <a:gridCol w="929427">
                  <a:extLst>
                    <a:ext uri="{9D8B030D-6E8A-4147-A177-3AD203B41FA5}">
                      <a16:colId xmlns:a16="http://schemas.microsoft.com/office/drawing/2014/main" val="20003"/>
                    </a:ext>
                  </a:extLst>
                </a:gridCol>
                <a:gridCol w="888356">
                  <a:extLst>
                    <a:ext uri="{9D8B030D-6E8A-4147-A177-3AD203B41FA5}">
                      <a16:colId xmlns:a16="http://schemas.microsoft.com/office/drawing/2014/main" val="20004"/>
                    </a:ext>
                  </a:extLst>
                </a:gridCol>
              </a:tblGrid>
              <a:tr h="190500">
                <a:tc rowSpan="2">
                  <a:txBody>
                    <a:bodyPr/>
                    <a:lstStyle/>
                    <a:p>
                      <a:pPr algn="ctr" fontAlgn="ctr"/>
                      <a:r>
                        <a:rPr lang="ru-RU" sz="1200" b="1" i="0" u="none" strike="noStrike" dirty="0">
                          <a:effectLst/>
                          <a:latin typeface="Times New Roman" pitchFamily="18" charset="0"/>
                          <a:cs typeface="Times New Roman" pitchFamily="18" charset="0"/>
                        </a:rPr>
                        <a:t>Участники ГИА-9  2021                     без аттестата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200" b="1" i="0" u="none" strike="noStrike">
                          <a:effectLst/>
                          <a:latin typeface="Times New Roman" pitchFamily="18" charset="0"/>
                          <a:cs typeface="Times New Roman" pitchFamily="18" charset="0"/>
                        </a:rPr>
                        <a:t>Не сдано</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190500">
                <a:tc vMerge="1">
                  <a:txBody>
                    <a:bodyPr/>
                    <a:lstStyle/>
                    <a:p>
                      <a:endParaRPr lang="ru-RU"/>
                    </a:p>
                  </a:txBody>
                  <a:tcPr/>
                </a:tc>
                <a:tc>
                  <a:txBody>
                    <a:bodyPr/>
                    <a:lstStyle/>
                    <a:p>
                      <a:pPr algn="ctr" fontAlgn="ctr"/>
                      <a:r>
                        <a:rPr lang="ru-RU" sz="1200" b="1" i="0" u="none" strike="noStrike" dirty="0">
                          <a:effectLst/>
                          <a:latin typeface="Times New Roman" pitchFamily="18" charset="0"/>
                          <a:cs typeface="Times New Roman" pitchFamily="18" charset="0"/>
                        </a:rPr>
                        <a:t>Мат. + Рус.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pitchFamily="18" charset="0"/>
                          <a:cs typeface="Times New Roman" pitchFamily="18" charset="0"/>
                        </a:rPr>
                        <a:t>Мат.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pitchFamily="18" charset="0"/>
                          <a:cs typeface="Times New Roman" pitchFamily="18" charset="0"/>
                        </a:rPr>
                        <a:t>Рус.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pitchFamily="18" charset="0"/>
                          <a:cs typeface="Times New Roman" pitchFamily="18" charset="0"/>
                        </a:rPr>
                        <a:t>Рус.+н/я мат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ctr"/>
                      <a:r>
                        <a:rPr lang="ru-RU" sz="1200" b="1" i="0" u="none" strike="noStrike" dirty="0">
                          <a:effectLst/>
                          <a:latin typeface="Times New Roman" panose="02020603050405020304" pitchFamily="18" charset="0"/>
                          <a:cs typeface="Times New Roman" pitchFamily="18" charset="0"/>
                        </a:rPr>
                        <a:t>ОО  района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FF0000"/>
                          </a:solidFill>
                          <a:effectLst/>
                          <a:latin typeface="Times New Roman" pitchFamily="18" charset="0"/>
                          <a:cs typeface="Times New Roman"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FF0000"/>
                          </a:solidFill>
                          <a:effectLst/>
                          <a:latin typeface="Times New Roman" pitchFamily="18" charset="0"/>
                          <a:cs typeface="Times New Roman" pitchFamily="18"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FF0000"/>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FF0000"/>
                          </a:solidFill>
                          <a:effectLst/>
                          <a:latin typeface="Times New Roman" pitchFamily="18" charset="0"/>
                          <a:cs typeface="Times New Roman"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ctr"/>
                      <a:r>
                        <a:rPr lang="ru-RU" sz="1200" b="1" i="0" u="none" strike="noStrike" dirty="0">
                          <a:effectLst/>
                          <a:latin typeface="Times New Roman" panose="02020603050405020304" pitchFamily="18" charset="0"/>
                          <a:cs typeface="Times New Roman" pitchFamily="18" charset="0"/>
                        </a:rPr>
                        <a:t>СШ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l" fontAlgn="ctr"/>
                      <a:r>
                        <a:rPr lang="ru-RU" sz="1200" b="1" i="0" u="none" strike="noStrike" dirty="0">
                          <a:effectLst/>
                          <a:latin typeface="Times New Roman" panose="02020603050405020304" pitchFamily="18" charset="0"/>
                          <a:cs typeface="Times New Roman" pitchFamily="18" charset="0"/>
                        </a:rPr>
                        <a:t>Итого: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pitchFamily="18" charset="0"/>
                          <a:cs typeface="Times New Roman" pitchFamily="18"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a:effectLst/>
                          <a:latin typeface="Times New Roman" pitchFamily="18" charset="0"/>
                          <a:cs typeface="Times New Roman" pitchFamily="18"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effectLst/>
                          <a:latin typeface="Times New Roman" pitchFamily="18" charset="0"/>
                          <a:cs typeface="Times New Roman"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TextBox 9"/>
          <p:cNvSpPr txBox="1"/>
          <p:nvPr/>
        </p:nvSpPr>
        <p:spPr>
          <a:xfrm>
            <a:off x="5871990" y="651062"/>
            <a:ext cx="6070294" cy="2677656"/>
          </a:xfrm>
          <a:prstGeom prst="rect">
            <a:avLst/>
          </a:prstGeom>
          <a:noFill/>
        </p:spPr>
        <p:txBody>
          <a:bodyPr wrap="square" rtlCol="0">
            <a:spAutoFit/>
          </a:bodyPr>
          <a:lstStyle/>
          <a:p>
            <a:pPr marL="342900" indent="-342900" algn="just">
              <a:buFont typeface="Arial" pitchFamily="34" charset="0"/>
              <a:buChar char="•"/>
            </a:pPr>
            <a:r>
              <a:rPr lang="ru-RU" sz="1200" dirty="0">
                <a:latin typeface="Times New Roman" panose="02020603050405020304" pitchFamily="18" charset="0"/>
                <a:cs typeface="Times New Roman" panose="02020603050405020304" pitchFamily="18" charset="0"/>
              </a:rPr>
              <a:t>В 2021 году по итогам сдачи ГИА-9 в Приморском районе было выдано </a:t>
            </a:r>
            <a:r>
              <a:rPr lang="ru-RU" sz="1200" b="1" dirty="0">
                <a:latin typeface="Times New Roman" panose="02020603050405020304" pitchFamily="18" charset="0"/>
                <a:cs typeface="Times New Roman" panose="02020603050405020304" pitchFamily="18" charset="0"/>
              </a:rPr>
              <a:t>4422</a:t>
            </a:r>
            <a:r>
              <a:rPr lang="ru-RU" sz="1200" dirty="0">
                <a:latin typeface="Times New Roman" panose="02020603050405020304" pitchFamily="18" charset="0"/>
                <a:cs typeface="Times New Roman" panose="02020603050405020304" pitchFamily="18" charset="0"/>
              </a:rPr>
              <a:t> аттестата (включая 1 выпускника без персональных данных, в участниках не учитывался). Аттестат не получили </a:t>
            </a:r>
            <a:r>
              <a:rPr lang="ru-RU" sz="1200" b="1" dirty="0">
                <a:latin typeface="Times New Roman" panose="02020603050405020304" pitchFamily="18" charset="0"/>
                <a:cs typeface="Times New Roman" panose="02020603050405020304" pitchFamily="18" charset="0"/>
              </a:rPr>
              <a:t>76</a:t>
            </a:r>
            <a:r>
              <a:rPr lang="ru-RU" sz="1200" dirty="0">
                <a:latin typeface="Times New Roman" panose="02020603050405020304" pitchFamily="18" charset="0"/>
                <a:cs typeface="Times New Roman" panose="02020603050405020304" pitchFamily="18" charset="0"/>
              </a:rPr>
              <a:t> учеников (включая 2 не допущенных к экзаменам).</a:t>
            </a:r>
          </a:p>
          <a:p>
            <a:pPr marL="342900" indent="-342900" algn="just">
              <a:buFont typeface="Arial" pitchFamily="34" charset="0"/>
              <a:buChar char="•"/>
            </a:pPr>
            <a:endParaRPr lang="ru-RU" sz="12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200" dirty="0">
                <a:solidFill>
                  <a:srgbClr val="FF0000"/>
                </a:solidFill>
                <a:latin typeface="Times New Roman" panose="02020603050405020304" pitchFamily="18" charset="0"/>
                <a:cs typeface="Times New Roman" panose="02020603050405020304" pitchFamily="18" charset="0"/>
              </a:rPr>
              <a:t>В ОО района было выдано </a:t>
            </a:r>
            <a:r>
              <a:rPr lang="ru-RU" sz="1200" dirty="0">
                <a:latin typeface="Times New Roman" pitchFamily="18" charset="0"/>
                <a:cs typeface="Times New Roman" pitchFamily="18" charset="0"/>
              </a:rPr>
              <a:t>(частные и школы городского подчинения не учитывались) </a:t>
            </a:r>
            <a:r>
              <a:rPr lang="ru-RU" sz="1200" b="1" dirty="0">
                <a:solidFill>
                  <a:srgbClr val="FF0000"/>
                </a:solidFill>
                <a:latin typeface="Times New Roman" panose="02020603050405020304" pitchFamily="18" charset="0"/>
                <a:cs typeface="Times New Roman" panose="02020603050405020304" pitchFamily="18" charset="0"/>
              </a:rPr>
              <a:t>4206 </a:t>
            </a:r>
            <a:r>
              <a:rPr lang="ru-RU" sz="1200" dirty="0">
                <a:solidFill>
                  <a:srgbClr val="FF0000"/>
                </a:solidFill>
                <a:latin typeface="Times New Roman" panose="02020603050405020304" pitchFamily="18" charset="0"/>
                <a:cs typeface="Times New Roman" panose="02020603050405020304" pitchFamily="18" charset="0"/>
              </a:rPr>
              <a:t>аттестата </a:t>
            </a:r>
            <a:r>
              <a:rPr lang="ru-RU" sz="1200" dirty="0">
                <a:latin typeface="Times New Roman" panose="02020603050405020304" pitchFamily="18" charset="0"/>
                <a:cs typeface="Times New Roman" panose="02020603050405020304" pitchFamily="18" charset="0"/>
              </a:rPr>
              <a:t>(включая 1 аттестат выпускнику без персональных данных, в участниках не учитывался). (99 % от общего кол-ва выпускников). </a:t>
            </a:r>
          </a:p>
          <a:p>
            <a:pPr marL="342900" indent="-342900" algn="just">
              <a:buFont typeface="Arial" pitchFamily="34" charset="0"/>
              <a:buChar char="•"/>
            </a:pPr>
            <a:endParaRPr lang="ru-RU" sz="1200" dirty="0">
              <a:latin typeface="Times New Roman" panose="02020603050405020304" pitchFamily="18" charset="0"/>
              <a:cs typeface="Times New Roman" panose="02020603050405020304" pitchFamily="18" charset="0"/>
            </a:endParaRPr>
          </a:p>
          <a:p>
            <a:pPr marL="342900" indent="-342900" algn="just">
              <a:buFont typeface="Arial" pitchFamily="34" charset="0"/>
              <a:buChar char="•"/>
            </a:pPr>
            <a:r>
              <a:rPr lang="ru-RU" sz="1200" dirty="0">
                <a:solidFill>
                  <a:srgbClr val="FF0000"/>
                </a:solidFill>
                <a:latin typeface="Times New Roman" panose="02020603050405020304" pitchFamily="18" charset="0"/>
                <a:cs typeface="Times New Roman" panose="02020603050405020304" pitchFamily="18" charset="0"/>
              </a:rPr>
              <a:t>В ОО района аттестат не получили </a:t>
            </a:r>
            <a:r>
              <a:rPr lang="ru-RU" sz="1200" b="1" dirty="0">
                <a:solidFill>
                  <a:srgbClr val="FF0000"/>
                </a:solidFill>
                <a:latin typeface="Times New Roman" panose="02020603050405020304" pitchFamily="18" charset="0"/>
                <a:cs typeface="Times New Roman" panose="02020603050405020304" pitchFamily="18" charset="0"/>
              </a:rPr>
              <a:t>59</a:t>
            </a:r>
            <a:r>
              <a:rPr lang="ru-RU" sz="1200" dirty="0">
                <a:latin typeface="Times New Roman" panose="02020603050405020304" pitchFamily="18" charset="0"/>
                <a:cs typeface="Times New Roman" panose="02020603050405020304" pitchFamily="18" charset="0"/>
              </a:rPr>
              <a:t> учеников, из них 2 предмета (русский и математику) не сдали 14 чел., математику 41 чел., русский язык 2 чел, ученица ГБОУ школы №109 сдала на отметку  «2» русский язык  и «неявка» на экзамене по математике.  1 ученик ГБОУ школы №583 отказался  от сдачи ОГЭ после получения зачета на итоговом собеседовании. </a:t>
            </a:r>
          </a:p>
        </p:txBody>
      </p:sp>
      <p:graphicFrame>
        <p:nvGraphicFramePr>
          <p:cNvPr id="2" name="Таблица 1"/>
          <p:cNvGraphicFramePr>
            <a:graphicFrameLocks noGrp="1"/>
          </p:cNvGraphicFramePr>
          <p:nvPr>
            <p:extLst>
              <p:ext uri="{D42A27DB-BD31-4B8C-83A1-F6EECF244321}">
                <p14:modId xmlns:p14="http://schemas.microsoft.com/office/powerpoint/2010/main" val="535352929"/>
              </p:ext>
            </p:extLst>
          </p:nvPr>
        </p:nvGraphicFramePr>
        <p:xfrm>
          <a:off x="430471" y="1505101"/>
          <a:ext cx="5324860" cy="981645"/>
        </p:xfrm>
        <a:graphic>
          <a:graphicData uri="http://schemas.openxmlformats.org/drawingml/2006/table">
            <a:tbl>
              <a:tblPr/>
              <a:tblGrid>
                <a:gridCol w="1082086">
                  <a:extLst>
                    <a:ext uri="{9D8B030D-6E8A-4147-A177-3AD203B41FA5}">
                      <a16:colId xmlns:a16="http://schemas.microsoft.com/office/drawing/2014/main" val="20000"/>
                    </a:ext>
                  </a:extLst>
                </a:gridCol>
                <a:gridCol w="985471">
                  <a:extLst>
                    <a:ext uri="{9D8B030D-6E8A-4147-A177-3AD203B41FA5}">
                      <a16:colId xmlns:a16="http://schemas.microsoft.com/office/drawing/2014/main" val="20001"/>
                    </a:ext>
                  </a:extLst>
                </a:gridCol>
                <a:gridCol w="530002">
                  <a:extLst>
                    <a:ext uri="{9D8B030D-6E8A-4147-A177-3AD203B41FA5}">
                      <a16:colId xmlns:a16="http://schemas.microsoft.com/office/drawing/2014/main" val="20002"/>
                    </a:ext>
                  </a:extLst>
                </a:gridCol>
                <a:gridCol w="530002">
                  <a:extLst>
                    <a:ext uri="{9D8B030D-6E8A-4147-A177-3AD203B41FA5}">
                      <a16:colId xmlns:a16="http://schemas.microsoft.com/office/drawing/2014/main" val="20003"/>
                    </a:ext>
                  </a:extLst>
                </a:gridCol>
                <a:gridCol w="530002">
                  <a:extLst>
                    <a:ext uri="{9D8B030D-6E8A-4147-A177-3AD203B41FA5}">
                      <a16:colId xmlns:a16="http://schemas.microsoft.com/office/drawing/2014/main" val="20004"/>
                    </a:ext>
                  </a:extLst>
                </a:gridCol>
                <a:gridCol w="530002">
                  <a:extLst>
                    <a:ext uri="{9D8B030D-6E8A-4147-A177-3AD203B41FA5}">
                      <a16:colId xmlns:a16="http://schemas.microsoft.com/office/drawing/2014/main" val="20005"/>
                    </a:ext>
                  </a:extLst>
                </a:gridCol>
                <a:gridCol w="530002">
                  <a:extLst>
                    <a:ext uri="{9D8B030D-6E8A-4147-A177-3AD203B41FA5}">
                      <a16:colId xmlns:a16="http://schemas.microsoft.com/office/drawing/2014/main" val="20006"/>
                    </a:ext>
                  </a:extLst>
                </a:gridCol>
                <a:gridCol w="607293">
                  <a:extLst>
                    <a:ext uri="{9D8B030D-6E8A-4147-A177-3AD203B41FA5}">
                      <a16:colId xmlns:a16="http://schemas.microsoft.com/office/drawing/2014/main" val="20007"/>
                    </a:ext>
                  </a:extLst>
                </a:gridCol>
              </a:tblGrid>
              <a:tr h="478237">
                <a:tc>
                  <a:txBody>
                    <a:bodyPr/>
                    <a:lstStyle/>
                    <a:p>
                      <a:pPr algn="ctr" fontAlgn="ctr"/>
                      <a:r>
                        <a:rPr lang="ru-RU" sz="1200" b="1" i="0" u="none" strike="noStrike" dirty="0">
                          <a:effectLst/>
                          <a:latin typeface="Times New Roman"/>
                        </a:rPr>
                        <a:t>Предмет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1" i="0" u="none" strike="noStrike" dirty="0">
                          <a:effectLst/>
                          <a:latin typeface="Times New Roman"/>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1" i="0" u="none" strike="noStrike" dirty="0">
                          <a:effectLst/>
                          <a:latin typeface="Times New Roman"/>
                        </a:rPr>
                        <a:t>Неявка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1" i="0" u="none" strike="noStrike" dirty="0">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1" i="0" u="none" strike="noStrike" dirty="0">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1" i="0" u="none" strike="noStrike" dirty="0">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1" i="0" u="none" strike="noStrike" dirty="0">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ru-RU" sz="1200" b="1" i="0" u="none" strike="noStrike" dirty="0">
                          <a:effectLst/>
                          <a:latin typeface="Times New Roman"/>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251704">
                <a:tc>
                  <a:txBody>
                    <a:bodyPr/>
                    <a:lstStyle/>
                    <a:p>
                      <a:pPr algn="l" fontAlgn="b"/>
                      <a:r>
                        <a:rPr lang="ru-RU" sz="1200" b="0" i="0" u="none" strike="noStrike">
                          <a:effectLst/>
                          <a:latin typeface="Times New Roman"/>
                        </a:rPr>
                        <a:t>Русский язык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4139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1338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1810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dirty="0">
                          <a:effectLst/>
                          <a:latin typeface="Times New Roman"/>
                        </a:rPr>
                        <a:t>974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dirty="0">
                          <a:effectLst/>
                          <a:latin typeface="Times New Roman"/>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dirty="0">
                          <a:effectLst/>
                          <a:latin typeface="Times New Roman"/>
                        </a:rPr>
                        <a:t>4,08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51704">
                <a:tc>
                  <a:txBody>
                    <a:bodyPr/>
                    <a:lstStyle/>
                    <a:p>
                      <a:pPr algn="l" fontAlgn="b"/>
                      <a:r>
                        <a:rPr lang="ru-RU" sz="1200" b="0" i="0" u="none" strike="noStrike">
                          <a:effectLst/>
                          <a:latin typeface="Times New Roman"/>
                        </a:rPr>
                        <a:t>Математика</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dirty="0">
                          <a:effectLst/>
                          <a:latin typeface="Times New Roman"/>
                        </a:rPr>
                        <a:t>4135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484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1700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1895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a:effectLst/>
                          <a:latin typeface="Times New Roman"/>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ru-RU" sz="1200" b="0" i="0" u="none" strike="noStrike" dirty="0">
                          <a:effectLst/>
                          <a:latin typeface="Times New Roman"/>
                        </a:rPr>
                        <a:t>3,63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312948" y="827993"/>
            <a:ext cx="5288096" cy="523220"/>
          </a:xfrm>
          <a:prstGeom prst="rect">
            <a:avLst/>
          </a:prstGeom>
          <a:noFill/>
        </p:spPr>
        <p:txBody>
          <a:bodyPr wrap="square" rtlCol="0">
            <a:spAutoFit/>
          </a:bodyPr>
          <a:lstStyle/>
          <a:p>
            <a:r>
              <a:rPr lang="ru-RU" sz="1400" b="1" dirty="0">
                <a:latin typeface="Times New Roman" pitchFamily="18" charset="0"/>
                <a:cs typeface="Times New Roman" pitchFamily="18" charset="0"/>
              </a:rPr>
              <a:t>Итоги ОГЭ 2021 в ОО Приморского района (частные и школы городского подчинения не учитывались)</a:t>
            </a:r>
          </a:p>
        </p:txBody>
      </p:sp>
      <p:sp>
        <p:nvSpPr>
          <p:cNvPr id="14" name="TextBox 13"/>
          <p:cNvSpPr txBox="1"/>
          <p:nvPr/>
        </p:nvSpPr>
        <p:spPr>
          <a:xfrm>
            <a:off x="352339" y="2663148"/>
            <a:ext cx="5315810" cy="646331"/>
          </a:xfrm>
          <a:prstGeom prst="rect">
            <a:avLst/>
          </a:prstGeom>
          <a:noFill/>
        </p:spPr>
        <p:txBody>
          <a:bodyPr wrap="square" rtlCol="0">
            <a:spAutoFit/>
          </a:bodyPr>
          <a:lstStyle/>
          <a:p>
            <a:r>
              <a:rPr lang="ru-RU" sz="1200" b="1" dirty="0">
                <a:solidFill>
                  <a:prstClr val="black"/>
                </a:solidFill>
                <a:latin typeface="Times New Roman" panose="02020603050405020304" pitchFamily="18" charset="0"/>
                <a:cs typeface="Times New Roman" panose="02020603050405020304" pitchFamily="18" charset="0"/>
              </a:rPr>
              <a:t>Максимальные баллы в ОГЭ по русскому языку и ОГЭ по математике </a:t>
            </a:r>
            <a:r>
              <a:rPr lang="ru-RU" sz="1200" dirty="0">
                <a:solidFill>
                  <a:prstClr val="black"/>
                </a:solidFill>
                <a:latin typeface="Times New Roman" panose="02020603050405020304" pitchFamily="18" charset="0"/>
                <a:cs typeface="Times New Roman" panose="02020603050405020304" pitchFamily="18" charset="0"/>
              </a:rPr>
              <a:t>(33 балла по русскому языку и 31 балл по математике) набрали </a:t>
            </a:r>
            <a:r>
              <a:rPr lang="ru-RU" sz="1200" b="1" dirty="0">
                <a:solidFill>
                  <a:prstClr val="black"/>
                </a:solidFill>
                <a:latin typeface="Times New Roman" panose="02020603050405020304" pitchFamily="18" charset="0"/>
                <a:cs typeface="Times New Roman" panose="02020603050405020304" pitchFamily="18" charset="0"/>
              </a:rPr>
              <a:t>3 ученика</a:t>
            </a:r>
            <a:r>
              <a:rPr lang="ru-RU" sz="1200" dirty="0">
                <a:solidFill>
                  <a:prstClr val="black"/>
                </a:solidFill>
                <a:latin typeface="Times New Roman" panose="02020603050405020304" pitchFamily="18" charset="0"/>
                <a:cs typeface="Times New Roman" panose="02020603050405020304" pitchFamily="18" charset="0"/>
              </a:rPr>
              <a:t>:  </a:t>
            </a:r>
            <a:r>
              <a:rPr lang="ru-RU" sz="1200" b="1" dirty="0">
                <a:solidFill>
                  <a:srgbClr val="0070C0"/>
                </a:solidFill>
                <a:latin typeface="Times New Roman" panose="02020603050405020304" pitchFamily="18" charset="0"/>
                <a:cs typeface="Times New Roman" panose="02020603050405020304" pitchFamily="18" charset="0"/>
              </a:rPr>
              <a:t>ГБОУ школа №246, ГБОУ школа № 617, ГБОУ школа № 618</a:t>
            </a:r>
            <a:endParaRPr lang="ru-RU" sz="1200" b="1" dirty="0">
              <a:solidFill>
                <a:srgbClr val="0070C0"/>
              </a:solidFill>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2974336939"/>
              </p:ext>
            </p:extLst>
          </p:nvPr>
        </p:nvGraphicFramePr>
        <p:xfrm>
          <a:off x="419444" y="4090063"/>
          <a:ext cx="4164376" cy="746760"/>
        </p:xfrm>
        <a:graphic>
          <a:graphicData uri="http://schemas.openxmlformats.org/drawingml/2006/table">
            <a:tbl>
              <a:tblPr/>
              <a:tblGrid>
                <a:gridCol w="1057619">
                  <a:extLst>
                    <a:ext uri="{9D8B030D-6E8A-4147-A177-3AD203B41FA5}">
                      <a16:colId xmlns:a16="http://schemas.microsoft.com/office/drawing/2014/main" val="20000"/>
                    </a:ext>
                  </a:extLst>
                </a:gridCol>
                <a:gridCol w="947451">
                  <a:extLst>
                    <a:ext uri="{9D8B030D-6E8A-4147-A177-3AD203B41FA5}">
                      <a16:colId xmlns:a16="http://schemas.microsoft.com/office/drawing/2014/main" val="20001"/>
                    </a:ext>
                  </a:extLst>
                </a:gridCol>
                <a:gridCol w="605927">
                  <a:extLst>
                    <a:ext uri="{9D8B030D-6E8A-4147-A177-3AD203B41FA5}">
                      <a16:colId xmlns:a16="http://schemas.microsoft.com/office/drawing/2014/main" val="20002"/>
                    </a:ext>
                  </a:extLst>
                </a:gridCol>
                <a:gridCol w="495759">
                  <a:extLst>
                    <a:ext uri="{9D8B030D-6E8A-4147-A177-3AD203B41FA5}">
                      <a16:colId xmlns:a16="http://schemas.microsoft.com/office/drawing/2014/main" val="20003"/>
                    </a:ext>
                  </a:extLst>
                </a:gridCol>
                <a:gridCol w="517793">
                  <a:extLst>
                    <a:ext uri="{9D8B030D-6E8A-4147-A177-3AD203B41FA5}">
                      <a16:colId xmlns:a16="http://schemas.microsoft.com/office/drawing/2014/main" val="20004"/>
                    </a:ext>
                  </a:extLst>
                </a:gridCol>
                <a:gridCol w="539827">
                  <a:extLst>
                    <a:ext uri="{9D8B030D-6E8A-4147-A177-3AD203B41FA5}">
                      <a16:colId xmlns:a16="http://schemas.microsoft.com/office/drawing/2014/main" val="20005"/>
                    </a:ext>
                  </a:extLst>
                </a:gridCol>
              </a:tblGrid>
              <a:tr h="200025">
                <a:tc>
                  <a:txBody>
                    <a:bodyPr/>
                    <a:lstStyle/>
                    <a:p>
                      <a:pPr marL="0" algn="ctr" defTabSz="914400" rtl="0" eaLnBrk="1" fontAlgn="ctr" latinLnBrk="0" hangingPunct="1"/>
                      <a:r>
                        <a:rPr lang="ru-RU" sz="1200" b="1" i="0" u="none" strike="noStrike" kern="1200" dirty="0">
                          <a:solidFill>
                            <a:schemeClr val="tx1"/>
                          </a:solidFill>
                          <a:effectLst/>
                          <a:latin typeface="Times New Roman"/>
                          <a:ea typeface="+mn-ea"/>
                          <a:cs typeface="+mn-cs"/>
                        </a:rPr>
                        <a:t>Предмет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marL="0" algn="ctr" defTabSz="914400" rtl="0" eaLnBrk="1" fontAlgn="ctr" latinLnBrk="0" hangingPunct="1"/>
                      <a:r>
                        <a:rPr lang="ru-RU" sz="1200" b="1" i="0" u="none" strike="noStrike" kern="1200" dirty="0">
                          <a:solidFill>
                            <a:schemeClr val="tx1"/>
                          </a:solidFill>
                          <a:effectLst/>
                          <a:latin typeface="Times New Roman"/>
                          <a:ea typeface="+mn-ea"/>
                          <a:cs typeface="+mn-cs"/>
                        </a:rPr>
                        <a:t>Кол-во участников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marL="0" algn="ctr" defTabSz="914400" rtl="0" eaLnBrk="1" fontAlgn="ctr" latinLnBrk="0" hangingPunct="1"/>
                      <a:r>
                        <a:rPr lang="ru-RU" sz="1200" b="1" i="0" u="none" strike="noStrike" kern="1200" dirty="0">
                          <a:solidFill>
                            <a:schemeClr val="tx1"/>
                          </a:solidFill>
                          <a:effectLst/>
                          <a:latin typeface="Times New Roman"/>
                          <a:ea typeface="+mn-ea"/>
                          <a:cs typeface="+mn-cs"/>
                        </a:rPr>
                        <a:t>Неявка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marL="0" algn="ctr" defTabSz="914400" rtl="0" eaLnBrk="1" fontAlgn="ctr" latinLnBrk="0" hangingPunct="1"/>
                      <a:r>
                        <a:rPr lang="ru-RU" sz="1200" b="1" i="0" u="none" strike="noStrike" kern="1200" dirty="0">
                          <a:solidFill>
                            <a:schemeClr val="tx1"/>
                          </a:solidFill>
                          <a:effectLst/>
                          <a:latin typeface="Times New Roman"/>
                          <a:ea typeface="+mn-ea"/>
                          <a:cs typeface="+mn-c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marL="0" algn="ctr" defTabSz="914400" rtl="0" eaLnBrk="1" fontAlgn="ctr" latinLnBrk="0" hangingPunct="1"/>
                      <a:r>
                        <a:rPr lang="ru-RU" sz="1200" b="1" i="0" u="none" strike="noStrike" kern="1200" dirty="0">
                          <a:solidFill>
                            <a:schemeClr val="tx1"/>
                          </a:solidFill>
                          <a:effectLst/>
                          <a:latin typeface="Times New Roman"/>
                          <a:ea typeface="+mn-ea"/>
                          <a:cs typeface="+mn-cs"/>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tc>
                  <a:txBody>
                    <a:bodyPr/>
                    <a:lstStyle/>
                    <a:p>
                      <a:pPr marL="0" algn="ctr" defTabSz="914400" rtl="0" eaLnBrk="1" fontAlgn="ctr" latinLnBrk="0" hangingPunct="1"/>
                      <a:r>
                        <a:rPr lang="ru-RU" sz="1200" b="1" i="0" u="none" strike="noStrike" kern="1200" dirty="0">
                          <a:solidFill>
                            <a:schemeClr val="tx1"/>
                          </a:solidFill>
                          <a:effectLst/>
                          <a:latin typeface="Times New Roman"/>
                          <a:ea typeface="+mn-ea"/>
                          <a:cs typeface="+mn-cs"/>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190500">
                <a:tc>
                  <a:txBody>
                    <a:bodyPr/>
                    <a:lstStyle/>
                    <a:p>
                      <a:pPr algn="l" fontAlgn="ctr"/>
                      <a:r>
                        <a:rPr lang="ru-RU" sz="1200" b="0" i="0" u="none" strike="noStrike" dirty="0">
                          <a:latin typeface="Times New Roman" pitchFamily="18" charset="0"/>
                          <a:cs typeface="Times New Roman" pitchFamily="18" charset="0"/>
                        </a:rPr>
                        <a:t>Русский язык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ctr"/>
                      <a:r>
                        <a:rPr lang="ru-RU" sz="1200" b="0" i="0" u="none" strike="noStrike" dirty="0">
                          <a:latin typeface="Times New Roman" pitchFamily="18" charset="0"/>
                          <a:cs typeface="Times New Roman" pitchFamily="18" charset="0"/>
                        </a:rPr>
                        <a:t>Математика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5" name="TextBox 14"/>
          <p:cNvSpPr txBox="1"/>
          <p:nvPr/>
        </p:nvSpPr>
        <p:spPr>
          <a:xfrm>
            <a:off x="312948" y="3453102"/>
            <a:ext cx="5181600" cy="800219"/>
          </a:xfrm>
          <a:prstGeom prst="rect">
            <a:avLst/>
          </a:prstGeom>
          <a:noFill/>
        </p:spPr>
        <p:txBody>
          <a:bodyPr wrap="square" rtlCol="0">
            <a:spAutoFit/>
          </a:bodyPr>
          <a:lstStyle/>
          <a:p>
            <a:r>
              <a:rPr lang="ru-RU" sz="1400" b="1" dirty="0">
                <a:latin typeface="Times New Roman" pitchFamily="18" charset="0"/>
                <a:cs typeface="Times New Roman" pitchFamily="18" charset="0"/>
              </a:rPr>
              <a:t>Итоги ГВЭ-9 2021 в ОО Приморского района (частные и школы городского подчинения не учитывались)</a:t>
            </a:r>
          </a:p>
          <a:p>
            <a:endParaRPr lang="ru-RU" dirty="0"/>
          </a:p>
        </p:txBody>
      </p:sp>
      <p:sp>
        <p:nvSpPr>
          <p:cNvPr id="6" name="TextBox 5"/>
          <p:cNvSpPr txBox="1"/>
          <p:nvPr/>
        </p:nvSpPr>
        <p:spPr>
          <a:xfrm>
            <a:off x="363356" y="5971142"/>
            <a:ext cx="5142209" cy="553998"/>
          </a:xfrm>
          <a:prstGeom prst="rect">
            <a:avLst/>
          </a:prstGeom>
          <a:noFill/>
        </p:spPr>
        <p:txBody>
          <a:bodyPr wrap="square" rtlCol="0">
            <a:spAutoFit/>
          </a:bodyPr>
          <a:lstStyle/>
          <a:p>
            <a:r>
              <a:rPr lang="ru-RU" dirty="0"/>
              <a:t>* </a:t>
            </a:r>
            <a:r>
              <a:rPr lang="ru-RU" sz="1200" dirty="0">
                <a:latin typeface="Times New Roman" pitchFamily="18" charset="0"/>
                <a:cs typeface="Times New Roman" pitchFamily="18" charset="0"/>
              </a:rPr>
              <a:t>В итоги ГИА-9 2021 не были включены  результаты по одному выпускнику без персональных данных.</a:t>
            </a:r>
          </a:p>
        </p:txBody>
      </p:sp>
      <p:sp>
        <p:nvSpPr>
          <p:cNvPr id="13" name="Номер слайда 12"/>
          <p:cNvSpPr>
            <a:spLocks noGrp="1"/>
          </p:cNvSpPr>
          <p:nvPr>
            <p:ph type="sldNum" sz="quarter" idx="12"/>
          </p:nvPr>
        </p:nvSpPr>
        <p:spPr>
          <a:xfrm>
            <a:off x="8610600" y="6492875"/>
            <a:ext cx="2743200" cy="365125"/>
          </a:xfrm>
        </p:spPr>
        <p:txBody>
          <a:bodyPr/>
          <a:lstStyle/>
          <a:p>
            <a:fld id="{A1E7BC73-F272-4144-8705-640BE5919E24}" type="slidenum">
              <a:rPr lang="ru-RU" smtClean="0"/>
              <a:pPr/>
              <a:t>42</a:t>
            </a:fld>
            <a:endParaRPr lang="ru-RU" dirty="0"/>
          </a:p>
        </p:txBody>
      </p:sp>
    </p:spTree>
    <p:extLst>
      <p:ext uri="{BB962C8B-B14F-4D97-AF65-F5344CB8AC3E}">
        <p14:creationId xmlns:p14="http://schemas.microsoft.com/office/powerpoint/2010/main" val="316779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4289" y="1310164"/>
            <a:ext cx="11252789" cy="4351338"/>
          </a:xfrm>
        </p:spPr>
        <p:txBody>
          <a:bodyPr>
            <a:normAutofit fontScale="92500" lnSpcReduction="10000"/>
          </a:bodyPr>
          <a:lstStyle/>
          <a:p>
            <a:pPr marL="0" indent="0">
              <a:buNone/>
            </a:pPr>
            <a:r>
              <a:rPr lang="ru-RU" sz="1900" b="1" dirty="0">
                <a:latin typeface="Times New Roman" panose="02020603050405020304" pitchFamily="18" charset="0"/>
                <a:cs typeface="Times New Roman" panose="02020603050405020304" pitchFamily="18" charset="0"/>
              </a:rPr>
              <a:t>Основные моменты:</a:t>
            </a:r>
          </a:p>
          <a:p>
            <a:pPr marL="342900" indent="-342900" algn="just">
              <a:buAutoNum type="arabicPeriod"/>
            </a:pPr>
            <a:r>
              <a:rPr lang="ru-RU" sz="1500" dirty="0">
                <a:latin typeface="Times New Roman" panose="02020603050405020304" pitchFamily="18" charset="0"/>
                <a:cs typeface="Times New Roman" panose="02020603050405020304" pitchFamily="18" charset="0"/>
              </a:rPr>
              <a:t>В рамках усиления акцента на проверку применения математических знаний в различных ситуациях количество заданий    уменьшилось на одно за счет объединения заданий на преобразование алгебраических (задание 13 в КИМ 2020 г.) и числовых выражений (задание 8 в КИМ 2020 г.) в одно задание на преобразование выражений на позиции 8 в КИМ 2021 г. </a:t>
            </a:r>
          </a:p>
          <a:p>
            <a:pPr marL="342900" indent="-342900" algn="just">
              <a:buAutoNum type="arabicPeriod"/>
            </a:pPr>
            <a:r>
              <a:rPr lang="ru-RU" sz="1500" dirty="0">
                <a:latin typeface="Times New Roman" panose="02020603050405020304" pitchFamily="18" charset="0"/>
                <a:cs typeface="Times New Roman" panose="02020603050405020304" pitchFamily="18" charset="0"/>
              </a:rPr>
              <a:t>Задание на работу с последовательностями и прогрессиями (задание 12 в КИМ 2020 г.) заменено на задание с практическим содержанием, направленное на проверку умения применять знания о последовательностях и прогрессиях в прикладных ситуациях (задание 14 в КИМ 2021 г.). </a:t>
            </a:r>
          </a:p>
          <a:p>
            <a:pPr marL="342900" indent="-342900" algn="just">
              <a:buAutoNum type="arabicPeriod"/>
            </a:pPr>
            <a:r>
              <a:rPr lang="ru-RU" sz="1500" dirty="0">
                <a:latin typeface="Times New Roman" panose="02020603050405020304" pitchFamily="18" charset="0"/>
                <a:cs typeface="Times New Roman" panose="02020603050405020304" pitchFamily="18" charset="0"/>
              </a:rPr>
              <a:t>Скорректирован порядок заданий в соответствии с тематикой и сложностью. </a:t>
            </a:r>
          </a:p>
          <a:p>
            <a:pPr marL="342900" indent="-342900" algn="just">
              <a:buAutoNum type="arabicPeriod"/>
            </a:pPr>
            <a:r>
              <a:rPr lang="ru-RU" sz="1500" b="1" dirty="0">
                <a:latin typeface="Times New Roman" panose="02020603050405020304" pitchFamily="18" charset="0"/>
                <a:cs typeface="Times New Roman" panose="02020603050405020304" pitchFamily="18" charset="0"/>
              </a:rPr>
              <a:t>Максимальный первичный балл </a:t>
            </a:r>
            <a:r>
              <a:rPr lang="ru-RU" sz="1500" dirty="0">
                <a:latin typeface="Times New Roman" panose="02020603050405020304" pitchFamily="18" charset="0"/>
                <a:cs typeface="Times New Roman" panose="02020603050405020304" pitchFamily="18" charset="0"/>
              </a:rPr>
              <a:t>уменьшен с 32 до </a:t>
            </a:r>
            <a:r>
              <a:rPr lang="ru-RU" sz="1500" b="1" dirty="0">
                <a:latin typeface="Times New Roman" panose="02020603050405020304" pitchFamily="18" charset="0"/>
                <a:cs typeface="Times New Roman" panose="02020603050405020304" pitchFamily="18" charset="0"/>
              </a:rPr>
              <a:t>31</a:t>
            </a:r>
            <a:r>
              <a:rPr lang="ru-RU" sz="1500" dirty="0">
                <a:latin typeface="Times New Roman" panose="02020603050405020304" pitchFamily="18" charset="0"/>
                <a:cs typeface="Times New Roman" panose="02020603050405020304" pitchFamily="18" charset="0"/>
              </a:rPr>
              <a:t>.</a:t>
            </a:r>
          </a:p>
          <a:p>
            <a:pPr marL="0" indent="0" algn="just">
              <a:buNone/>
            </a:pPr>
            <a:endParaRPr lang="ru-RU" sz="1600" dirty="0">
              <a:latin typeface="Times New Roman" panose="02020603050405020304" pitchFamily="18" charset="0"/>
              <a:cs typeface="Times New Roman" panose="02020603050405020304" pitchFamily="18" charset="0"/>
            </a:endParaRPr>
          </a:p>
          <a:p>
            <a:pPr marL="0" indent="0">
              <a:buNone/>
            </a:pPr>
            <a:r>
              <a:rPr lang="ru-RU" sz="1900" b="1" dirty="0">
                <a:latin typeface="Times New Roman" panose="02020603050405020304" pitchFamily="18" charset="0"/>
                <a:cs typeface="Times New Roman" panose="02020603050405020304" pitchFamily="18" charset="0"/>
              </a:rPr>
              <a:t>Критерии выставления отметок:</a:t>
            </a:r>
          </a:p>
          <a:p>
            <a:pPr marL="0" indent="0">
              <a:buNone/>
            </a:pPr>
            <a:r>
              <a:rPr lang="ru-RU" sz="1500" dirty="0">
                <a:latin typeface="Times New Roman" panose="02020603050405020304" pitchFamily="18" charset="0"/>
                <a:cs typeface="Times New Roman" panose="02020603050405020304" pitchFamily="18" charset="0"/>
              </a:rPr>
              <a:t>        «2»</a:t>
            </a:r>
            <a:r>
              <a:rPr lang="ru-RU" sz="1500" dirty="0">
                <a:solidFill>
                  <a:schemeClr val="tx2"/>
                </a:solidFill>
                <a:latin typeface="Times New Roman" panose="02020603050405020304" pitchFamily="18" charset="0"/>
                <a:cs typeface="Times New Roman" panose="02020603050405020304" pitchFamily="18" charset="0"/>
              </a:rPr>
              <a:t>: 0-7 </a:t>
            </a:r>
          </a:p>
          <a:p>
            <a:pPr marL="0" indent="0">
              <a:buNone/>
            </a:pPr>
            <a:r>
              <a:rPr lang="ru-RU" sz="1500" dirty="0">
                <a:latin typeface="Times New Roman" panose="02020603050405020304" pitchFamily="18" charset="0"/>
                <a:cs typeface="Times New Roman" panose="02020603050405020304" pitchFamily="18" charset="0"/>
              </a:rPr>
              <a:t>        «3»</a:t>
            </a:r>
            <a:r>
              <a:rPr lang="ru-RU" sz="1500" dirty="0">
                <a:solidFill>
                  <a:schemeClr val="tx2"/>
                </a:solidFill>
                <a:latin typeface="Times New Roman" panose="02020603050405020304" pitchFamily="18" charset="0"/>
                <a:cs typeface="Times New Roman" panose="02020603050405020304" pitchFamily="18" charset="0"/>
              </a:rPr>
              <a:t>: 8-14, не менее 2 баллов получено за выполнение заданий по геометрии</a:t>
            </a:r>
          </a:p>
          <a:p>
            <a:pPr marL="0" indent="0">
              <a:buNone/>
            </a:pPr>
            <a:r>
              <a:rPr lang="ru-RU" sz="1500" dirty="0">
                <a:latin typeface="Times New Roman" panose="02020603050405020304" pitchFamily="18" charset="0"/>
                <a:cs typeface="Times New Roman" panose="02020603050405020304" pitchFamily="18" charset="0"/>
              </a:rPr>
              <a:t>        «4»</a:t>
            </a:r>
            <a:r>
              <a:rPr lang="ru-RU" sz="1500" dirty="0">
                <a:solidFill>
                  <a:schemeClr val="tx2"/>
                </a:solidFill>
                <a:latin typeface="Times New Roman" panose="02020603050405020304" pitchFamily="18" charset="0"/>
                <a:cs typeface="Times New Roman" panose="02020603050405020304" pitchFamily="18" charset="0"/>
              </a:rPr>
              <a:t>: 15-21, не менее 2 баллов получено за выполнение заданий по геометрии </a:t>
            </a:r>
          </a:p>
          <a:p>
            <a:pPr marL="0" indent="0">
              <a:buNone/>
            </a:pPr>
            <a:r>
              <a:rPr lang="ru-RU" sz="1500" dirty="0">
                <a:latin typeface="Times New Roman" panose="02020603050405020304" pitchFamily="18" charset="0"/>
                <a:cs typeface="Times New Roman" panose="02020603050405020304" pitchFamily="18" charset="0"/>
              </a:rPr>
              <a:t>        «5»</a:t>
            </a:r>
            <a:r>
              <a:rPr lang="ru-RU" sz="1500" dirty="0">
                <a:solidFill>
                  <a:schemeClr val="tx2"/>
                </a:solidFill>
                <a:latin typeface="Times New Roman" panose="02020603050405020304" pitchFamily="18" charset="0"/>
                <a:cs typeface="Times New Roman" panose="02020603050405020304" pitchFamily="18" charset="0"/>
              </a:rPr>
              <a:t>: 22-31, не менее 2 баллов получено за выполнение заданий по геометрии </a:t>
            </a:r>
          </a:p>
          <a:p>
            <a:pPr marL="0" indent="0">
              <a:buNone/>
            </a:pPr>
            <a:r>
              <a:rPr lang="ru-RU" sz="1500" dirty="0">
                <a:latin typeface="Times New Roman" panose="02020603050405020304" pitchFamily="18" charset="0"/>
                <a:cs typeface="Times New Roman" panose="02020603050405020304" pitchFamily="18" charset="0"/>
              </a:rPr>
              <a:t>      Задания по геометрии: 15-19, 23-25. </a:t>
            </a:r>
          </a:p>
          <a:p>
            <a:pPr marL="0" indent="0">
              <a:buNone/>
            </a:pPr>
            <a:endParaRPr lang="ru-RU" sz="2500" dirty="0"/>
          </a:p>
          <a:p>
            <a:pPr marL="0" indent="0">
              <a:buNone/>
            </a:pPr>
            <a:endParaRPr lang="ru-RU" sz="2500" dirty="0">
              <a:solidFill>
                <a:schemeClr val="tx2"/>
              </a:solidFill>
            </a:endParaRPr>
          </a:p>
          <a:p>
            <a:pPr marL="0" indent="0">
              <a:buNone/>
            </a:pPr>
            <a:endParaRPr lang="ru-RU" sz="1400" dirty="0">
              <a:solidFill>
                <a:schemeClr val="tx2"/>
              </a:solidFill>
            </a:endParaRPr>
          </a:p>
          <a:p>
            <a:pPr marL="0" indent="0">
              <a:buNone/>
            </a:pPr>
            <a:endParaRPr lang="ru-RU" sz="1400" dirty="0"/>
          </a:p>
        </p:txBody>
      </p:sp>
      <p:sp>
        <p:nvSpPr>
          <p:cNvPr id="4" name="Заголовок 1"/>
          <p:cNvSpPr>
            <a:spLocks noGrp="1"/>
          </p:cNvSpPr>
          <p:nvPr>
            <p:ph type="title"/>
          </p:nvPr>
        </p:nvSpPr>
        <p:spPr>
          <a:xfrm>
            <a:off x="464289" y="145515"/>
            <a:ext cx="11568223" cy="581173"/>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Изменения в КИМ  и критерии выставления отметок в 2021 году</a:t>
            </a:r>
            <a:r>
              <a:rPr lang="ru-RU" sz="2400" dirty="0">
                <a:solidFill>
                  <a:schemeClr val="accent1">
                    <a:lumMod val="75000"/>
                  </a:schemeClr>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464289" y="805182"/>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Математика</a:t>
            </a:r>
          </a:p>
        </p:txBody>
      </p:sp>
      <p:sp>
        <p:nvSpPr>
          <p:cNvPr id="5" name="Номер слайда 4"/>
          <p:cNvSpPr>
            <a:spLocks noGrp="1"/>
          </p:cNvSpPr>
          <p:nvPr>
            <p:ph type="sldNum" sz="quarter" idx="12"/>
          </p:nvPr>
        </p:nvSpPr>
        <p:spPr/>
        <p:txBody>
          <a:bodyPr/>
          <a:lstStyle/>
          <a:p>
            <a:fld id="{A1E7BC73-F272-4144-8705-640BE5919E24}" type="slidenum">
              <a:rPr lang="ru-RU" smtClean="0"/>
              <a:pPr/>
              <a:t>5</a:t>
            </a:fld>
            <a:endParaRPr lang="ru-RU"/>
          </a:p>
        </p:txBody>
      </p:sp>
    </p:spTree>
    <p:extLst>
      <p:ext uri="{BB962C8B-B14F-4D97-AF65-F5344CB8AC3E}">
        <p14:creationId xmlns:p14="http://schemas.microsoft.com/office/powerpoint/2010/main" val="309604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7682" y="105877"/>
            <a:ext cx="9144000" cy="557581"/>
          </a:xfrm>
        </p:spPr>
        <p:txBody>
          <a:bodyPr>
            <a:normAutofit/>
          </a:bodyPr>
          <a:lstStyle/>
          <a:p>
            <a:pPr algn="l"/>
            <a:r>
              <a:rPr lang="ru-RU" sz="2400" b="1" dirty="0">
                <a:solidFill>
                  <a:schemeClr val="accent1">
                    <a:lumMod val="75000"/>
                  </a:schemeClr>
                </a:solidFill>
                <a:latin typeface="Times New Roman" panose="02020603050405020304" pitchFamily="18" charset="0"/>
                <a:cs typeface="Times New Roman" panose="02020603050405020304" pitchFamily="18" charset="0"/>
              </a:rPr>
              <a:t>Средний балл выполнения части «В» и части «С»</a:t>
            </a:r>
          </a:p>
        </p:txBody>
      </p:sp>
      <p:sp>
        <p:nvSpPr>
          <p:cNvPr id="3" name="Подзаголовок 2"/>
          <p:cNvSpPr>
            <a:spLocks noGrp="1"/>
          </p:cNvSpPr>
          <p:nvPr>
            <p:ph type="subTitle" idx="1"/>
          </p:nvPr>
        </p:nvSpPr>
        <p:spPr>
          <a:xfrm>
            <a:off x="187682" y="1342198"/>
            <a:ext cx="10681680" cy="979674"/>
          </a:xfrm>
        </p:spPr>
        <p:txBody>
          <a:bodyPr>
            <a:normAutofit lnSpcReduction="10000"/>
          </a:bodyPr>
          <a:lstStyle/>
          <a:p>
            <a:pPr algn="l"/>
            <a:r>
              <a:rPr lang="ru-RU" sz="1800" b="1" dirty="0">
                <a:latin typeface="Times New Roman" panose="02020603050405020304" pitchFamily="18" charset="0"/>
                <a:cs typeface="Times New Roman" panose="02020603050405020304" pitchFamily="18" charset="0"/>
              </a:rPr>
              <a:t>Система оценивания:</a:t>
            </a:r>
          </a:p>
          <a:p>
            <a:pPr algn="l"/>
            <a:r>
              <a:rPr lang="ru-RU" sz="1600" dirty="0">
                <a:latin typeface="Times New Roman" panose="02020603050405020304" pitchFamily="18" charset="0"/>
                <a:cs typeface="Times New Roman" panose="02020603050405020304" pitchFamily="18" charset="0"/>
              </a:rPr>
              <a:t>В работе было 19 тестовых заданий в части В (1 балл) и 6 заданий требующих развернутого ответа в части С (2 балла).</a:t>
            </a:r>
          </a:p>
          <a:p>
            <a:pPr algn="l"/>
            <a:r>
              <a:rPr lang="ru-RU" sz="1800" b="1" dirty="0">
                <a:latin typeface="Times New Roman" panose="02020603050405020304" pitchFamily="18" charset="0"/>
                <a:cs typeface="Times New Roman" panose="02020603050405020304" pitchFamily="18" charset="0"/>
              </a:rPr>
              <a:t>Списки школ с максимальным и минимальным результатом среднего балла в части «В» и «С»: </a:t>
            </a:r>
            <a:endParaRPr lang="ru-RU" sz="1800" dirty="0">
              <a:solidFill>
                <a:schemeClr val="tx2"/>
              </a:solidFill>
              <a:latin typeface="Times New Roman" panose="02020603050405020304" pitchFamily="18" charset="0"/>
              <a:cs typeface="Times New Roman" panose="02020603050405020304" pitchFamily="18" charset="0"/>
            </a:endParaRPr>
          </a:p>
          <a:p>
            <a:endParaRPr lang="ru-RU" dirty="0">
              <a:solidFill>
                <a:schemeClr val="tx2"/>
              </a:solidFill>
            </a:endParaRPr>
          </a:p>
          <a:p>
            <a:endParaRPr lang="ru-RU" dirty="0">
              <a:solidFill>
                <a:schemeClr val="tx2"/>
              </a:solidFill>
            </a:endParaRPr>
          </a:p>
          <a:p>
            <a:endParaRPr lang="ru-RU" dirty="0">
              <a:solidFill>
                <a:schemeClr val="tx2"/>
              </a:solidFill>
            </a:endParaRPr>
          </a:p>
          <a:p>
            <a:endParaRPr lang="ru-RU" dirty="0">
              <a:solidFill>
                <a:schemeClr val="tx2"/>
              </a:solidFill>
            </a:endParaRPr>
          </a:p>
          <a:p>
            <a:endParaRPr lang="ru-RU" dirty="0"/>
          </a:p>
        </p:txBody>
      </p:sp>
      <p:sp>
        <p:nvSpPr>
          <p:cNvPr id="10" name="TextBox 9"/>
          <p:cNvSpPr txBox="1"/>
          <p:nvPr/>
        </p:nvSpPr>
        <p:spPr>
          <a:xfrm>
            <a:off x="187682" y="2468132"/>
            <a:ext cx="2902688" cy="369332"/>
          </a:xfrm>
          <a:prstGeom prst="rect">
            <a:avLst/>
          </a:prstGeom>
          <a:solidFill>
            <a:schemeClr val="tx1">
              <a:lumMod val="50000"/>
              <a:lumOff val="50000"/>
            </a:schemeClr>
          </a:solidFill>
        </p:spPr>
        <p:txBody>
          <a:bodyPr wrap="square" rtlCol="0">
            <a:spAutoFit/>
          </a:bodyPr>
          <a:lstStyle/>
          <a:p>
            <a:r>
              <a:rPr lang="ru-RU" b="1" dirty="0">
                <a:solidFill>
                  <a:schemeClr val="bg1"/>
                </a:solidFill>
                <a:latin typeface="Times New Roman" pitchFamily="18" charset="0"/>
                <a:cs typeface="Times New Roman" pitchFamily="18" charset="0"/>
              </a:rPr>
              <a:t>Часть «В»</a:t>
            </a:r>
          </a:p>
        </p:txBody>
      </p:sp>
      <p:sp>
        <p:nvSpPr>
          <p:cNvPr id="11" name="TextBox 10"/>
          <p:cNvSpPr txBox="1"/>
          <p:nvPr/>
        </p:nvSpPr>
        <p:spPr>
          <a:xfrm>
            <a:off x="6364885" y="2457537"/>
            <a:ext cx="2779114" cy="369332"/>
          </a:xfrm>
          <a:prstGeom prst="rect">
            <a:avLst/>
          </a:prstGeom>
          <a:solidFill>
            <a:schemeClr val="tx1">
              <a:lumMod val="50000"/>
              <a:lumOff val="50000"/>
            </a:schemeClr>
          </a:solidFill>
        </p:spPr>
        <p:txBody>
          <a:bodyPr wrap="square" rtlCol="0">
            <a:spAutoFit/>
          </a:bodyPr>
          <a:lstStyle/>
          <a:p>
            <a:r>
              <a:rPr lang="ru-RU" b="1" dirty="0">
                <a:solidFill>
                  <a:schemeClr val="bg1"/>
                </a:solidFill>
                <a:latin typeface="Times New Roman" panose="02020603050405020304" pitchFamily="18" charset="0"/>
              </a:rPr>
              <a:t>Часть «С»</a:t>
            </a:r>
          </a:p>
        </p:txBody>
      </p:sp>
      <p:sp>
        <p:nvSpPr>
          <p:cNvPr id="40" name="TextBox 39"/>
          <p:cNvSpPr txBox="1"/>
          <p:nvPr/>
        </p:nvSpPr>
        <p:spPr>
          <a:xfrm>
            <a:off x="259806" y="5410361"/>
            <a:ext cx="11726544" cy="954107"/>
          </a:xfrm>
          <a:prstGeom prst="rect">
            <a:avLst/>
          </a:prstGeom>
          <a:noFill/>
        </p:spPr>
        <p:txBody>
          <a:bodyPr wrap="square" rtlCol="0">
            <a:spAutoFit/>
          </a:bodyPr>
          <a:lstStyle/>
          <a:p>
            <a:pPr marL="28575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При среднем районном  балле (частные и школы городского подчинения не учитывались) выполнения части «В» равном </a:t>
            </a:r>
            <a:r>
              <a:rPr lang="ru-RU" sz="1400" b="1" dirty="0">
                <a:latin typeface="Times New Roman" panose="02020603050405020304" pitchFamily="18" charset="0"/>
                <a:cs typeface="Times New Roman" panose="02020603050405020304" pitchFamily="18" charset="0"/>
              </a:rPr>
              <a:t>13,87</a:t>
            </a:r>
            <a:r>
              <a:rPr lang="ru-RU" sz="1400" dirty="0">
                <a:latin typeface="Times New Roman" panose="02020603050405020304" pitchFamily="18" charset="0"/>
                <a:cs typeface="Times New Roman" panose="02020603050405020304" pitchFamily="18" charset="0"/>
              </a:rPr>
              <a:t> , части «С» равном </a:t>
            </a:r>
            <a:r>
              <a:rPr lang="ru-RU" sz="1400" b="1" dirty="0">
                <a:latin typeface="Times New Roman" panose="02020603050405020304" pitchFamily="18" charset="0"/>
                <a:cs typeface="Times New Roman" panose="02020603050405020304" pitchFamily="18" charset="0"/>
              </a:rPr>
              <a:t>1,26</a:t>
            </a:r>
            <a:r>
              <a:rPr lang="ru-RU" sz="1400" dirty="0">
                <a:latin typeface="Times New Roman" panose="02020603050405020304" pitchFamily="18" charset="0"/>
                <a:cs typeface="Times New Roman" panose="02020603050405020304" pitchFamily="18" charset="0"/>
              </a:rPr>
              <a:t> средней итоговой отметке «3,6» </a:t>
            </a:r>
            <a:r>
              <a:rPr lang="ru-RU" sz="1400" dirty="0">
                <a:solidFill>
                  <a:schemeClr val="accent1">
                    <a:lumMod val="50000"/>
                  </a:schemeClr>
                </a:solidFill>
                <a:latin typeface="Times New Roman" panose="02020603050405020304" pitchFamily="18" charset="0"/>
                <a:cs typeface="Times New Roman" panose="02020603050405020304" pitchFamily="18" charset="0"/>
              </a:rPr>
              <a:t>(оценка «4» выставляется от 15 баллов при получении 2 балов за выполнение заданий по геометрии)</a:t>
            </a:r>
            <a:r>
              <a:rPr lang="ru-RU" sz="1400" dirty="0">
                <a:solidFill>
                  <a:schemeClr val="tx2"/>
                </a:solidFill>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делается вывод, что большинству ОО необходимо поставить  перед собой  цель  научить детей решать задачи повышенного уровня сложности, что позволит повысить итоговую отметку.</a:t>
            </a:r>
          </a:p>
        </p:txBody>
      </p:sp>
      <p:sp>
        <p:nvSpPr>
          <p:cNvPr id="42" name="TextBox 41"/>
          <p:cNvSpPr txBox="1"/>
          <p:nvPr/>
        </p:nvSpPr>
        <p:spPr>
          <a:xfrm>
            <a:off x="259806" y="818510"/>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Математика</a:t>
            </a:r>
          </a:p>
        </p:txBody>
      </p:sp>
      <p:graphicFrame>
        <p:nvGraphicFramePr>
          <p:cNvPr id="6" name="Таблица 5"/>
          <p:cNvGraphicFramePr>
            <a:graphicFrameLocks noGrp="1"/>
          </p:cNvGraphicFramePr>
          <p:nvPr>
            <p:extLst>
              <p:ext uri="{D42A27DB-BD31-4B8C-83A1-F6EECF244321}">
                <p14:modId xmlns:p14="http://schemas.microsoft.com/office/powerpoint/2010/main" val="502546362"/>
              </p:ext>
            </p:extLst>
          </p:nvPr>
        </p:nvGraphicFramePr>
        <p:xfrm>
          <a:off x="6261099" y="2983584"/>
          <a:ext cx="2882900" cy="1543050"/>
        </p:xfrm>
        <a:graphic>
          <a:graphicData uri="http://schemas.openxmlformats.org/drawingml/2006/table">
            <a:tbl>
              <a:tblPr/>
              <a:tblGrid>
                <a:gridCol w="2108200">
                  <a:extLst>
                    <a:ext uri="{9D8B030D-6E8A-4147-A177-3AD203B41FA5}">
                      <a16:colId xmlns:a16="http://schemas.microsoft.com/office/drawing/2014/main" val="20000"/>
                    </a:ext>
                  </a:extLst>
                </a:gridCol>
                <a:gridCol w="774700">
                  <a:extLst>
                    <a:ext uri="{9D8B030D-6E8A-4147-A177-3AD203B41FA5}">
                      <a16:colId xmlns:a16="http://schemas.microsoft.com/office/drawing/2014/main" val="20001"/>
                    </a:ext>
                  </a:extLst>
                </a:gridCol>
              </a:tblGrid>
              <a:tr h="400050">
                <a:tc>
                  <a:txBody>
                    <a:bodyPr/>
                    <a:lstStyle/>
                    <a:p>
                      <a:pPr algn="ctr" rtl="0" fontAlgn="ctr"/>
                      <a:r>
                        <a:rPr lang="ru-RU" sz="1200" b="1" i="0" u="none" strike="noStrike" dirty="0">
                          <a:solidFill>
                            <a:srgbClr val="FFFFFF"/>
                          </a:solidFill>
                          <a:effectLst/>
                          <a:latin typeface="Cambria" panose="02040503050406030204" pitchFamily="18" charset="0"/>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tc>
                  <a:txBody>
                    <a:bodyPr/>
                    <a:lstStyle/>
                    <a:p>
                      <a:pPr algn="ctr" rtl="0" fontAlgn="ctr"/>
                      <a:r>
                        <a:rPr lang="ru-RU" sz="1200" b="1" i="0" u="none" strike="noStrike">
                          <a:solidFill>
                            <a:srgbClr val="FFFFFF"/>
                          </a:solidFill>
                          <a:effectLst/>
                          <a:latin typeface="Cambria" panose="02040503050406030204" pitchFamily="18" charset="0"/>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0"/>
                  </a:ext>
                </a:extLst>
              </a:tr>
              <a:tr h="190500">
                <a:tc>
                  <a:txBody>
                    <a:bodyPr/>
                    <a:lstStyle/>
                    <a:p>
                      <a:pPr algn="ctr" fontAlgn="b"/>
                      <a:r>
                        <a:rPr lang="ru-RU" sz="1000" b="0" i="0" u="none" strike="noStrike">
                          <a:solidFill>
                            <a:srgbClr val="000000"/>
                          </a:solidFill>
                          <a:effectLst/>
                          <a:latin typeface="Cambria" panose="02040503050406030204" pitchFamily="18" charset="0"/>
                        </a:rPr>
                        <a:t>ГБОУ гимназия №116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panose="02040503050406030204" pitchFamily="18" charset="0"/>
                        </a:rPr>
                        <a:t>4,79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1"/>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лицей №64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panose="02040503050406030204" pitchFamily="18" charset="0"/>
                        </a:rPr>
                        <a:t>4,54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2"/>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№617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panose="02040503050406030204" pitchFamily="18" charset="0"/>
                        </a:rPr>
                        <a:t>2,78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3"/>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№45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panose="02040503050406030204" pitchFamily="18" charset="0"/>
                        </a:rPr>
                        <a:t>2,59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4"/>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№644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a:solidFill>
                            <a:srgbClr val="FFFFFF"/>
                          </a:solidFill>
                          <a:effectLst/>
                          <a:latin typeface="Cambria" panose="02040503050406030204" pitchFamily="18" charset="0"/>
                        </a:rPr>
                        <a:t>2,23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5"/>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№246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rgbClr val="FFFFFF"/>
                          </a:solidFill>
                          <a:effectLst/>
                          <a:latin typeface="Cambria" panose="02040503050406030204" pitchFamily="18" charset="0"/>
                        </a:rPr>
                        <a:t>2,13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6"/>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575533181"/>
              </p:ext>
            </p:extLst>
          </p:nvPr>
        </p:nvGraphicFramePr>
        <p:xfrm>
          <a:off x="9217758" y="2974792"/>
          <a:ext cx="2882900" cy="1543050"/>
        </p:xfrm>
        <a:graphic>
          <a:graphicData uri="http://schemas.openxmlformats.org/drawingml/2006/table">
            <a:tbl>
              <a:tblPr/>
              <a:tblGrid>
                <a:gridCol w="2108200">
                  <a:extLst>
                    <a:ext uri="{9D8B030D-6E8A-4147-A177-3AD203B41FA5}">
                      <a16:colId xmlns:a16="http://schemas.microsoft.com/office/drawing/2014/main" val="20000"/>
                    </a:ext>
                  </a:extLst>
                </a:gridCol>
                <a:gridCol w="774700">
                  <a:extLst>
                    <a:ext uri="{9D8B030D-6E8A-4147-A177-3AD203B41FA5}">
                      <a16:colId xmlns:a16="http://schemas.microsoft.com/office/drawing/2014/main" val="20001"/>
                    </a:ext>
                  </a:extLst>
                </a:gridCol>
              </a:tblGrid>
              <a:tr h="400050">
                <a:tc>
                  <a:txBody>
                    <a:bodyPr/>
                    <a:lstStyle/>
                    <a:p>
                      <a:pPr algn="ctr" rtl="0" fontAlgn="ctr"/>
                      <a:r>
                        <a:rPr lang="ru-RU" sz="1200" b="1" i="0" u="none" strike="noStrike" dirty="0">
                          <a:solidFill>
                            <a:schemeClr val="bg1"/>
                          </a:solidFill>
                          <a:effectLst/>
                          <a:latin typeface="Cambria" panose="02040503050406030204" pitchFamily="18" charset="0"/>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ctr"/>
                      <a:r>
                        <a:rPr lang="ru-RU" sz="1200" b="1" i="0" u="none" strike="noStrike" dirty="0">
                          <a:solidFill>
                            <a:schemeClr val="bg1"/>
                          </a:solidFill>
                          <a:effectLst/>
                          <a:latin typeface="Cambria" panose="02040503050406030204" pitchFamily="18" charset="0"/>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№58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panose="02040503050406030204" pitchFamily="18" charset="0"/>
                        </a:rPr>
                        <a:t>0,30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1"/>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№596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panose="02040503050406030204" pitchFamily="18" charset="0"/>
                        </a:rPr>
                        <a:t>0,29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2"/>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№581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panose="02040503050406030204" pitchFamily="18" charset="0"/>
                        </a:rPr>
                        <a:t>0,17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3"/>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№635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panose="02040503050406030204" pitchFamily="18" charset="0"/>
                        </a:rPr>
                        <a:t>0,13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4"/>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№48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panose="02040503050406030204" pitchFamily="18" charset="0"/>
                        </a:rPr>
                        <a:t>0,10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5"/>
                  </a:ext>
                </a:extLst>
              </a:tr>
              <a:tr h="190500">
                <a:tc>
                  <a:txBody>
                    <a:bodyPr/>
                    <a:lstStyle/>
                    <a:p>
                      <a:pPr algn="ctr" fontAlgn="b"/>
                      <a:r>
                        <a:rPr lang="ru-RU" sz="1000" b="0" i="0" u="none" strike="noStrike" dirty="0">
                          <a:solidFill>
                            <a:srgbClr val="000000"/>
                          </a:solidFill>
                          <a:effectLst/>
                          <a:latin typeface="Cambria" panose="02040503050406030204" pitchFamily="18" charset="0"/>
                        </a:rPr>
                        <a:t>ГБОУ школа  №438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000" b="1" i="0" u="none" strike="noStrike" dirty="0">
                          <a:solidFill>
                            <a:schemeClr val="bg1"/>
                          </a:solidFill>
                          <a:effectLst/>
                          <a:latin typeface="Cambria" panose="02040503050406030204" pitchFamily="18" charset="0"/>
                        </a:rPr>
                        <a:t>0,00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6"/>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811455289"/>
              </p:ext>
            </p:extLst>
          </p:nvPr>
        </p:nvGraphicFramePr>
        <p:xfrm>
          <a:off x="187682" y="2989385"/>
          <a:ext cx="2882900" cy="2091532"/>
        </p:xfrm>
        <a:graphic>
          <a:graphicData uri="http://schemas.openxmlformats.org/drawingml/2006/table">
            <a:tbl>
              <a:tblPr/>
              <a:tblGrid>
                <a:gridCol w="2108200">
                  <a:extLst>
                    <a:ext uri="{9D8B030D-6E8A-4147-A177-3AD203B41FA5}">
                      <a16:colId xmlns:a16="http://schemas.microsoft.com/office/drawing/2014/main" val="20000"/>
                    </a:ext>
                  </a:extLst>
                </a:gridCol>
                <a:gridCol w="774700">
                  <a:extLst>
                    <a:ext uri="{9D8B030D-6E8A-4147-A177-3AD203B41FA5}">
                      <a16:colId xmlns:a16="http://schemas.microsoft.com/office/drawing/2014/main" val="20001"/>
                    </a:ext>
                  </a:extLst>
                </a:gridCol>
              </a:tblGrid>
              <a:tr h="367507">
                <a:tc>
                  <a:txBody>
                    <a:bodyPr/>
                    <a:lstStyle/>
                    <a:p>
                      <a:pPr algn="ctr" rtl="0" fontAlgn="ctr"/>
                      <a:r>
                        <a:rPr lang="ru-RU" sz="1100" b="1" i="0" u="none" strike="noStrike" dirty="0">
                          <a:solidFill>
                            <a:srgbClr val="FFFFFF"/>
                          </a:solidFill>
                          <a:effectLst/>
                          <a:latin typeface="Times New Roman" pitchFamily="18" charset="0"/>
                          <a:cs typeface="Times New Roman" pitchFamily="18" charset="0"/>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tc>
                  <a:txBody>
                    <a:bodyPr/>
                    <a:lstStyle/>
                    <a:p>
                      <a:pPr algn="ctr" rtl="0" fontAlgn="ctr"/>
                      <a:r>
                        <a:rPr lang="ru-RU" sz="1100" b="1" i="0" u="none" strike="noStrike" dirty="0">
                          <a:solidFill>
                            <a:srgbClr val="FFFFFF"/>
                          </a:solidFill>
                          <a:effectLst/>
                          <a:latin typeface="Times New Roman" pitchFamily="18" charset="0"/>
                          <a:cs typeface="Times New Roman" pitchFamily="18" charset="0"/>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0"/>
                  </a:ext>
                </a:extLst>
              </a:tr>
              <a:tr h="190500">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гимназия №116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16,44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1"/>
                  </a:ext>
                </a:extLst>
              </a:tr>
              <a:tr h="190500">
                <a:tc>
                  <a:txBody>
                    <a:bodyPr/>
                    <a:lstStyle/>
                    <a:p>
                      <a:pPr algn="ctr" fontAlgn="b"/>
                      <a:r>
                        <a:rPr lang="ru-RU" sz="1100" b="0" i="0" u="none" strike="noStrike">
                          <a:solidFill>
                            <a:srgbClr val="000000"/>
                          </a:solidFill>
                          <a:effectLst/>
                          <a:latin typeface="Times New Roman" pitchFamily="18" charset="0"/>
                          <a:cs typeface="Times New Roman" pitchFamily="18" charset="0"/>
                        </a:rPr>
                        <a:t>ГБОУ лицей №64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16,28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2"/>
                  </a:ext>
                </a:extLst>
              </a:tr>
              <a:tr h="190500">
                <a:tc>
                  <a:txBody>
                    <a:bodyPr/>
                    <a:lstStyle/>
                    <a:p>
                      <a:pPr algn="ctr" fontAlgn="b"/>
                      <a:r>
                        <a:rPr lang="ru-RU" sz="1100" b="0" i="0" u="none" strike="noStrike">
                          <a:solidFill>
                            <a:srgbClr val="000000"/>
                          </a:solidFill>
                          <a:effectLst/>
                          <a:latin typeface="Times New Roman" pitchFamily="18" charset="0"/>
                          <a:cs typeface="Times New Roman" pitchFamily="18" charset="0"/>
                        </a:rPr>
                        <a:t>ГБОУ гимназия №49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15,80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3"/>
                  </a:ext>
                </a:extLst>
              </a:tr>
              <a:tr h="190500">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№644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15,49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4"/>
                  </a:ext>
                </a:extLst>
              </a:tr>
              <a:tr h="190500">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№617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15,36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5"/>
                  </a:ext>
                </a:extLst>
              </a:tr>
              <a:tr h="190500">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№113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15,33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6"/>
                  </a:ext>
                </a:extLst>
              </a:tr>
              <a:tr h="190500">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№246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15,24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7"/>
                  </a:ext>
                </a:extLst>
              </a:tr>
              <a:tr h="190500">
                <a:tc>
                  <a:txBody>
                    <a:bodyPr/>
                    <a:lstStyle/>
                    <a:p>
                      <a:pPr algn="ctr" fontAlgn="b"/>
                      <a:r>
                        <a:rPr lang="ru-RU" sz="1100" b="0" i="0" u="none" strike="noStrike">
                          <a:solidFill>
                            <a:srgbClr val="000000"/>
                          </a:solidFill>
                          <a:effectLst/>
                          <a:latin typeface="Times New Roman" pitchFamily="18" charset="0"/>
                          <a:cs typeface="Times New Roman" pitchFamily="18" charset="0"/>
                        </a:rPr>
                        <a:t>ГБОУ гимназия №52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14,92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8"/>
                  </a:ext>
                </a:extLst>
              </a:tr>
              <a:tr h="200025">
                <a:tc>
                  <a:txBody>
                    <a:bodyPr/>
                    <a:lstStyle/>
                    <a:p>
                      <a:pPr algn="ctr" fontAlgn="b"/>
                      <a:r>
                        <a:rPr lang="ru-RU" sz="1100" b="0" i="0" u="none" strike="noStrike">
                          <a:solidFill>
                            <a:srgbClr val="000000"/>
                          </a:solidFill>
                          <a:effectLst/>
                          <a:latin typeface="Times New Roman" pitchFamily="18" charset="0"/>
                          <a:cs typeface="Times New Roman" pitchFamily="18" charset="0"/>
                        </a:rPr>
                        <a:t>ГБОУ гимназия №540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rgbClr val="FFFFFF"/>
                          </a:solidFill>
                          <a:effectLst/>
                          <a:latin typeface="Times New Roman" pitchFamily="18" charset="0"/>
                          <a:cs typeface="Times New Roman" pitchFamily="18" charset="0"/>
                        </a:rPr>
                        <a:t>14,91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365C"/>
                    </a:solidFill>
                  </a:tcPr>
                </a:tc>
                <a:extLst>
                  <a:ext uri="{0D108BD9-81ED-4DB2-BD59-A6C34878D82A}">
                    <a16:rowId xmlns:a16="http://schemas.microsoft.com/office/drawing/2014/main" val="10009"/>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425758908"/>
              </p:ext>
            </p:extLst>
          </p:nvPr>
        </p:nvGraphicFramePr>
        <p:xfrm>
          <a:off x="3126797" y="2989384"/>
          <a:ext cx="2922310" cy="2101365"/>
        </p:xfrm>
        <a:graphic>
          <a:graphicData uri="http://schemas.openxmlformats.org/drawingml/2006/table">
            <a:tbl>
              <a:tblPr/>
              <a:tblGrid>
                <a:gridCol w="2137020">
                  <a:extLst>
                    <a:ext uri="{9D8B030D-6E8A-4147-A177-3AD203B41FA5}">
                      <a16:colId xmlns:a16="http://schemas.microsoft.com/office/drawing/2014/main" val="20000"/>
                    </a:ext>
                  </a:extLst>
                </a:gridCol>
                <a:gridCol w="785290">
                  <a:extLst>
                    <a:ext uri="{9D8B030D-6E8A-4147-A177-3AD203B41FA5}">
                      <a16:colId xmlns:a16="http://schemas.microsoft.com/office/drawing/2014/main" val="20001"/>
                    </a:ext>
                  </a:extLst>
                </a:gridCol>
              </a:tblGrid>
              <a:tr h="382950">
                <a:tc>
                  <a:txBody>
                    <a:bodyPr/>
                    <a:lstStyle/>
                    <a:p>
                      <a:pPr algn="ctr" rtl="0" fontAlgn="ctr"/>
                      <a:r>
                        <a:rPr lang="ru-RU" sz="1100" b="1" i="0" u="none" strike="noStrike" dirty="0">
                          <a:solidFill>
                            <a:schemeClr val="bg1"/>
                          </a:solidFill>
                          <a:effectLst/>
                          <a:latin typeface="Times New Roman" pitchFamily="18" charset="0"/>
                          <a:cs typeface="Times New Roman" pitchFamily="18" charset="0"/>
                        </a:rPr>
                        <a:t>ОО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ctr"/>
                      <a:r>
                        <a:rPr lang="ru-RU" sz="1100" b="1" i="0" u="none" strike="noStrike" dirty="0">
                          <a:solidFill>
                            <a:schemeClr val="bg1"/>
                          </a:solidFill>
                          <a:effectLst/>
                          <a:latin typeface="Times New Roman" pitchFamily="18" charset="0"/>
                          <a:cs typeface="Times New Roman" pitchFamily="18" charset="0"/>
                        </a:rPr>
                        <a:t>Средний балл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0"/>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№632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12,16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1"/>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№48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11,88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2"/>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№58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11,54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3"/>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№661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11,53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4"/>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№109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11,50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5"/>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№635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11,44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6"/>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№581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10,94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7"/>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№596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10,74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8"/>
                  </a:ext>
                </a:extLst>
              </a:tr>
              <a:tr h="190935">
                <a:tc>
                  <a:txBody>
                    <a:bodyPr/>
                    <a:lstStyle/>
                    <a:p>
                      <a:pPr algn="ctr" fontAlgn="b"/>
                      <a:r>
                        <a:rPr lang="ru-RU" sz="1100" b="0" i="0" u="none" strike="noStrike" dirty="0">
                          <a:solidFill>
                            <a:srgbClr val="000000"/>
                          </a:solidFill>
                          <a:effectLst/>
                          <a:latin typeface="Times New Roman" pitchFamily="18" charset="0"/>
                          <a:cs typeface="Times New Roman" pitchFamily="18" charset="0"/>
                        </a:rPr>
                        <a:t>ГБОУ школа  №438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ru-RU" sz="1100" b="1" i="0" u="none" strike="noStrike" dirty="0">
                          <a:solidFill>
                            <a:schemeClr val="bg1"/>
                          </a:solidFill>
                          <a:effectLst/>
                          <a:latin typeface="Times New Roman" pitchFamily="18" charset="0"/>
                          <a:cs typeface="Times New Roman" pitchFamily="18" charset="0"/>
                        </a:rPr>
                        <a:t>9,83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0009"/>
                  </a:ext>
                </a:extLst>
              </a:tr>
            </a:tbl>
          </a:graphicData>
        </a:graphic>
      </p:graphicFrame>
      <p:sp>
        <p:nvSpPr>
          <p:cNvPr id="4" name="TextBox 3"/>
          <p:cNvSpPr txBox="1"/>
          <p:nvPr/>
        </p:nvSpPr>
        <p:spPr>
          <a:xfrm>
            <a:off x="6246564" y="4671152"/>
            <a:ext cx="5781962" cy="276999"/>
          </a:xfrm>
          <a:prstGeom prst="rect">
            <a:avLst/>
          </a:prstGeom>
          <a:noFill/>
        </p:spPr>
        <p:txBody>
          <a:bodyPr wrap="square" rtlCol="0">
            <a:spAutoFit/>
          </a:bodyPr>
          <a:lstStyle/>
          <a:p>
            <a:r>
              <a:rPr lang="ru-RU" sz="1200" b="1" dirty="0">
                <a:solidFill>
                  <a:srgbClr val="C00000"/>
                </a:solidFill>
                <a:latin typeface="Times New Roman" pitchFamily="18" charset="0"/>
                <a:cs typeface="Times New Roman" pitchFamily="18" charset="0"/>
              </a:rPr>
              <a:t>!  В ГБОУ школе №438 ни один ученик не получил ни одного балла  в части «С».</a:t>
            </a:r>
          </a:p>
        </p:txBody>
      </p:sp>
    </p:spTree>
    <p:extLst>
      <p:ext uri="{BB962C8B-B14F-4D97-AF65-F5344CB8AC3E}">
        <p14:creationId xmlns:p14="http://schemas.microsoft.com/office/powerpoint/2010/main" val="669519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659" y="66298"/>
            <a:ext cx="10515600" cy="575856"/>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Лучшие результаты в части «В» и «С»</a:t>
            </a:r>
            <a:endParaRPr lang="ru-RU" sz="2400" dirty="0"/>
          </a:p>
        </p:txBody>
      </p:sp>
      <p:sp>
        <p:nvSpPr>
          <p:cNvPr id="6" name="Правая фигурная скобка 5"/>
          <p:cNvSpPr/>
          <p:nvPr/>
        </p:nvSpPr>
        <p:spPr>
          <a:xfrm>
            <a:off x="3943429" y="3073918"/>
            <a:ext cx="212651" cy="15204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 name="TextBox 6"/>
          <p:cNvSpPr txBox="1"/>
          <p:nvPr/>
        </p:nvSpPr>
        <p:spPr>
          <a:xfrm>
            <a:off x="6879629" y="2467763"/>
            <a:ext cx="4078630" cy="584775"/>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11 ОО района имеют хотя бы 1 ученика, набравшего 12 баллов в части </a:t>
            </a:r>
            <a:r>
              <a:rPr lang="ru-RU" b="1" dirty="0"/>
              <a:t>«С»</a:t>
            </a:r>
          </a:p>
        </p:txBody>
      </p:sp>
      <p:sp>
        <p:nvSpPr>
          <p:cNvPr id="8" name="Прямоугольник 7"/>
          <p:cNvSpPr/>
          <p:nvPr/>
        </p:nvSpPr>
        <p:spPr>
          <a:xfrm>
            <a:off x="0" y="5520003"/>
            <a:ext cx="5240215" cy="849720"/>
          </a:xfrm>
          <a:prstGeom prst="rect">
            <a:avLst/>
          </a:prstGeom>
        </p:spPr>
        <p:txBody>
          <a:bodyPr wrap="square">
            <a:spAutoFit/>
          </a:bodyPr>
          <a:lstStyle/>
          <a:p>
            <a:pPr marL="457200" indent="180340">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Максимальный  31 балл (часть «В» и «С») набрали 7 </a:t>
            </a:r>
          </a:p>
          <a:p>
            <a:pPr marL="457200" indent="180340">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учеников: </a:t>
            </a:r>
            <a:r>
              <a:rPr lang="ru-RU" sz="1400" b="1" dirty="0">
                <a:latin typeface="Times New Roman" panose="02020603050405020304" pitchFamily="18" charset="0"/>
                <a:ea typeface="Calibri" panose="020F0502020204030204" pitchFamily="34" charset="0"/>
                <a:cs typeface="Times New Roman" panose="02020603050405020304" pitchFamily="18" charset="0"/>
              </a:rPr>
              <a:t>617(2), 64(1), 246(1), 554(1),598(1),618(1).</a:t>
            </a:r>
          </a:p>
          <a:p>
            <a:pPr marL="457200" indent="180340">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519045" y="684192"/>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Математика</a:t>
            </a:r>
          </a:p>
        </p:txBody>
      </p:sp>
      <p:sp>
        <p:nvSpPr>
          <p:cNvPr id="3" name="TextBox 2"/>
          <p:cNvSpPr txBox="1"/>
          <p:nvPr/>
        </p:nvSpPr>
        <p:spPr>
          <a:xfrm>
            <a:off x="519045" y="1255269"/>
            <a:ext cx="11011740" cy="1169551"/>
          </a:xfrm>
          <a:prstGeom prst="rect">
            <a:avLst/>
          </a:prstGeom>
          <a:noFill/>
        </p:spPr>
        <p:txBody>
          <a:bodyPr wrap="square" rtlCol="0">
            <a:spAutoFit/>
          </a:bodyPr>
          <a:lstStyle/>
          <a:p>
            <a:pPr marL="285750" indent="-285750">
              <a:buFont typeface="+mj-lt"/>
              <a:buAutoNum type="arabicPeriod"/>
            </a:pPr>
            <a:r>
              <a:rPr lang="ru-RU" sz="1400" dirty="0">
                <a:latin typeface="Times New Roman" panose="02020603050405020304" pitchFamily="18" charset="0"/>
                <a:cs typeface="Times New Roman" panose="02020603050405020304" pitchFamily="18" charset="0"/>
              </a:rPr>
              <a:t>На долю </a:t>
            </a:r>
            <a:r>
              <a:rPr lang="en-US" sz="1400" dirty="0">
                <a:latin typeface="Times New Roman" panose="02020603050405020304" pitchFamily="18" charset="0"/>
                <a:cs typeface="Times New Roman" panose="02020603050405020304" pitchFamily="18" charset="0"/>
              </a:rPr>
              <a:t>9</a:t>
            </a:r>
            <a:r>
              <a:rPr lang="ru-RU" sz="1400" dirty="0">
                <a:latin typeface="Times New Roman" panose="02020603050405020304" pitchFamily="18" charset="0"/>
                <a:cs typeface="Times New Roman" panose="02020603050405020304" pitchFamily="18" charset="0"/>
              </a:rPr>
              <a:t> ОО, расположенных на территории Приморского района </a:t>
            </a:r>
            <a:r>
              <a:rPr lang="en-US"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частные школы и школы городского подчинения  не учитывались), приходится 4</a:t>
            </a:r>
            <a:r>
              <a:rPr lang="en-US" sz="1400" dirty="0">
                <a:latin typeface="Times New Roman" panose="02020603050405020304" pitchFamily="18" charset="0"/>
                <a:cs typeface="Times New Roman" panose="02020603050405020304" pitchFamily="18" charset="0"/>
              </a:rPr>
              <a:t>0</a:t>
            </a:r>
            <a:r>
              <a:rPr lang="ru-RU" sz="1400" dirty="0">
                <a:latin typeface="Times New Roman" panose="02020603050405020304" pitchFamily="18" charset="0"/>
                <a:cs typeface="Times New Roman" panose="02020603050405020304" pitchFamily="18" charset="0"/>
              </a:rPr>
              <a:t>% максимальных результатов в части «В» по математике. Всего 19-бальных результатов 1</a:t>
            </a:r>
            <a:r>
              <a:rPr lang="en-US" sz="1400" dirty="0">
                <a:latin typeface="Times New Roman" panose="02020603050405020304" pitchFamily="18" charset="0"/>
                <a:cs typeface="Times New Roman" panose="02020603050405020304" pitchFamily="18" charset="0"/>
              </a:rPr>
              <a:t>71</a:t>
            </a:r>
            <a:r>
              <a:rPr lang="ru-RU" sz="1400" dirty="0">
                <a:latin typeface="Times New Roman" panose="02020603050405020304" pitchFamily="18" charset="0"/>
                <a:cs typeface="Times New Roman" panose="02020603050405020304" pitchFamily="18" charset="0"/>
              </a:rPr>
              <a:t> в 4</a:t>
            </a:r>
            <a:r>
              <a:rPr lang="en-US" sz="1400" dirty="0">
                <a:latin typeface="Times New Roman" panose="02020603050405020304" pitchFamily="18" charset="0"/>
                <a:cs typeface="Times New Roman" panose="02020603050405020304" pitchFamily="18" charset="0"/>
              </a:rPr>
              <a:t>4</a:t>
            </a:r>
            <a:r>
              <a:rPr lang="ru-RU" sz="1400" dirty="0">
                <a:latin typeface="Times New Roman" panose="02020603050405020304" pitchFamily="18" charset="0"/>
                <a:cs typeface="Times New Roman" panose="02020603050405020304" pitchFamily="18" charset="0"/>
              </a:rPr>
              <a:t> общеобразовательных организациях.</a:t>
            </a:r>
          </a:p>
          <a:p>
            <a:pPr marL="285750" indent="-285750">
              <a:buFont typeface="+mj-lt"/>
              <a:buAutoNum type="arabicPeriod"/>
            </a:pPr>
            <a:endParaRPr lang="ru-RU" sz="1400" dirty="0">
              <a:latin typeface="Times New Roman" panose="02020603050405020304" pitchFamily="18" charset="0"/>
              <a:cs typeface="Times New Roman" panose="02020603050405020304" pitchFamily="18" charset="0"/>
            </a:endParaRPr>
          </a:p>
          <a:p>
            <a:pPr marL="285750" indent="-285750">
              <a:buFont typeface="+mj-lt"/>
              <a:buAutoNum type="arabicPeriod"/>
            </a:pPr>
            <a:r>
              <a:rPr lang="ru-RU" sz="1400" dirty="0">
                <a:latin typeface="Times New Roman" panose="02020603050405020304" pitchFamily="18" charset="0"/>
                <a:cs typeface="Times New Roman" panose="02020603050405020304" pitchFamily="18" charset="0"/>
              </a:rPr>
              <a:t>В части «С» только 22 ученика из 11 ОО справились на полный балл, из них 7 обучаются в  </a:t>
            </a:r>
            <a:r>
              <a:rPr lang="ru-RU" sz="1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ГБОУ лицее  №64</a:t>
            </a:r>
            <a:r>
              <a:rPr lang="ru-RU" sz="1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rgbClr val="0070C0"/>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249679195"/>
              </p:ext>
            </p:extLst>
          </p:nvPr>
        </p:nvGraphicFramePr>
        <p:xfrm>
          <a:off x="6422455" y="3192553"/>
          <a:ext cx="5029200" cy="277177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3"/>
          <p:cNvSpPr txBox="1"/>
          <p:nvPr/>
        </p:nvSpPr>
        <p:spPr>
          <a:xfrm>
            <a:off x="9712180" y="3342319"/>
            <a:ext cx="1645594" cy="45745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ru-RU" sz="1100" dirty="0">
                <a:latin typeface="Times New Roman" panose="02020603050405020304" pitchFamily="18" charset="0"/>
                <a:cs typeface="Times New Roman" panose="02020603050405020304" pitchFamily="18" charset="0"/>
              </a:rPr>
              <a:t>22 результата 12 баллов</a:t>
            </a:r>
          </a:p>
        </p:txBody>
      </p:sp>
      <p:graphicFrame>
        <p:nvGraphicFramePr>
          <p:cNvPr id="13" name="Диаграмма 12"/>
          <p:cNvGraphicFramePr>
            <a:graphicFrameLocks/>
          </p:cNvGraphicFramePr>
          <p:nvPr>
            <p:extLst>
              <p:ext uri="{D42A27DB-BD31-4B8C-83A1-F6EECF244321}">
                <p14:modId xmlns:p14="http://schemas.microsoft.com/office/powerpoint/2010/main" val="4119248350"/>
              </p:ext>
            </p:extLst>
          </p:nvPr>
        </p:nvGraphicFramePr>
        <p:xfrm>
          <a:off x="879514" y="258620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авая фигурная скобка 3"/>
          <p:cNvSpPr/>
          <p:nvPr/>
        </p:nvSpPr>
        <p:spPr>
          <a:xfrm>
            <a:off x="3934523" y="3172858"/>
            <a:ext cx="212651" cy="14215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b="1" dirty="0"/>
          </a:p>
        </p:txBody>
      </p:sp>
      <p:sp>
        <p:nvSpPr>
          <p:cNvPr id="10" name="Номер слайда 9"/>
          <p:cNvSpPr>
            <a:spLocks noGrp="1"/>
          </p:cNvSpPr>
          <p:nvPr>
            <p:ph type="sldNum" sz="quarter" idx="12"/>
          </p:nvPr>
        </p:nvSpPr>
        <p:spPr/>
        <p:txBody>
          <a:bodyPr/>
          <a:lstStyle/>
          <a:p>
            <a:fld id="{A1E7BC73-F272-4144-8705-640BE5919E24}" type="slidenum">
              <a:rPr lang="ru-RU" smtClean="0"/>
              <a:pPr/>
              <a:t>7</a:t>
            </a:fld>
            <a:endParaRPr lang="ru-RU"/>
          </a:p>
        </p:txBody>
      </p:sp>
    </p:spTree>
    <p:extLst>
      <p:ext uri="{BB962C8B-B14F-4D97-AF65-F5344CB8AC3E}">
        <p14:creationId xmlns:p14="http://schemas.microsoft.com/office/powerpoint/2010/main" val="362697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463" y="185797"/>
            <a:ext cx="11237686" cy="360589"/>
          </a:xfrm>
        </p:spPr>
        <p:txBody>
          <a:bodyPr>
            <a:no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наилучшим результатом</a:t>
            </a:r>
          </a:p>
        </p:txBody>
      </p:sp>
      <p:sp>
        <p:nvSpPr>
          <p:cNvPr id="17" name="TextBox 16"/>
          <p:cNvSpPr txBox="1"/>
          <p:nvPr/>
        </p:nvSpPr>
        <p:spPr>
          <a:xfrm>
            <a:off x="478463" y="1687060"/>
            <a:ext cx="5691701" cy="1600438"/>
          </a:xfrm>
          <a:prstGeom prst="rect">
            <a:avLst/>
          </a:prstGeom>
          <a:noFill/>
        </p:spPr>
        <p:txBody>
          <a:bodyPr wrap="square" rtlCol="0">
            <a:spAutoFit/>
          </a:bodyPr>
          <a:lstStyle/>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лидирующую группу ОО (для оценки использована средняя отметка по  предмету,  кол-во «3» менее 40%  при отсутствии «2»)  попали 9 ОО района (частные, СШ №2 и  школы городского подчинения не учитывались).</a:t>
            </a:r>
          </a:p>
          <a:p>
            <a:pPr marL="285750" indent="-285750">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У трех общеобразовательных организаций (</a:t>
            </a:r>
            <a:r>
              <a:rPr lang="ru-RU" sz="1400" b="1" dirty="0">
                <a:solidFill>
                  <a:srgbClr val="0070C0"/>
                </a:solidFill>
                <a:latin typeface="Times New Roman" panose="02020603050405020304" pitchFamily="18" charset="0"/>
                <a:cs typeface="Times New Roman" panose="02020603050405020304" pitchFamily="18" charset="0"/>
              </a:rPr>
              <a:t>№№ 64, 116 , 644</a:t>
            </a:r>
            <a:r>
              <a:rPr lang="ru-RU" sz="1400" dirty="0">
                <a:latin typeface="Times New Roman" panose="02020603050405020304" pitchFamily="18" charset="0"/>
                <a:cs typeface="Times New Roman" panose="02020603050405020304" pitchFamily="18" charset="0"/>
              </a:rPr>
              <a:t>) не было ни одного неудовлетворительного результата с последующей пересдачей. </a:t>
            </a:r>
            <a:endParaRPr lang="ru-RU" dirty="0"/>
          </a:p>
        </p:txBody>
      </p:sp>
      <p:sp>
        <p:nvSpPr>
          <p:cNvPr id="3" name="TextBox 2"/>
          <p:cNvSpPr txBox="1"/>
          <p:nvPr/>
        </p:nvSpPr>
        <p:spPr>
          <a:xfrm>
            <a:off x="478463" y="1237103"/>
            <a:ext cx="5365351"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«Качество обучения»</a:t>
            </a:r>
          </a:p>
        </p:txBody>
      </p:sp>
      <p:sp>
        <p:nvSpPr>
          <p:cNvPr id="8" name="TextBox 7"/>
          <p:cNvSpPr txBox="1"/>
          <p:nvPr/>
        </p:nvSpPr>
        <p:spPr>
          <a:xfrm>
            <a:off x="532305" y="699083"/>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Математика</a:t>
            </a:r>
          </a:p>
        </p:txBody>
      </p:sp>
      <p:graphicFrame>
        <p:nvGraphicFramePr>
          <p:cNvPr id="9" name="Диаграмма 8"/>
          <p:cNvGraphicFramePr>
            <a:graphicFrameLocks/>
          </p:cNvGraphicFramePr>
          <p:nvPr>
            <p:extLst>
              <p:ext uri="{D42A27DB-BD31-4B8C-83A1-F6EECF244321}">
                <p14:modId xmlns:p14="http://schemas.microsoft.com/office/powerpoint/2010/main" val="1173085411"/>
              </p:ext>
            </p:extLst>
          </p:nvPr>
        </p:nvGraphicFramePr>
        <p:xfrm>
          <a:off x="6555064" y="1785388"/>
          <a:ext cx="5257800" cy="4362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1186497813"/>
              </p:ext>
            </p:extLst>
          </p:nvPr>
        </p:nvGraphicFramePr>
        <p:xfrm>
          <a:off x="872474" y="3354053"/>
          <a:ext cx="5109684" cy="2760311"/>
        </p:xfrm>
        <a:graphic>
          <a:graphicData uri="http://schemas.openxmlformats.org/drawingml/2006/table">
            <a:tbl>
              <a:tblPr/>
              <a:tblGrid>
                <a:gridCol w="1098683">
                  <a:extLst>
                    <a:ext uri="{9D8B030D-6E8A-4147-A177-3AD203B41FA5}">
                      <a16:colId xmlns:a16="http://schemas.microsoft.com/office/drawing/2014/main" val="20000"/>
                    </a:ext>
                  </a:extLst>
                </a:gridCol>
                <a:gridCol w="908837">
                  <a:extLst>
                    <a:ext uri="{9D8B030D-6E8A-4147-A177-3AD203B41FA5}">
                      <a16:colId xmlns:a16="http://schemas.microsoft.com/office/drawing/2014/main" val="20001"/>
                    </a:ext>
                  </a:extLst>
                </a:gridCol>
                <a:gridCol w="775541">
                  <a:extLst>
                    <a:ext uri="{9D8B030D-6E8A-4147-A177-3AD203B41FA5}">
                      <a16:colId xmlns:a16="http://schemas.microsoft.com/office/drawing/2014/main" val="20002"/>
                    </a:ext>
                  </a:extLst>
                </a:gridCol>
                <a:gridCol w="775541">
                  <a:extLst>
                    <a:ext uri="{9D8B030D-6E8A-4147-A177-3AD203B41FA5}">
                      <a16:colId xmlns:a16="http://schemas.microsoft.com/office/drawing/2014/main" val="20003"/>
                    </a:ext>
                  </a:extLst>
                </a:gridCol>
                <a:gridCol w="775541">
                  <a:extLst>
                    <a:ext uri="{9D8B030D-6E8A-4147-A177-3AD203B41FA5}">
                      <a16:colId xmlns:a16="http://schemas.microsoft.com/office/drawing/2014/main" val="20004"/>
                    </a:ext>
                  </a:extLst>
                </a:gridCol>
                <a:gridCol w="775541">
                  <a:extLst>
                    <a:ext uri="{9D8B030D-6E8A-4147-A177-3AD203B41FA5}">
                      <a16:colId xmlns:a16="http://schemas.microsoft.com/office/drawing/2014/main" val="20005"/>
                    </a:ext>
                  </a:extLst>
                </a:gridCol>
              </a:tblGrid>
              <a:tr h="690077">
                <a:tc>
                  <a:txBody>
                    <a:bodyPr/>
                    <a:lstStyle/>
                    <a:p>
                      <a:pPr algn="ctr" fontAlgn="ctr"/>
                      <a:r>
                        <a:rPr lang="ru-RU" sz="1100" b="0" i="0" u="none" strike="noStrike" dirty="0">
                          <a:solidFill>
                            <a:srgbClr val="FFFFFF"/>
                          </a:solidFill>
                          <a:effectLst/>
                          <a:latin typeface="Times New Roman" pitchFamily="18" charset="0"/>
                          <a:cs typeface="Times New Roman" pitchFamily="18" charset="0"/>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1" i="0" u="none" strike="noStrike" dirty="0">
                          <a:solidFill>
                            <a:srgbClr val="FFFFFF"/>
                          </a:solidFill>
                          <a:effectLst/>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ru-RU" sz="1100" b="0" i="0" u="none" strike="noStrike">
                          <a:solidFill>
                            <a:srgbClr val="FFFFFF"/>
                          </a:solidFill>
                          <a:effectLst/>
                          <a:latin typeface="Times New Roman" pitchFamily="18" charset="0"/>
                          <a:cs typeface="Times New Roman" pitchFamily="18" charset="0"/>
                        </a:rPr>
                        <a:t>Средняя отметка</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30026">
                <a:tc>
                  <a:txBody>
                    <a:bodyPr/>
                    <a:lstStyle/>
                    <a:p>
                      <a:pPr algn="ctr" fontAlgn="ctr"/>
                      <a:r>
                        <a:rPr lang="ru-RU" sz="1100" b="0" i="0" u="none" strike="noStrike">
                          <a:effectLst/>
                          <a:latin typeface="Times New Roman" pitchFamily="18" charset="0"/>
                          <a:cs typeface="Times New Roman"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dirty="0">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dirty="0">
                          <a:effectLst/>
                          <a:latin typeface="Times New Roman" pitchFamily="18" charset="0"/>
                          <a:cs typeface="Times New Roman" pitchFamily="18" charset="0"/>
                        </a:rPr>
                        <a:t>4,48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30026">
                <a:tc>
                  <a:txBody>
                    <a:bodyPr/>
                    <a:lstStyle/>
                    <a:p>
                      <a:pPr algn="ctr" fontAlgn="ctr"/>
                      <a:r>
                        <a:rPr lang="ru-RU" sz="1100" b="0" i="0" u="none" strike="noStrike">
                          <a:effectLst/>
                          <a:latin typeface="Times New Roman" pitchFamily="18" charset="0"/>
                          <a:cs typeface="Times New Roman" pitchFamily="18"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dirty="0">
                          <a:effectLst/>
                          <a:latin typeface="Times New Roman" pitchFamily="18" charset="0"/>
                          <a:cs typeface="Times New Roman" pitchFamily="18" charset="0"/>
                        </a:rPr>
                        <a:t>4,35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30026">
                <a:tc>
                  <a:txBody>
                    <a:bodyPr/>
                    <a:lstStyle/>
                    <a:p>
                      <a:pPr algn="ctr" fontAlgn="ctr"/>
                      <a:r>
                        <a:rPr lang="ru-RU" sz="1100" b="0" i="0" u="none" strike="noStrike">
                          <a:effectLst/>
                          <a:latin typeface="Times New Roman" pitchFamily="18" charset="0"/>
                          <a:cs typeface="Times New Roman" pitchFamily="18"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ru-RU" sz="1100" b="0" i="0" u="none" strike="noStrike" dirty="0">
                          <a:effectLst/>
                          <a:latin typeface="Times New Roman" pitchFamily="18" charset="0"/>
                          <a:cs typeface="Times New Roman" pitchFamily="18" charset="0"/>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230026">
                <a:tc>
                  <a:txBody>
                    <a:bodyPr/>
                    <a:lstStyle/>
                    <a:p>
                      <a:pPr algn="ctr" fontAlgn="ctr"/>
                      <a:r>
                        <a:rPr lang="ru-RU" sz="1100" b="0" i="0" u="none" strike="noStrike">
                          <a:effectLst/>
                          <a:latin typeface="Times New Roman" pitchFamily="18" charset="0"/>
                          <a:cs typeface="Times New Roman" pitchFamily="18"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Times New Roman" pitchFamily="18" charset="0"/>
                          <a:cs typeface="Times New Roman" pitchFamily="18" charset="0"/>
                        </a:rPr>
                        <a:t>3,92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0026">
                <a:tc>
                  <a:txBody>
                    <a:bodyPr/>
                    <a:lstStyle/>
                    <a:p>
                      <a:pPr algn="ctr" fontAlgn="ctr"/>
                      <a:r>
                        <a:rPr lang="ru-RU" sz="1100" b="0" i="0" u="none" strike="noStrike">
                          <a:effectLst/>
                          <a:latin typeface="Times New Roman" pitchFamily="18" charset="0"/>
                          <a:cs typeface="Times New Roman" pitchFamily="18"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pitchFamily="18" charset="0"/>
                          <a:cs typeface="Times New Roman" pitchFamily="18"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Times New Roman" pitchFamily="18" charset="0"/>
                          <a:cs typeface="Times New Roman" pitchFamily="18" charset="0"/>
                        </a:rPr>
                        <a:t>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0026">
                <a:tc>
                  <a:txBody>
                    <a:bodyPr/>
                    <a:lstStyle/>
                    <a:p>
                      <a:pPr algn="ctr" fontAlgn="ctr"/>
                      <a:r>
                        <a:rPr lang="ru-RU" sz="1100" b="0" i="0" u="none" strike="noStrike">
                          <a:effectLst/>
                          <a:latin typeface="Times New Roman" pitchFamily="18" charset="0"/>
                          <a:cs typeface="Times New Roman" pitchFamily="18"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Times New Roman" pitchFamily="18" charset="0"/>
                          <a:cs typeface="Times New Roman" pitchFamily="18" charset="0"/>
                        </a:rPr>
                        <a:t>3,84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0026">
                <a:tc>
                  <a:txBody>
                    <a:bodyPr/>
                    <a:lstStyle/>
                    <a:p>
                      <a:pPr algn="ctr" fontAlgn="ctr"/>
                      <a:r>
                        <a:rPr lang="ru-RU" sz="1100" b="0" i="0" u="none" strike="noStrike">
                          <a:effectLst/>
                          <a:latin typeface="Times New Roman" pitchFamily="18" charset="0"/>
                          <a:cs typeface="Times New Roman" pitchFamily="18" charset="0"/>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pitchFamily="18" charset="0"/>
                          <a:cs typeface="Times New Roman"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Times New Roman" pitchFamily="18" charset="0"/>
                          <a:cs typeface="Times New Roman" pitchFamily="18" charset="0"/>
                        </a:rPr>
                        <a:t>3,80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0026">
                <a:tc>
                  <a:txBody>
                    <a:bodyPr/>
                    <a:lstStyle/>
                    <a:p>
                      <a:pPr algn="ctr" fontAlgn="ctr"/>
                      <a:r>
                        <a:rPr lang="ru-RU" sz="1100" b="0" i="0" u="none" strike="noStrike">
                          <a:effectLst/>
                          <a:latin typeface="Times New Roman" pitchFamily="18" charset="0"/>
                          <a:cs typeface="Times New Roman" pitchFamily="18" charset="0"/>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Times New Roman" pitchFamily="18" charset="0"/>
                          <a:cs typeface="Times New Roman" pitchFamily="18" charset="0"/>
                        </a:rPr>
                        <a:t>3,79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0026">
                <a:tc>
                  <a:txBody>
                    <a:bodyPr/>
                    <a:lstStyle/>
                    <a:p>
                      <a:pPr algn="ctr" fontAlgn="ctr"/>
                      <a:r>
                        <a:rPr lang="ru-RU" sz="1100" b="0" i="0" u="none" strike="noStrike">
                          <a:effectLst/>
                          <a:latin typeface="Times New Roman" pitchFamily="18" charset="0"/>
                          <a:cs typeface="Times New Roman" pitchFamily="18" charset="0"/>
                        </a:rPr>
                        <a:t>634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pitchFamily="18" charset="0"/>
                          <a:cs typeface="Times New Roman"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effectLst/>
                          <a:latin typeface="Times New Roman" pitchFamily="18" charset="0"/>
                          <a:cs typeface="Times New Roman"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dirty="0">
                          <a:effectLst/>
                          <a:latin typeface="Times New Roman" pitchFamily="18" charset="0"/>
                          <a:cs typeface="Times New Roman" pitchFamily="18" charset="0"/>
                        </a:rPr>
                        <a:t>3,73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 name="TextBox 4"/>
          <p:cNvSpPr txBox="1"/>
          <p:nvPr/>
        </p:nvSpPr>
        <p:spPr>
          <a:xfrm>
            <a:off x="672411" y="6128182"/>
            <a:ext cx="10951438" cy="369332"/>
          </a:xfrm>
          <a:prstGeom prst="rect">
            <a:avLst/>
          </a:prstGeom>
          <a:noFill/>
        </p:spPr>
        <p:txBody>
          <a:bodyPr wrap="square" rtlCol="0">
            <a:spAutoFit/>
          </a:bodyPr>
          <a:lstStyle/>
          <a:p>
            <a:r>
              <a:rPr lang="ru-RU" dirty="0"/>
              <a:t>* </a:t>
            </a:r>
            <a:r>
              <a:rPr lang="ru-RU" sz="1000" dirty="0">
                <a:latin typeface="Times New Roman" pitchFamily="18" charset="0"/>
                <a:cs typeface="Times New Roman" pitchFamily="18" charset="0"/>
              </a:rPr>
              <a:t>Из итогового рейтинга ОО с наилучшим результатом ОГЭ по математике  были исключены ОО №52, 246 и 617 из-за наличия в каждой по одной «неисправленной» двойке после всех пересдач.</a:t>
            </a:r>
          </a:p>
        </p:txBody>
      </p:sp>
      <p:sp>
        <p:nvSpPr>
          <p:cNvPr id="7" name="Номер слайда 6"/>
          <p:cNvSpPr>
            <a:spLocks noGrp="1"/>
          </p:cNvSpPr>
          <p:nvPr>
            <p:ph type="sldNum" sz="quarter" idx="12"/>
          </p:nvPr>
        </p:nvSpPr>
        <p:spPr/>
        <p:txBody>
          <a:bodyPr/>
          <a:lstStyle/>
          <a:p>
            <a:fld id="{A1E7BC73-F272-4144-8705-640BE5919E24}" type="slidenum">
              <a:rPr lang="ru-RU" smtClean="0"/>
              <a:pPr/>
              <a:t>8</a:t>
            </a:fld>
            <a:endParaRPr lang="ru-RU"/>
          </a:p>
        </p:txBody>
      </p:sp>
    </p:spTree>
    <p:extLst>
      <p:ext uri="{BB962C8B-B14F-4D97-AF65-F5344CB8AC3E}">
        <p14:creationId xmlns:p14="http://schemas.microsoft.com/office/powerpoint/2010/main" val="2751278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418100" y="1637527"/>
            <a:ext cx="10798939" cy="1964989"/>
          </a:xfrm>
        </p:spPr>
        <p:txBody>
          <a:bodyPr>
            <a:normAutofit/>
          </a:bodyPr>
          <a:lstStyle/>
          <a:p>
            <a:pPr>
              <a:buFont typeface="+mj-lt"/>
              <a:buAutoNum type="arabicPeriod"/>
            </a:pPr>
            <a:r>
              <a:rPr lang="ru-RU" sz="1400" dirty="0">
                <a:latin typeface="Times New Roman" panose="02020603050405020304" pitchFamily="18" charset="0"/>
                <a:cs typeface="Times New Roman" panose="02020603050405020304" pitchFamily="18" charset="0"/>
              </a:rPr>
              <a:t>Отметку «2» по математике получили 55 учеников из 26 ОО района (частные, СШ №2 не учитывались).</a:t>
            </a:r>
          </a:p>
          <a:p>
            <a:pPr>
              <a:buFont typeface="+mj-lt"/>
              <a:buAutoNum type="arabicPeriod"/>
            </a:pPr>
            <a:r>
              <a:rPr lang="ru-RU" sz="1400" dirty="0">
                <a:latin typeface="Times New Roman" panose="02020603050405020304" pitchFamily="18" charset="0"/>
                <a:cs typeface="Times New Roman" panose="02020603050405020304" pitchFamily="18" charset="0"/>
              </a:rPr>
              <a:t>34 отметок «2» (62% от общего кол-ва полученных двоек в районе) приходится на 9 ОО  района:  №</a:t>
            </a:r>
            <a:r>
              <a:rPr lang="ru-RU" sz="1400" dirty="0">
                <a:solidFill>
                  <a:srgbClr val="C00000"/>
                </a:solidFill>
                <a:latin typeface="Times New Roman" panose="02020603050405020304" pitchFamily="18" charset="0"/>
                <a:cs typeface="Times New Roman" panose="02020603050405020304" pitchFamily="18" charset="0"/>
              </a:rPr>
              <a:t> </a:t>
            </a:r>
            <a:r>
              <a:rPr lang="ru-RU" sz="1400" b="1" dirty="0">
                <a:solidFill>
                  <a:srgbClr val="C00000"/>
                </a:solidFill>
                <a:latin typeface="Times New Roman" panose="02020603050405020304" pitchFamily="18" charset="0"/>
                <a:cs typeface="Times New Roman" panose="02020603050405020304" pitchFamily="18" charset="0"/>
              </a:rPr>
              <a:t>109(5), 635(5), 58(4), 438(4), 630(4), 596(3), 618(3), 631(3), 640(3)</a:t>
            </a:r>
            <a:r>
              <a:rPr lang="ru-RU" sz="1400" b="1" dirty="0">
                <a:latin typeface="Times New Roman" panose="02020603050405020304" pitchFamily="18" charset="0"/>
                <a:cs typeface="Times New Roman" panose="02020603050405020304" pitchFamily="18" charset="0"/>
              </a:rPr>
              <a:t>.</a:t>
            </a:r>
          </a:p>
          <a:p>
            <a:pPr>
              <a:buFont typeface="+mj-lt"/>
              <a:buAutoNum type="arabicPeriod"/>
            </a:pPr>
            <a:r>
              <a:rPr lang="ru-RU" sz="1400" dirty="0">
                <a:latin typeface="Times New Roman" panose="02020603050405020304" pitchFamily="18" charset="0"/>
                <a:cs typeface="Times New Roman" panose="02020603050405020304" pitchFamily="18" charset="0"/>
              </a:rPr>
              <a:t>Несмотря на факт исправления 22 двоек из 24  полученных в основной день сдачи экзамена, ГБОУ школа №48 имеет очень низкий показатель качества знаний 28%. </a:t>
            </a:r>
          </a:p>
          <a:p>
            <a:pPr>
              <a:buFont typeface="+mj-lt"/>
              <a:buAutoNum type="arabicPeriod"/>
            </a:pPr>
            <a:r>
              <a:rPr lang="ru-RU" sz="1400" dirty="0">
                <a:latin typeface="Times New Roman" panose="02020603050405020304" pitchFamily="18" charset="0"/>
                <a:cs typeface="Times New Roman" panose="02020603050405020304" pitchFamily="18" charset="0"/>
              </a:rPr>
              <a:t>В группу ОО  с наихудшим результатом попали 8 ОО (для оценки использована средняя отметка по  предмету,  кол-во «3» и «2» более 70% в структуре распределения отметок). </a:t>
            </a:r>
            <a:endParaRPr lang="ru-RU" sz="1400" dirty="0"/>
          </a:p>
        </p:txBody>
      </p:sp>
      <p:sp>
        <p:nvSpPr>
          <p:cNvPr id="9" name="Заголовок 1"/>
          <p:cNvSpPr>
            <a:spLocks noGrp="1"/>
          </p:cNvSpPr>
          <p:nvPr>
            <p:ph type="title"/>
          </p:nvPr>
        </p:nvSpPr>
        <p:spPr>
          <a:xfrm>
            <a:off x="559770" y="36308"/>
            <a:ext cx="10515600" cy="574540"/>
          </a:xfrm>
        </p:spPr>
        <p:txBody>
          <a:bodyPr>
            <a:norm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ОО с низким результатом</a:t>
            </a:r>
          </a:p>
        </p:txBody>
      </p:sp>
      <p:sp>
        <p:nvSpPr>
          <p:cNvPr id="10" name="TextBox 9"/>
          <p:cNvSpPr txBox="1"/>
          <p:nvPr/>
        </p:nvSpPr>
        <p:spPr>
          <a:xfrm>
            <a:off x="559770" y="620844"/>
            <a:ext cx="2987040" cy="377428"/>
          </a:xfrm>
          <a:prstGeom prst="rect">
            <a:avLst/>
          </a:prstGeom>
          <a:solidFill>
            <a:schemeClr val="tx1">
              <a:lumMod val="65000"/>
              <a:lumOff val="35000"/>
            </a:schemeClr>
          </a:solidFill>
        </p:spPr>
        <p:txBody>
          <a:bodyPr wrap="square" rtlCol="0">
            <a:spAutoFit/>
          </a:bodyPr>
          <a:lstStyle/>
          <a:p>
            <a:r>
              <a:rPr lang="ru-RU" b="1" dirty="0">
                <a:solidFill>
                  <a:schemeClr val="bg1"/>
                </a:solidFill>
              </a:rPr>
              <a:t>Математика</a:t>
            </a:r>
          </a:p>
        </p:txBody>
      </p:sp>
      <p:sp>
        <p:nvSpPr>
          <p:cNvPr id="13" name="TextBox 12"/>
          <p:cNvSpPr txBox="1"/>
          <p:nvPr/>
        </p:nvSpPr>
        <p:spPr>
          <a:xfrm>
            <a:off x="559770" y="1118218"/>
            <a:ext cx="7963651" cy="646331"/>
          </a:xfrm>
          <a:prstGeom prst="rect">
            <a:avLst/>
          </a:prstGeom>
          <a:noFill/>
        </p:spPr>
        <p:txBody>
          <a:bodyPr wrap="square" rtlCol="0">
            <a:spAutoFit/>
          </a:bodyPr>
          <a:lstStyle/>
          <a:p>
            <a:r>
              <a:rPr lang="ru-RU" dirty="0">
                <a:latin typeface="Times New Roman"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Отстающие»</a:t>
            </a:r>
          </a:p>
          <a:p>
            <a:endParaRPr lang="ru-RU"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49995" y="3585723"/>
            <a:ext cx="6389783" cy="36933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ОО с наихудшим результатом</a:t>
            </a:r>
          </a:p>
        </p:txBody>
      </p:sp>
      <p:graphicFrame>
        <p:nvGraphicFramePr>
          <p:cNvPr id="6" name="Таблица 5"/>
          <p:cNvGraphicFramePr>
            <a:graphicFrameLocks noGrp="1"/>
          </p:cNvGraphicFramePr>
          <p:nvPr>
            <p:extLst>
              <p:ext uri="{D42A27DB-BD31-4B8C-83A1-F6EECF244321}">
                <p14:modId xmlns:p14="http://schemas.microsoft.com/office/powerpoint/2010/main" val="2291250881"/>
              </p:ext>
            </p:extLst>
          </p:nvPr>
        </p:nvGraphicFramePr>
        <p:xfrm>
          <a:off x="758022" y="4146924"/>
          <a:ext cx="5521592" cy="2000250"/>
        </p:xfrm>
        <a:graphic>
          <a:graphicData uri="http://schemas.openxmlformats.org/drawingml/2006/table">
            <a:tbl>
              <a:tblPr/>
              <a:tblGrid>
                <a:gridCol w="2005354">
                  <a:extLst>
                    <a:ext uri="{9D8B030D-6E8A-4147-A177-3AD203B41FA5}">
                      <a16:colId xmlns:a16="http://schemas.microsoft.com/office/drawing/2014/main" val="20000"/>
                    </a:ext>
                  </a:extLst>
                </a:gridCol>
                <a:gridCol w="634876">
                  <a:extLst>
                    <a:ext uri="{9D8B030D-6E8A-4147-A177-3AD203B41FA5}">
                      <a16:colId xmlns:a16="http://schemas.microsoft.com/office/drawing/2014/main" val="20001"/>
                    </a:ext>
                  </a:extLst>
                </a:gridCol>
                <a:gridCol w="586040">
                  <a:extLst>
                    <a:ext uri="{9D8B030D-6E8A-4147-A177-3AD203B41FA5}">
                      <a16:colId xmlns:a16="http://schemas.microsoft.com/office/drawing/2014/main" val="20002"/>
                    </a:ext>
                  </a:extLst>
                </a:gridCol>
                <a:gridCol w="586040">
                  <a:extLst>
                    <a:ext uri="{9D8B030D-6E8A-4147-A177-3AD203B41FA5}">
                      <a16:colId xmlns:a16="http://schemas.microsoft.com/office/drawing/2014/main" val="20003"/>
                    </a:ext>
                  </a:extLst>
                </a:gridCol>
                <a:gridCol w="586040">
                  <a:extLst>
                    <a:ext uri="{9D8B030D-6E8A-4147-A177-3AD203B41FA5}">
                      <a16:colId xmlns:a16="http://schemas.microsoft.com/office/drawing/2014/main" val="20004"/>
                    </a:ext>
                  </a:extLst>
                </a:gridCol>
                <a:gridCol w="1123242">
                  <a:extLst>
                    <a:ext uri="{9D8B030D-6E8A-4147-A177-3AD203B41FA5}">
                      <a16:colId xmlns:a16="http://schemas.microsoft.com/office/drawing/2014/main" val="20005"/>
                    </a:ext>
                  </a:extLst>
                </a:gridCol>
              </a:tblGrid>
              <a:tr h="400050">
                <a:tc>
                  <a:txBody>
                    <a:bodyPr/>
                    <a:lstStyle/>
                    <a:p>
                      <a:pPr algn="ctr" fontAlgn="ctr"/>
                      <a:r>
                        <a:rPr lang="ru-RU" sz="1200" b="1" i="0" u="none" strike="noStrike" dirty="0">
                          <a:solidFill>
                            <a:srgbClr val="FFFFFF"/>
                          </a:solidFill>
                          <a:effectLst/>
                          <a:latin typeface="Times New Roman"/>
                        </a:rPr>
                        <a:t>ОО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a:solidFill>
                            <a:srgbClr val="FFFFFF"/>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1" i="0" u="none" strike="noStrike" dirty="0">
                          <a:solidFill>
                            <a:srgbClr val="FFFFFF"/>
                          </a:solidFill>
                          <a:effectLst/>
                          <a:latin typeface="Times New Roman"/>
                        </a:rPr>
                        <a:t>средняя отметка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200025">
                <a:tc>
                  <a:txBody>
                    <a:bodyPr/>
                    <a:lstStyle/>
                    <a:p>
                      <a:pPr algn="ctr" fontAlgn="b"/>
                      <a:r>
                        <a:rPr lang="ru-RU" sz="1200" b="0" i="0" u="none" strike="noStrike">
                          <a:solidFill>
                            <a:srgbClr val="000000"/>
                          </a:solidFill>
                          <a:effectLst/>
                          <a:latin typeface="Times New Roman"/>
                        </a:rPr>
                        <a:t>ГБОУ школа №661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FFFFFF"/>
                          </a:solidFill>
                          <a:effectLst/>
                          <a:latin typeface="Times New Roman"/>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1"/>
                  </a:ext>
                </a:extLst>
              </a:tr>
              <a:tr h="200025">
                <a:tc>
                  <a:txBody>
                    <a:bodyPr/>
                    <a:lstStyle/>
                    <a:p>
                      <a:pPr algn="ctr" fontAlgn="b"/>
                      <a:r>
                        <a:rPr lang="ru-RU" sz="1200" b="0" i="0" u="none" strike="noStrike" dirty="0">
                          <a:solidFill>
                            <a:srgbClr val="000000"/>
                          </a:solidFill>
                          <a:effectLst/>
                          <a:latin typeface="Times New Roman"/>
                        </a:rPr>
                        <a:t>ГБОУ школа №48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FFFFFF"/>
                          </a:solidFill>
                          <a:effectLst/>
                          <a:latin typeface="Times New Roman"/>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200025">
                <a:tc>
                  <a:txBody>
                    <a:bodyPr/>
                    <a:lstStyle/>
                    <a:p>
                      <a:pPr algn="ctr" fontAlgn="b"/>
                      <a:r>
                        <a:rPr lang="ru-RU" sz="1200" b="0" i="0" u="none" strike="noStrike">
                          <a:solidFill>
                            <a:srgbClr val="000000"/>
                          </a:solidFill>
                          <a:effectLst/>
                          <a:latin typeface="Times New Roman"/>
                        </a:rPr>
                        <a:t>ГБОУ школа №58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0" i="0" u="none" strike="noStrike">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FFFFFF"/>
                          </a:solidFill>
                          <a:effectLst/>
                          <a:latin typeface="Times New Roman"/>
                        </a:rPr>
                        <a:t>3,22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3"/>
                  </a:ext>
                </a:extLst>
              </a:tr>
              <a:tr h="200025">
                <a:tc>
                  <a:txBody>
                    <a:bodyPr/>
                    <a:lstStyle/>
                    <a:p>
                      <a:pPr algn="ctr" fontAlgn="b"/>
                      <a:r>
                        <a:rPr lang="ru-RU" sz="1200" b="0" i="0" u="none" strike="noStrike">
                          <a:solidFill>
                            <a:srgbClr val="000000"/>
                          </a:solidFill>
                          <a:effectLst/>
                          <a:latin typeface="Times New Roman"/>
                        </a:rPr>
                        <a:t>ГБОУ школа №109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FFFFFF"/>
                          </a:solidFill>
                          <a:effectLst/>
                          <a:latin typeface="Times New Roman"/>
                        </a:rPr>
                        <a:t>3,21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4"/>
                  </a:ext>
                </a:extLst>
              </a:tr>
              <a:tr h="200025">
                <a:tc>
                  <a:txBody>
                    <a:bodyPr/>
                    <a:lstStyle/>
                    <a:p>
                      <a:pPr algn="ctr" fontAlgn="b"/>
                      <a:r>
                        <a:rPr lang="ru-RU" sz="1200" b="0" i="0" u="none" strike="noStrike">
                          <a:solidFill>
                            <a:srgbClr val="000000"/>
                          </a:solidFill>
                          <a:effectLst/>
                          <a:latin typeface="Times New Roman"/>
                        </a:rPr>
                        <a:t>ГБОУ школа №635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FFFFFF"/>
                          </a:solidFill>
                          <a:effectLst/>
                          <a:latin typeface="Times New Roman"/>
                        </a:rPr>
                        <a:t>3,18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5"/>
                  </a:ext>
                </a:extLst>
              </a:tr>
              <a:tr h="200025">
                <a:tc>
                  <a:txBody>
                    <a:bodyPr/>
                    <a:lstStyle/>
                    <a:p>
                      <a:pPr algn="ctr" fontAlgn="b"/>
                      <a:r>
                        <a:rPr lang="ru-RU" sz="1200" b="0" i="0" u="none" strike="noStrike">
                          <a:solidFill>
                            <a:srgbClr val="000000"/>
                          </a:solidFill>
                          <a:effectLst/>
                          <a:latin typeface="Times New Roman"/>
                        </a:rPr>
                        <a:t>ГБОУ школа №596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0" i="0" u="none" strike="noStrike">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FFFFFF"/>
                          </a:solidFill>
                          <a:effectLst/>
                          <a:latin typeface="Times New Roman"/>
                        </a:rPr>
                        <a:t>3,12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r h="200025">
                <a:tc>
                  <a:txBody>
                    <a:bodyPr/>
                    <a:lstStyle/>
                    <a:p>
                      <a:pPr algn="ctr" fontAlgn="b"/>
                      <a:r>
                        <a:rPr lang="ru-RU" sz="1200" b="0" i="0" u="none" strike="noStrike">
                          <a:solidFill>
                            <a:srgbClr val="000000"/>
                          </a:solidFill>
                          <a:effectLst/>
                          <a:latin typeface="Times New Roman"/>
                        </a:rPr>
                        <a:t>ГБОУ школа №581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2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FFFFFF"/>
                          </a:solidFill>
                          <a:effectLst/>
                          <a:latin typeface="Times New Roman"/>
                        </a:rPr>
                        <a:t>3,11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7"/>
                  </a:ext>
                </a:extLst>
              </a:tr>
              <a:tr h="200025">
                <a:tc>
                  <a:txBody>
                    <a:bodyPr/>
                    <a:lstStyle/>
                    <a:p>
                      <a:pPr algn="ctr" fontAlgn="b"/>
                      <a:r>
                        <a:rPr lang="ru-RU" sz="1200" b="0" i="0" u="none" strike="noStrike">
                          <a:solidFill>
                            <a:srgbClr val="000000"/>
                          </a:solidFill>
                          <a:effectLst/>
                          <a:latin typeface="Times New Roman"/>
                        </a:rPr>
                        <a:t>ГБОУ школа №438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ru-RU" sz="1100" b="0" i="0" u="none" strike="noStrike">
                          <a:effectLst/>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FFFFFF"/>
                          </a:solidFill>
                          <a:effectLst/>
                          <a:latin typeface="Times New Roman"/>
                        </a:rPr>
                        <a:t>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8"/>
                  </a:ext>
                </a:extLst>
              </a:tr>
            </a:tbl>
          </a:graphicData>
        </a:graphic>
      </p:graphicFrame>
      <p:sp>
        <p:nvSpPr>
          <p:cNvPr id="7" name="TextBox 6"/>
          <p:cNvSpPr txBox="1"/>
          <p:nvPr/>
        </p:nvSpPr>
        <p:spPr>
          <a:xfrm>
            <a:off x="6544019" y="4076241"/>
            <a:ext cx="5288097" cy="1815882"/>
          </a:xfrm>
          <a:prstGeom prst="rect">
            <a:avLst/>
          </a:prstGeom>
          <a:noFill/>
        </p:spPr>
        <p:txBody>
          <a:bodyPr wrap="square" rtlCol="0">
            <a:spAutoFit/>
          </a:bodyPr>
          <a:lstStyle/>
          <a:p>
            <a:pPr lvl="0" algn="just"/>
            <a:r>
              <a:rPr lang="ru-RU" sz="1400" dirty="0">
                <a:latin typeface="Times New Roman" panose="02020603050405020304" pitchFamily="18" charset="0"/>
                <a:cs typeface="Times New Roman" panose="02020603050405020304" pitchFamily="18" charset="0"/>
              </a:rPr>
              <a:t>Методистам по математике района совместно с  ОО получивших низкие результаты на ОГЭ по математике  необходимо провести подробный анализ полученных результатов по математике, утвердить планы работы по повышению качества математического образования, провести анализ кадрового состава  общеобразовательных организаций, проанализировать причины затруднений учащихся при выполнении заданий, привлечь к обсуждению  экспертов, выстроить систему корректирующих мер.</a:t>
            </a:r>
          </a:p>
        </p:txBody>
      </p:sp>
      <p:sp>
        <p:nvSpPr>
          <p:cNvPr id="4" name="Номер слайда 3"/>
          <p:cNvSpPr>
            <a:spLocks noGrp="1"/>
          </p:cNvSpPr>
          <p:nvPr>
            <p:ph type="sldNum" sz="quarter" idx="12"/>
          </p:nvPr>
        </p:nvSpPr>
        <p:spPr/>
        <p:txBody>
          <a:bodyPr/>
          <a:lstStyle/>
          <a:p>
            <a:fld id="{A1E7BC73-F272-4144-8705-640BE5919E24}" type="slidenum">
              <a:rPr lang="ru-RU" smtClean="0"/>
              <a:pPr/>
              <a:t>9</a:t>
            </a:fld>
            <a:endParaRPr lang="ru-RU"/>
          </a:p>
        </p:txBody>
      </p:sp>
    </p:spTree>
    <p:extLst>
      <p:ext uri="{BB962C8B-B14F-4D97-AF65-F5344CB8AC3E}">
        <p14:creationId xmlns:p14="http://schemas.microsoft.com/office/powerpoint/2010/main" val="278978617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9689</TotalTime>
  <Words>8649</Words>
  <Application>Microsoft Office PowerPoint</Application>
  <PresentationFormat>Широкоэкранный</PresentationFormat>
  <Paragraphs>2412</Paragraphs>
  <Slides>42</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42</vt:i4>
      </vt:variant>
    </vt:vector>
  </HeadingPairs>
  <TitlesOfParts>
    <vt:vector size="48" baseType="lpstr">
      <vt:lpstr>Arial</vt:lpstr>
      <vt:lpstr>Calibri</vt:lpstr>
      <vt:lpstr>Calibri Light</vt:lpstr>
      <vt:lpstr>Cambria</vt:lpstr>
      <vt:lpstr>Times New Roman</vt:lpstr>
      <vt:lpstr>Тема Office</vt:lpstr>
      <vt:lpstr>Презентация PowerPoint</vt:lpstr>
      <vt:lpstr>Презентация PowerPoint</vt:lpstr>
      <vt:lpstr>Особенности ГИА-9 2021</vt:lpstr>
      <vt:lpstr>Основные результаты ОГЭ 2021 по предмету</vt:lpstr>
      <vt:lpstr>Изменения в КИМ  и критерии выставления отметок в 2021 году </vt:lpstr>
      <vt:lpstr>Средний балл выполнения части «В» и части «С»</vt:lpstr>
      <vt:lpstr>Лучшие результаты в части «В» и «С»</vt:lpstr>
      <vt:lpstr>ОО с наилучшим результатом</vt:lpstr>
      <vt:lpstr>ОО с низким результатом</vt:lpstr>
      <vt:lpstr>Презентация PowerPoint</vt:lpstr>
      <vt:lpstr>Русский язык</vt:lpstr>
      <vt:lpstr>Критерии выставления отметок: </vt:lpstr>
      <vt:lpstr>Средний балл выполнения части «В» и части «С»</vt:lpstr>
      <vt:lpstr>Лучшие результаты в части «В» и «С»</vt:lpstr>
      <vt:lpstr>ОО с наилучшим результатом</vt:lpstr>
      <vt:lpstr>ОО с низким результатом</vt:lpstr>
      <vt:lpstr>Презентация PowerPoint</vt:lpstr>
      <vt:lpstr>Основные результаты ОГЭ по предмету</vt:lpstr>
      <vt:lpstr>ОО с наилучшим результатом</vt:lpstr>
      <vt:lpstr>ОО с низким результатом</vt:lpstr>
      <vt:lpstr>Основные результаты ОГЭ по предмету</vt:lpstr>
      <vt:lpstr>ОО с наилучшим/ наихудшим результатом</vt:lpstr>
      <vt:lpstr>Основные результаты ОГЭ по предмету</vt:lpstr>
      <vt:lpstr>ОО с наилучшим/ наихудшим результатом</vt:lpstr>
      <vt:lpstr>Основные результаты ОГЭ по предмету</vt:lpstr>
      <vt:lpstr>ОО с наилучшим результатом</vt:lpstr>
      <vt:lpstr>ОО с низким результатом</vt:lpstr>
      <vt:lpstr>Основные результаты ОГЭ по предмету</vt:lpstr>
      <vt:lpstr>ОО с наилучшим результатом</vt:lpstr>
      <vt:lpstr>ОО с низким результатом</vt:lpstr>
      <vt:lpstr>Основные результаты ОГЭ по предмету</vt:lpstr>
      <vt:lpstr>ОО с наилучшим результатом</vt:lpstr>
      <vt:lpstr>Основные результаты ОГЭ по предмету</vt:lpstr>
      <vt:lpstr>ОО с наилучшим результатом</vt:lpstr>
      <vt:lpstr>ОО с низким результатом</vt:lpstr>
      <vt:lpstr>Основные результаты ОГЭ по предмету</vt:lpstr>
      <vt:lpstr>Основные результаты ОГЭ по предмету</vt:lpstr>
      <vt:lpstr>Результаты</vt:lpstr>
      <vt:lpstr>Основные результаты ОГЭ по предмету</vt:lpstr>
      <vt:lpstr>ОО с наилучшим результатом</vt:lpstr>
      <vt:lpstr>ОО с низким результатом</vt:lpstr>
      <vt:lpstr>Итоги ГИА-9 2021. Выдача аттестатов 9 класс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fffff</dc:creator>
  <cp:lastModifiedBy>Артем Фонсека</cp:lastModifiedBy>
  <cp:revision>535</cp:revision>
  <cp:lastPrinted>2021-09-29T08:45:22Z</cp:lastPrinted>
  <dcterms:created xsi:type="dcterms:W3CDTF">2021-06-11T17:58:05Z</dcterms:created>
  <dcterms:modified xsi:type="dcterms:W3CDTF">2022-10-28T22:33:46Z</dcterms:modified>
</cp:coreProperties>
</file>