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8" r:id="rId3"/>
    <p:sldId id="265" r:id="rId4"/>
    <p:sldId id="266" r:id="rId5"/>
    <p:sldId id="260" r:id="rId6"/>
    <p:sldId id="275" r:id="rId7"/>
    <p:sldId id="267" r:id="rId8"/>
    <p:sldId id="276" r:id="rId9"/>
    <p:sldId id="269" r:id="rId10"/>
    <p:sldId id="270" r:id="rId11"/>
    <p:sldId id="271" r:id="rId12"/>
    <p:sldId id="277" r:id="rId13"/>
    <p:sldId id="272" r:id="rId14"/>
    <p:sldId id="273" r:id="rId15"/>
    <p:sldId id="262" r:id="rId16"/>
    <p:sldId id="268" r:id="rId17"/>
    <p:sldId id="274" r:id="rId18"/>
    <p:sldId id="26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7FF-5055-415A-9BB3-CB2C7FBC22B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52C6-D951-4CB2-B945-4E59B8E1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49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7FF-5055-415A-9BB3-CB2C7FBC22B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52C6-D951-4CB2-B945-4E59B8E1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6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7FF-5055-415A-9BB3-CB2C7FBC22B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52C6-D951-4CB2-B945-4E59B8E1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2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7FF-5055-415A-9BB3-CB2C7FBC22B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52C6-D951-4CB2-B945-4E59B8E1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61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7FF-5055-415A-9BB3-CB2C7FBC22B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52C6-D951-4CB2-B945-4E59B8E1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6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7FF-5055-415A-9BB3-CB2C7FBC22B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52C6-D951-4CB2-B945-4E59B8E1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3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7FF-5055-415A-9BB3-CB2C7FBC22B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52C6-D951-4CB2-B945-4E59B8E1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4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7FF-5055-415A-9BB3-CB2C7FBC22B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52C6-D951-4CB2-B945-4E59B8E1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7FF-5055-415A-9BB3-CB2C7FBC22B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52C6-D951-4CB2-B945-4E59B8E1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9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7FF-5055-415A-9BB3-CB2C7FBC22B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52C6-D951-4CB2-B945-4E59B8E1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2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7FF-5055-415A-9BB3-CB2C7FBC22B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52C6-D951-4CB2-B945-4E59B8E1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59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9B7FF-5055-415A-9BB3-CB2C7FBC22B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A52C6-D951-4CB2-B945-4E59B8E1B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51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ostromskoy.kostroma.gov.ru/upload/iblock/9b9/3ftrdkbeii7b1kturfi8t5lwelqymnyi/1.jpg">
            <a:extLst>
              <a:ext uri="{FF2B5EF4-FFF2-40B4-BE49-F238E27FC236}">
                <a16:creationId xmlns="" xmlns:a16="http://schemas.microsoft.com/office/drawing/2014/main" id="{6B623EAE-1EF7-4F57-BA46-4941FDB56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0" y="168351"/>
            <a:ext cx="4052598" cy="2700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62316" y="321998"/>
            <a:ext cx="79293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83 комбинированного вида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Приморского района Санкт-Петербурга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798058"/>
            <a:ext cx="1219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Головоломки в жизни детей дошкольного возраста: зачем нужны и когда начинать играть</a:t>
            </a:r>
          </a:p>
        </p:txBody>
      </p:sp>
    </p:spTree>
    <p:extLst>
      <p:ext uri="{BB962C8B-B14F-4D97-AF65-F5344CB8AC3E}">
        <p14:creationId xmlns:p14="http://schemas.microsoft.com/office/powerpoint/2010/main" val="21491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1" y="327547"/>
            <a:ext cx="3849307" cy="2569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48" y="3278682"/>
            <a:ext cx="2528248" cy="33709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28" y="3278683"/>
            <a:ext cx="4494663" cy="33709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396" y="3700059"/>
            <a:ext cx="3370996" cy="25282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859474F-A70B-4509-A9D7-48E6ED98181D}"/>
              </a:ext>
            </a:extLst>
          </p:cNvPr>
          <p:cNvSpPr txBox="1"/>
          <p:nvPr/>
        </p:nvSpPr>
        <p:spPr>
          <a:xfrm>
            <a:off x="6096000" y="376292"/>
            <a:ext cx="4203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«СЛАГАЛИЦА»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A228EC-FBF4-4B94-A8A7-85C663BDFFCC}"/>
              </a:ext>
            </a:extLst>
          </p:cNvPr>
          <p:cNvSpPr txBox="1"/>
          <p:nvPr/>
        </p:nvSpPr>
        <p:spPr>
          <a:xfrm>
            <a:off x="4449170" y="1002010"/>
            <a:ext cx="6919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7 геометрических фигур. Суть игры –составление жанровых картинок, фигур по заданным силуэтам или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фигур с заданными свойствами.  </a:t>
            </a:r>
          </a:p>
        </p:txBody>
      </p:sp>
    </p:spTree>
    <p:extLst>
      <p:ext uri="{BB962C8B-B14F-4D97-AF65-F5344CB8AC3E}">
        <p14:creationId xmlns:p14="http://schemas.microsoft.com/office/powerpoint/2010/main" val="21746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7758">
            <a:off x="-498299" y="516685"/>
            <a:ext cx="4873337" cy="3240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6182" y="3179780"/>
            <a:ext cx="3889991" cy="29174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2258" y="3179779"/>
            <a:ext cx="3889991" cy="29174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0B4D08C-E3AB-4B02-AA01-B0DB7F79FA08}"/>
              </a:ext>
            </a:extLst>
          </p:cNvPr>
          <p:cNvSpPr txBox="1"/>
          <p:nvPr/>
        </p:nvSpPr>
        <p:spPr>
          <a:xfrm>
            <a:off x="5759355" y="655093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«РЕПКА»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00BEFEC-771F-4BA7-93B9-D72E81FF468F}"/>
              </a:ext>
            </a:extLst>
          </p:cNvPr>
          <p:cNvSpPr txBox="1"/>
          <p:nvPr/>
        </p:nvSpPr>
        <p:spPr>
          <a:xfrm>
            <a:off x="5363570" y="1555845"/>
            <a:ext cx="4353636" cy="72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FD9968-A7D6-4577-B77B-7ABDB4473B7B}"/>
              </a:ext>
            </a:extLst>
          </p:cNvPr>
          <p:cNvSpPr txBox="1"/>
          <p:nvPr/>
        </p:nvSpPr>
        <p:spPr>
          <a:xfrm>
            <a:off x="4399201" y="1239868"/>
            <a:ext cx="6646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силуэтов из геометрических элементов головоломки</a:t>
            </a:r>
          </a:p>
        </p:txBody>
      </p:sp>
    </p:spTree>
    <p:extLst>
      <p:ext uri="{BB962C8B-B14F-4D97-AF65-F5344CB8AC3E}">
        <p14:creationId xmlns:p14="http://schemas.microsoft.com/office/powerpoint/2010/main" val="39681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37" y="327545"/>
            <a:ext cx="8270543" cy="6202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02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10" y="204716"/>
            <a:ext cx="4442344" cy="29615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1100" y="2341963"/>
            <a:ext cx="3726217" cy="27946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2607" y="2346749"/>
            <a:ext cx="3764505" cy="2823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FF35A87-70A3-4046-87F5-AA5D6187BCC4}"/>
              </a:ext>
            </a:extLst>
          </p:cNvPr>
          <p:cNvSpPr txBox="1"/>
          <p:nvPr/>
        </p:nvSpPr>
        <p:spPr>
          <a:xfrm>
            <a:off x="6264322" y="805218"/>
            <a:ext cx="495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«ОСЕННИЙ КУБИК»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94B348-32C0-4366-B30F-FC8F75AA5005}"/>
              </a:ext>
            </a:extLst>
          </p:cNvPr>
          <p:cNvSpPr txBox="1"/>
          <p:nvPr/>
        </p:nvSpPr>
        <p:spPr>
          <a:xfrm>
            <a:off x="109183" y="3862316"/>
            <a:ext cx="5223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объемной конструкции путем соединения, разъединения, перестановки деталей в 2D и 3D-формате</a:t>
            </a:r>
          </a:p>
        </p:txBody>
      </p:sp>
    </p:spTree>
    <p:extLst>
      <p:ext uri="{BB962C8B-B14F-4D97-AF65-F5344CB8AC3E}">
        <p14:creationId xmlns:p14="http://schemas.microsoft.com/office/powerpoint/2010/main" val="655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0815" y="3317570"/>
            <a:ext cx="3957281" cy="29679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r="8051"/>
          <a:stretch/>
        </p:blipFill>
        <p:spPr>
          <a:xfrm>
            <a:off x="385276" y="221855"/>
            <a:ext cx="2967961" cy="2428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7613" y="3345765"/>
            <a:ext cx="3925059" cy="29437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88533" y="3361712"/>
            <a:ext cx="3839568" cy="2879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E8C93D-59FC-4C37-B1B7-2FF81D194046}"/>
              </a:ext>
            </a:extLst>
          </p:cNvPr>
          <p:cNvSpPr txBox="1"/>
          <p:nvPr/>
        </p:nvSpPr>
        <p:spPr>
          <a:xfrm>
            <a:off x="5387454" y="221855"/>
            <a:ext cx="4449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«ГАЛА-КУБ»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FA8723-85E9-4480-8169-03C54E0211ED}"/>
              </a:ext>
            </a:extLst>
          </p:cNvPr>
          <p:cNvSpPr txBox="1"/>
          <p:nvPr/>
        </p:nvSpPr>
        <p:spPr>
          <a:xfrm>
            <a:off x="4305162" y="857488"/>
            <a:ext cx="6948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объемной конструкции путем соединения, разъединения,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перестановки деталей в 3D-формате</a:t>
            </a:r>
          </a:p>
        </p:txBody>
      </p:sp>
    </p:spTree>
    <p:extLst>
      <p:ext uri="{BB962C8B-B14F-4D97-AF65-F5344CB8AC3E}">
        <p14:creationId xmlns:p14="http://schemas.microsoft.com/office/powerpoint/2010/main" val="32799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4186" y="0"/>
            <a:ext cx="76449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Головоломки. С чего начать?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3545" y="906203"/>
            <a:ext cx="64826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игры-упражнения:</a:t>
            </a:r>
          </a:p>
          <a:p>
            <a:pPr marL="742950" indent="-742950">
              <a:buAutoNum type="arabi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 ОБРАЗЦУ»</a:t>
            </a:r>
          </a:p>
          <a:p>
            <a:pPr marL="742950" indent="-742950">
              <a:buAutoNum type="arabi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 ПАМЯТИ»</a:t>
            </a:r>
          </a:p>
          <a:p>
            <a:pPr marL="742950" indent="-742950">
              <a:buAutoNum type="arabi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 СХЕМЕ»</a:t>
            </a:r>
          </a:p>
          <a:p>
            <a:pPr marL="742950" indent="-742950">
              <a:buAutoNum type="arabi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«ЗАВЕРШИ ОБРАЗ»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1" r="11443"/>
          <a:stretch/>
        </p:blipFill>
        <p:spPr>
          <a:xfrm rot="5400000">
            <a:off x="722097" y="3600351"/>
            <a:ext cx="2456595" cy="3630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88" y="4170683"/>
            <a:ext cx="3383002" cy="25372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69688" y="1239510"/>
            <a:ext cx="3760554" cy="28204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8079" y="3495262"/>
            <a:ext cx="3671627" cy="27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195" y="395785"/>
            <a:ext cx="11682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НАБОР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 ГОЛОВОЛОМОК . ПУГОВИЦЫ»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94" y="1908774"/>
            <a:ext cx="5641072" cy="4230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1908774"/>
            <a:ext cx="5641073" cy="423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11" y="2580599"/>
            <a:ext cx="2990525" cy="39873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90" y="2580599"/>
            <a:ext cx="2990281" cy="39870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88559" y="3079879"/>
            <a:ext cx="3995427" cy="2980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8882" y="173917"/>
            <a:ext cx="551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«ПУГОВИЦЫ»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4202" y="820248"/>
            <a:ext cx="9103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 с пуговицами на раскладывание, перемещение, выполнение мыслительных операций.</a:t>
            </a:r>
          </a:p>
        </p:txBody>
      </p:sp>
    </p:spTree>
    <p:extLst>
      <p:ext uri="{BB962C8B-B14F-4D97-AF65-F5344CB8AC3E}">
        <p14:creationId xmlns:p14="http://schemas.microsoft.com/office/powerpoint/2010/main" val="22318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riança com autismo e atividade para desenvolver habilidades socia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0"/>
          <a:stretch/>
        </p:blipFill>
        <p:spPr bwMode="auto">
          <a:xfrm flipH="1">
            <a:off x="5217993" y="2291614"/>
            <a:ext cx="2607530" cy="4566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DEF9DFD-8CB4-4E36-B328-A62C37803148}"/>
              </a:ext>
            </a:extLst>
          </p:cNvPr>
          <p:cNvSpPr txBox="1"/>
          <p:nvPr/>
        </p:nvSpPr>
        <p:spPr>
          <a:xfrm>
            <a:off x="2224988" y="1267564"/>
            <a:ext cx="8593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850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720537" y="301564"/>
            <a:ext cx="2715903" cy="2524836"/>
            <a:chOff x="1216925" y="793845"/>
            <a:chExt cx="2829632" cy="2340592"/>
          </a:xfrm>
        </p:grpSpPr>
        <p:sp>
          <p:nvSpPr>
            <p:cNvPr id="2" name="Овал 1"/>
            <p:cNvSpPr/>
            <p:nvPr/>
          </p:nvSpPr>
          <p:spPr>
            <a:xfrm>
              <a:off x="1224887" y="793845"/>
              <a:ext cx="573206" cy="57320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2331492" y="793845"/>
              <a:ext cx="573206" cy="57320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3398291" y="793845"/>
              <a:ext cx="573206" cy="57320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216925" y="1677538"/>
              <a:ext cx="2829632" cy="1456899"/>
              <a:chOff x="1216925" y="1677538"/>
              <a:chExt cx="2829632" cy="1456899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1216925" y="1685499"/>
                <a:ext cx="573206" cy="57320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3459705" y="1685499"/>
                <a:ext cx="573206" cy="57320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2331492" y="1677538"/>
                <a:ext cx="573206" cy="57320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1216925" y="2561231"/>
                <a:ext cx="573206" cy="57320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2331492" y="2561231"/>
                <a:ext cx="573206" cy="57320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3473351" y="2561231"/>
                <a:ext cx="573206" cy="57320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8" name="Группа 67"/>
          <p:cNvGrpSpPr/>
          <p:nvPr/>
        </p:nvGrpSpPr>
        <p:grpSpPr>
          <a:xfrm>
            <a:off x="4646694" y="257344"/>
            <a:ext cx="2954565" cy="2569056"/>
            <a:chOff x="5856404" y="894870"/>
            <a:chExt cx="3500647" cy="314808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856404" y="894870"/>
              <a:ext cx="3500647" cy="3148085"/>
              <a:chOff x="1216925" y="793845"/>
              <a:chExt cx="2829632" cy="2340592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1224887" y="793845"/>
                <a:ext cx="573206" cy="57320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2331492" y="793845"/>
                <a:ext cx="573206" cy="57320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3398291" y="793845"/>
                <a:ext cx="573206" cy="57320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1216925" y="1677538"/>
                <a:ext cx="2829632" cy="1456899"/>
                <a:chOff x="1216925" y="1677538"/>
                <a:chExt cx="2829632" cy="1456899"/>
              </a:xfrm>
            </p:grpSpPr>
            <p:sp>
              <p:nvSpPr>
                <p:cNvPr id="18" name="Овал 17"/>
                <p:cNvSpPr/>
                <p:nvPr/>
              </p:nvSpPr>
              <p:spPr>
                <a:xfrm>
                  <a:off x="1216925" y="1685499"/>
                  <a:ext cx="573206" cy="573206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3459705" y="1685499"/>
                  <a:ext cx="573206" cy="573206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Овал 19"/>
                <p:cNvSpPr/>
                <p:nvPr/>
              </p:nvSpPr>
              <p:spPr>
                <a:xfrm>
                  <a:off x="2331492" y="1677538"/>
                  <a:ext cx="573206" cy="573206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1216925" y="2561231"/>
                  <a:ext cx="573206" cy="573206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Овал 21"/>
                <p:cNvSpPr/>
                <p:nvPr/>
              </p:nvSpPr>
              <p:spPr>
                <a:xfrm>
                  <a:off x="2331492" y="2561231"/>
                  <a:ext cx="573206" cy="573206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Овал 22"/>
                <p:cNvSpPr/>
                <p:nvPr/>
              </p:nvSpPr>
              <p:spPr>
                <a:xfrm>
                  <a:off x="3473351" y="2561231"/>
                  <a:ext cx="573206" cy="573206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6237704" y="1258936"/>
              <a:ext cx="2688802" cy="1070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 flipV="1">
              <a:off x="6181426" y="3636062"/>
              <a:ext cx="2794229" cy="1070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8935557" y="1258936"/>
              <a:ext cx="43711" cy="238783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6227854" y="1258936"/>
              <a:ext cx="0" cy="237712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7578540" y="1258936"/>
              <a:ext cx="28188" cy="237712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6221559" y="1269642"/>
              <a:ext cx="2691522" cy="236642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6227854" y="2468913"/>
              <a:ext cx="276965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6238441" y="1269642"/>
              <a:ext cx="2718972" cy="236642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Группа 103"/>
          <p:cNvGrpSpPr/>
          <p:nvPr/>
        </p:nvGrpSpPr>
        <p:grpSpPr>
          <a:xfrm>
            <a:off x="8630183" y="231362"/>
            <a:ext cx="3098042" cy="2552130"/>
            <a:chOff x="3016686" y="1464053"/>
            <a:chExt cx="3500647" cy="3148085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3016686" y="1464053"/>
              <a:ext cx="3500647" cy="3148085"/>
              <a:chOff x="6810763" y="884164"/>
              <a:chExt cx="3500647" cy="3148085"/>
            </a:xfrm>
          </p:grpSpPr>
          <p:grpSp>
            <p:nvGrpSpPr>
              <p:cNvPr id="115" name="Группа 114"/>
              <p:cNvGrpSpPr/>
              <p:nvPr/>
            </p:nvGrpSpPr>
            <p:grpSpPr>
              <a:xfrm>
                <a:off x="6810763" y="884164"/>
                <a:ext cx="3500647" cy="3148085"/>
                <a:chOff x="5856404" y="894870"/>
                <a:chExt cx="3500647" cy="3148085"/>
              </a:xfrm>
            </p:grpSpPr>
            <p:grpSp>
              <p:nvGrpSpPr>
                <p:cNvPr id="120" name="Группа 119"/>
                <p:cNvGrpSpPr/>
                <p:nvPr/>
              </p:nvGrpSpPr>
              <p:grpSpPr>
                <a:xfrm>
                  <a:off x="5856404" y="894870"/>
                  <a:ext cx="3500647" cy="3148085"/>
                  <a:chOff x="1216925" y="793845"/>
                  <a:chExt cx="2829632" cy="2340592"/>
                </a:xfrm>
              </p:grpSpPr>
              <p:sp>
                <p:nvSpPr>
                  <p:cNvPr id="129" name="Овал 128"/>
                  <p:cNvSpPr/>
                  <p:nvPr/>
                </p:nvSpPr>
                <p:spPr>
                  <a:xfrm>
                    <a:off x="1224887" y="793845"/>
                    <a:ext cx="573206" cy="573206"/>
                  </a:xfrm>
                  <a:prstGeom prst="ellipse">
                    <a:avLst/>
                  </a:prstGeom>
                  <a:ln w="57150"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0" name="Овал 129"/>
                  <p:cNvSpPr/>
                  <p:nvPr/>
                </p:nvSpPr>
                <p:spPr>
                  <a:xfrm>
                    <a:off x="2331492" y="793845"/>
                    <a:ext cx="573206" cy="573206"/>
                  </a:xfrm>
                  <a:prstGeom prst="ellipse">
                    <a:avLst/>
                  </a:prstGeom>
                  <a:ln w="57150"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1" name="Овал 130"/>
                  <p:cNvSpPr/>
                  <p:nvPr/>
                </p:nvSpPr>
                <p:spPr>
                  <a:xfrm>
                    <a:off x="3398291" y="793845"/>
                    <a:ext cx="573206" cy="573206"/>
                  </a:xfrm>
                  <a:prstGeom prst="ellipse">
                    <a:avLst/>
                  </a:prstGeom>
                  <a:ln w="57150"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132" name="Группа 131"/>
                  <p:cNvGrpSpPr/>
                  <p:nvPr/>
                </p:nvGrpSpPr>
                <p:grpSpPr>
                  <a:xfrm>
                    <a:off x="1216925" y="1677538"/>
                    <a:ext cx="2829632" cy="1456899"/>
                    <a:chOff x="1216925" y="1677538"/>
                    <a:chExt cx="2829632" cy="1456899"/>
                  </a:xfrm>
                </p:grpSpPr>
                <p:sp>
                  <p:nvSpPr>
                    <p:cNvPr id="133" name="Овал 132"/>
                    <p:cNvSpPr/>
                    <p:nvPr/>
                  </p:nvSpPr>
                  <p:spPr>
                    <a:xfrm>
                      <a:off x="1216925" y="1685499"/>
                      <a:ext cx="573206" cy="573206"/>
                    </a:xfrm>
                    <a:prstGeom prst="ellipse">
                      <a:avLst/>
                    </a:prstGeom>
                    <a:ln w="57150"/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4" name="Овал 133"/>
                    <p:cNvSpPr/>
                    <p:nvPr/>
                  </p:nvSpPr>
                  <p:spPr>
                    <a:xfrm>
                      <a:off x="3459705" y="1685499"/>
                      <a:ext cx="573206" cy="573206"/>
                    </a:xfrm>
                    <a:prstGeom prst="ellipse">
                      <a:avLst/>
                    </a:prstGeom>
                    <a:ln w="57150"/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5" name="Овал 134"/>
                    <p:cNvSpPr/>
                    <p:nvPr/>
                  </p:nvSpPr>
                  <p:spPr>
                    <a:xfrm>
                      <a:off x="2331492" y="1677538"/>
                      <a:ext cx="573206" cy="573206"/>
                    </a:xfrm>
                    <a:prstGeom prst="ellipse">
                      <a:avLst/>
                    </a:prstGeom>
                    <a:ln w="57150"/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6" name="Овал 135"/>
                    <p:cNvSpPr/>
                    <p:nvPr/>
                  </p:nvSpPr>
                  <p:spPr>
                    <a:xfrm>
                      <a:off x="1216925" y="2561231"/>
                      <a:ext cx="573206" cy="573206"/>
                    </a:xfrm>
                    <a:prstGeom prst="ellipse">
                      <a:avLst/>
                    </a:prstGeom>
                    <a:ln w="57150"/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7" name="Овал 136"/>
                    <p:cNvSpPr/>
                    <p:nvPr/>
                  </p:nvSpPr>
                  <p:spPr>
                    <a:xfrm>
                      <a:off x="2331492" y="2561231"/>
                      <a:ext cx="573206" cy="573206"/>
                    </a:xfrm>
                    <a:prstGeom prst="ellipse">
                      <a:avLst/>
                    </a:prstGeom>
                    <a:ln w="57150"/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8" name="Овал 137"/>
                    <p:cNvSpPr/>
                    <p:nvPr/>
                  </p:nvSpPr>
                  <p:spPr>
                    <a:xfrm>
                      <a:off x="3473351" y="2561231"/>
                      <a:ext cx="573206" cy="573206"/>
                    </a:xfrm>
                    <a:prstGeom prst="ellipse">
                      <a:avLst/>
                    </a:prstGeom>
                    <a:ln w="57150"/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cxnSp>
              <p:nvCxnSpPr>
                <p:cNvPr id="121" name="Прямая соединительная линия 120"/>
                <p:cNvCxnSpPr/>
                <p:nvPr/>
              </p:nvCxnSpPr>
              <p:spPr>
                <a:xfrm flipV="1">
                  <a:off x="6237704" y="1258936"/>
                  <a:ext cx="2688802" cy="1070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Прямая соединительная линия 121"/>
                <p:cNvCxnSpPr/>
                <p:nvPr/>
              </p:nvCxnSpPr>
              <p:spPr>
                <a:xfrm flipH="1" flipV="1">
                  <a:off x="6181426" y="3636062"/>
                  <a:ext cx="2794229" cy="1070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Прямая соединительная линия 122"/>
                <p:cNvCxnSpPr/>
                <p:nvPr/>
              </p:nvCxnSpPr>
              <p:spPr>
                <a:xfrm>
                  <a:off x="8935557" y="1258936"/>
                  <a:ext cx="43711" cy="2387832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Прямая соединительная линия 123"/>
                <p:cNvCxnSpPr/>
                <p:nvPr/>
              </p:nvCxnSpPr>
              <p:spPr>
                <a:xfrm>
                  <a:off x="6227854" y="1258936"/>
                  <a:ext cx="0" cy="237712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Прямая соединительная линия 124"/>
                <p:cNvCxnSpPr/>
                <p:nvPr/>
              </p:nvCxnSpPr>
              <p:spPr>
                <a:xfrm>
                  <a:off x="7578540" y="1258936"/>
                  <a:ext cx="28188" cy="237712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Прямая соединительная линия 125"/>
                <p:cNvCxnSpPr/>
                <p:nvPr/>
              </p:nvCxnSpPr>
              <p:spPr>
                <a:xfrm>
                  <a:off x="6221559" y="1269642"/>
                  <a:ext cx="2691522" cy="236642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>
                <a:xfrm>
                  <a:off x="6227854" y="2468913"/>
                  <a:ext cx="2769656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>
                <a:xfrm flipV="1">
                  <a:off x="6238441" y="1269642"/>
                  <a:ext cx="2718972" cy="236642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6" name="Прямая соединительная линия 115"/>
              <p:cNvCxnSpPr/>
              <p:nvPr/>
            </p:nvCxnSpPr>
            <p:spPr>
              <a:xfrm flipV="1">
                <a:off x="7178722" y="1201003"/>
                <a:ext cx="1378424" cy="125559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8532899" y="1248230"/>
                <a:ext cx="1378873" cy="120997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 flipH="1">
                <a:off x="8557146" y="2456597"/>
                <a:ext cx="1323720" cy="1168759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 flipH="1" flipV="1">
                <a:off x="7175918" y="2456597"/>
                <a:ext cx="1356981" cy="1168759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Группа 105"/>
            <p:cNvGrpSpPr/>
            <p:nvPr/>
          </p:nvGrpSpPr>
          <p:grpSpPr>
            <a:xfrm>
              <a:off x="3344068" y="1858629"/>
              <a:ext cx="2729296" cy="2377126"/>
              <a:chOff x="3371253" y="1817412"/>
              <a:chExt cx="2729296" cy="2377126"/>
            </a:xfrm>
          </p:grpSpPr>
          <p:cxnSp>
            <p:nvCxnSpPr>
              <p:cNvPr id="107" name="Прямая соединительная линия 106"/>
              <p:cNvCxnSpPr/>
              <p:nvPr/>
            </p:nvCxnSpPr>
            <p:spPr>
              <a:xfrm>
                <a:off x="3388136" y="1817412"/>
                <a:ext cx="1378874" cy="237712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>
                <a:off x="3395110" y="1817412"/>
                <a:ext cx="2621678" cy="1188563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 flipH="1">
                <a:off x="3397187" y="1854888"/>
                <a:ext cx="2672718" cy="1140379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/>
              <p:cNvCxnSpPr/>
              <p:nvPr/>
            </p:nvCxnSpPr>
            <p:spPr>
              <a:xfrm flipH="1">
                <a:off x="4824861" y="1886051"/>
                <a:ext cx="1246290" cy="2144695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 flipV="1">
                <a:off x="3388136" y="1817412"/>
                <a:ext cx="1350686" cy="237712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>
                <a:off x="4732508" y="1838021"/>
                <a:ext cx="1368041" cy="231089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/>
              <p:nvPr/>
            </p:nvCxnSpPr>
            <p:spPr>
              <a:xfrm flipH="1" flipV="1">
                <a:off x="3371253" y="3025779"/>
                <a:ext cx="2698652" cy="1168759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/>
              <p:cNvCxnSpPr/>
              <p:nvPr/>
            </p:nvCxnSpPr>
            <p:spPr>
              <a:xfrm flipV="1">
                <a:off x="3388136" y="3038096"/>
                <a:ext cx="2681769" cy="1110823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1" name="Группа 170"/>
          <p:cNvGrpSpPr/>
          <p:nvPr/>
        </p:nvGrpSpPr>
        <p:grpSpPr>
          <a:xfrm>
            <a:off x="4686725" y="3712228"/>
            <a:ext cx="3720296" cy="3016118"/>
            <a:chOff x="4686725" y="3712228"/>
            <a:chExt cx="3720296" cy="3016118"/>
          </a:xfrm>
        </p:grpSpPr>
        <p:grpSp>
          <p:nvGrpSpPr>
            <p:cNvPr id="139" name="Группа 138"/>
            <p:cNvGrpSpPr/>
            <p:nvPr/>
          </p:nvGrpSpPr>
          <p:grpSpPr>
            <a:xfrm>
              <a:off x="4686725" y="3712228"/>
              <a:ext cx="2826921" cy="2524836"/>
              <a:chOff x="1216925" y="793845"/>
              <a:chExt cx="2829632" cy="2340592"/>
            </a:xfrm>
          </p:grpSpPr>
          <p:sp>
            <p:nvSpPr>
              <p:cNvPr id="140" name="Овал 139"/>
              <p:cNvSpPr/>
              <p:nvPr/>
            </p:nvSpPr>
            <p:spPr>
              <a:xfrm>
                <a:off x="1224887" y="793845"/>
                <a:ext cx="573206" cy="57320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Овал 140"/>
              <p:cNvSpPr/>
              <p:nvPr/>
            </p:nvSpPr>
            <p:spPr>
              <a:xfrm>
                <a:off x="2331492" y="793845"/>
                <a:ext cx="573206" cy="57320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Овал 141"/>
              <p:cNvSpPr/>
              <p:nvPr/>
            </p:nvSpPr>
            <p:spPr>
              <a:xfrm>
                <a:off x="3398291" y="793845"/>
                <a:ext cx="573206" cy="573206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3" name="Группа 142"/>
              <p:cNvGrpSpPr/>
              <p:nvPr/>
            </p:nvGrpSpPr>
            <p:grpSpPr>
              <a:xfrm>
                <a:off x="1216925" y="1677538"/>
                <a:ext cx="2829632" cy="1456899"/>
                <a:chOff x="1216925" y="1677538"/>
                <a:chExt cx="2829632" cy="1456899"/>
              </a:xfrm>
            </p:grpSpPr>
            <p:sp>
              <p:nvSpPr>
                <p:cNvPr id="144" name="Овал 143"/>
                <p:cNvSpPr/>
                <p:nvPr/>
              </p:nvSpPr>
              <p:spPr>
                <a:xfrm>
                  <a:off x="1216925" y="1685499"/>
                  <a:ext cx="573206" cy="573206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" name="Овал 144"/>
                <p:cNvSpPr/>
                <p:nvPr/>
              </p:nvSpPr>
              <p:spPr>
                <a:xfrm>
                  <a:off x="3459705" y="1685499"/>
                  <a:ext cx="573206" cy="573206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" name="Овал 145"/>
                <p:cNvSpPr/>
                <p:nvPr/>
              </p:nvSpPr>
              <p:spPr>
                <a:xfrm>
                  <a:off x="2331492" y="1677538"/>
                  <a:ext cx="573206" cy="573206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" name="Овал 146"/>
                <p:cNvSpPr/>
                <p:nvPr/>
              </p:nvSpPr>
              <p:spPr>
                <a:xfrm>
                  <a:off x="1216925" y="2561231"/>
                  <a:ext cx="573206" cy="573206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" name="Овал 147"/>
                <p:cNvSpPr/>
                <p:nvPr/>
              </p:nvSpPr>
              <p:spPr>
                <a:xfrm>
                  <a:off x="2331492" y="2561231"/>
                  <a:ext cx="573206" cy="573206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Овал 148"/>
                <p:cNvSpPr/>
                <p:nvPr/>
              </p:nvSpPr>
              <p:spPr>
                <a:xfrm>
                  <a:off x="3473351" y="2561231"/>
                  <a:ext cx="573206" cy="573206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cxnSp>
          <p:nvCxnSpPr>
            <p:cNvPr id="162" name="Прямая со стрелкой 161"/>
            <p:cNvCxnSpPr/>
            <p:nvPr/>
          </p:nvCxnSpPr>
          <p:spPr>
            <a:xfrm>
              <a:off x="4921014" y="4021391"/>
              <a:ext cx="348600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 стрелкой 163"/>
            <p:cNvCxnSpPr/>
            <p:nvPr/>
          </p:nvCxnSpPr>
          <p:spPr>
            <a:xfrm flipH="1">
              <a:off x="4981007" y="4021391"/>
              <a:ext cx="3385071" cy="270695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 стрелкой 165"/>
            <p:cNvCxnSpPr/>
            <p:nvPr/>
          </p:nvCxnSpPr>
          <p:spPr>
            <a:xfrm flipV="1">
              <a:off x="4968513" y="4035544"/>
              <a:ext cx="0" cy="262456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 стрелкой 169"/>
            <p:cNvCxnSpPr/>
            <p:nvPr/>
          </p:nvCxnSpPr>
          <p:spPr>
            <a:xfrm>
              <a:off x="4981007" y="4035544"/>
              <a:ext cx="2282955" cy="194217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58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Мир головолом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1" y="219517"/>
            <a:ext cx="6037927" cy="626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55392" y="181002"/>
            <a:ext cx="536357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S.M.A.R.T.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pecific –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конкретный;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easurable –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измеримый;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ttainable –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достижимый;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elevant –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значимый;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ime-bound –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ограниченный во времени;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(англ.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«обучать, воспитывать») - означает метод активного обучения, направленный на развитие ЗУН (знаний, умений, навыков)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5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8866" y="832514"/>
            <a:ext cx="6933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проекта 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Казунина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Ивановна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087" y="2366173"/>
            <a:ext cx="76836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реализуется НИИ Дошкольного Образования «Воспитатели России» совместно с институтом АНО ДПО «Институт образовательных технологий» и компанией «ООО Инженерная сила»</a:t>
            </a:r>
          </a:p>
        </p:txBody>
      </p:sp>
      <p:pic>
        <p:nvPicPr>
          <p:cNvPr id="9218" name="Picture 2" descr="http://kolokolchikdou.ru/wp-content/uploads/kazunina-i.i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84" y="400672"/>
            <a:ext cx="349567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Институт образовательных технолог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6" y="4612942"/>
            <a:ext cx="1828821" cy="21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Инновационная площадка федерального уровня АНО ДПО «НИИ дошкольного  образования «Воспитатели Росси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29" y="5010039"/>
            <a:ext cx="3466246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22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iança com autismo e atividade para desenvolver habilidades socia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52"/>
          <a:stretch/>
        </p:blipFill>
        <p:spPr bwMode="auto">
          <a:xfrm>
            <a:off x="9523858" y="2222550"/>
            <a:ext cx="2544408" cy="4566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194" y="777628"/>
            <a:ext cx="103177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ГОЛОВОЛО́МКА - 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Загадка, задача, требующая для своего разрешения большой догадливости, сообразительности.</a:t>
            </a: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(печатная версия):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русского языка»  </a:t>
            </a:r>
          </a:p>
          <a:p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ред. А. П. Евгеньевой</a:t>
            </a:r>
            <a:r>
              <a:rPr lang="ru-RU" sz="2800" b="0" i="0" dirty="0">
                <a:solidFill>
                  <a:srgbClr val="242D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0" i="0" dirty="0">
                <a:solidFill>
                  <a:srgbClr val="242D33"/>
                </a:solidFill>
                <a:effectLst/>
                <a:latin typeface="-apple-system"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194" y="3130491"/>
            <a:ext cx="99082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ГОЛОВОЛО́МКА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Сложная, трудноразрешимая загадка, задача. </a:t>
            </a:r>
          </a:p>
          <a:p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 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«Толковый словарь русского языка» </a:t>
            </a:r>
          </a:p>
          <a:p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редакцией Д. Н. Ушакова</a:t>
            </a:r>
            <a:r>
              <a:rPr lang="ru-RU" b="0" i="0" dirty="0">
                <a:effectLst/>
                <a:latin typeface="-apple-system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0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6004B08-2D93-4B4E-8561-117C296BB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40" y="245660"/>
            <a:ext cx="9047248" cy="10668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04E568-FFC0-4088-8052-DE3B8B01D979}"/>
              </a:ext>
            </a:extLst>
          </p:cNvPr>
          <p:cNvSpPr txBox="1"/>
          <p:nvPr/>
        </p:nvSpPr>
        <p:spPr>
          <a:xfrm>
            <a:off x="1009935" y="1651379"/>
            <a:ext cx="7451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РАЗВИТИЕ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AE3A09-92D2-4485-A121-11BA76C37288}"/>
              </a:ext>
            </a:extLst>
          </p:cNvPr>
          <p:cNvSpPr txBox="1"/>
          <p:nvPr/>
        </p:nvSpPr>
        <p:spPr>
          <a:xfrm>
            <a:off x="1009935" y="2502016"/>
            <a:ext cx="1054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НРАВСТВЕННО-ВОЛЕВЫХ КАЧЕСТВ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76723CA-C015-44D7-82DF-B218FF4F1962}"/>
              </a:ext>
            </a:extLst>
          </p:cNvPr>
          <p:cNvSpPr txBox="1"/>
          <p:nvPr/>
        </p:nvSpPr>
        <p:spPr>
          <a:xfrm>
            <a:off x="1009935" y="3518820"/>
            <a:ext cx="556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</a:t>
            </a:r>
          </a:p>
        </p:txBody>
      </p:sp>
    </p:spTree>
    <p:extLst>
      <p:ext uri="{BB962C8B-B14F-4D97-AF65-F5344CB8AC3E}">
        <p14:creationId xmlns:p14="http://schemas.microsoft.com/office/powerpoint/2010/main" val="350930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09" y="259308"/>
            <a:ext cx="940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НАБОР  «МИР ГОЛОВОЛОМОК»</a:t>
            </a:r>
          </a:p>
        </p:txBody>
      </p:sp>
      <p:pic>
        <p:nvPicPr>
          <p:cNvPr id="10242" name="Picture 2" descr="https://insila.ru/upload/iblock/c37/lzralqucgx54apmjroiojybbohxd24g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47" y="1201004"/>
            <a:ext cx="5614499" cy="37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dsr-2.ru/useruploads/files/%D1%80%D0%B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05" y="2197289"/>
            <a:ext cx="5727848" cy="385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076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A2C051-3CC0-4BEE-AD57-91E1B4003D55}"/>
              </a:ext>
            </a:extLst>
          </p:cNvPr>
          <p:cNvSpPr txBox="1"/>
          <p:nvPr/>
        </p:nvSpPr>
        <p:spPr>
          <a:xfrm>
            <a:off x="880279" y="762843"/>
            <a:ext cx="99628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сложности (легкий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уровень сложности (средний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сложности (сложный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18947" r="7348" b="15328"/>
          <a:stretch/>
        </p:blipFill>
        <p:spPr>
          <a:xfrm>
            <a:off x="7513090" y="4093440"/>
            <a:ext cx="3330054" cy="11054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12593" r="9072" b="13364"/>
          <a:stretch/>
        </p:blipFill>
        <p:spPr>
          <a:xfrm>
            <a:off x="7513090" y="2532567"/>
            <a:ext cx="2688609" cy="1132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090" y="547373"/>
            <a:ext cx="2082008" cy="11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5106" y="60399"/>
            <a:ext cx="4995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«СКЛАДУШКИ»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641" y="3186470"/>
            <a:ext cx="2605091" cy="3473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11" y="3186470"/>
            <a:ext cx="2635441" cy="3513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77" y="3648930"/>
            <a:ext cx="3441136" cy="2580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6918" y="3642297"/>
            <a:ext cx="3494967" cy="2621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5014" y="645174"/>
            <a:ext cx="49131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представляет собой набор из 9 квадратных фишек с нанесенными на них рисунками в виде ¼ круга, расположенных по углам, которые окрашены в три цвета.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0" y="49847"/>
            <a:ext cx="4464966" cy="2979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79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Words>344</Words>
  <Application>Microsoft Office PowerPoint</Application>
  <PresentationFormat>Широкоэкранный</PresentationFormat>
  <Paragraphs>56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-apple-system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Лиза</cp:lastModifiedBy>
  <cp:revision>73</cp:revision>
  <dcterms:created xsi:type="dcterms:W3CDTF">2023-03-18T09:46:53Z</dcterms:created>
  <dcterms:modified xsi:type="dcterms:W3CDTF">2023-03-24T19:25:44Z</dcterms:modified>
</cp:coreProperties>
</file>