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handoutMasterIdLst>
    <p:handoutMasterId r:id="rId14"/>
  </p:handoutMasterIdLst>
  <p:sldIdLst>
    <p:sldId id="299" r:id="rId4"/>
    <p:sldId id="323" r:id="rId5"/>
    <p:sldId id="324" r:id="rId6"/>
    <p:sldId id="312" r:id="rId7"/>
    <p:sldId id="325" r:id="rId8"/>
    <p:sldId id="326" r:id="rId9"/>
    <p:sldId id="327" r:id="rId10"/>
    <p:sldId id="322" r:id="rId11"/>
    <p:sldId id="318" r:id="rId12"/>
    <p:sldId id="316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7DE1"/>
    <a:srgbClr val="F07624"/>
    <a:srgbClr val="F4BD2D"/>
    <a:srgbClr val="1ED4DE"/>
    <a:srgbClr val="E62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howGuides="1">
      <p:cViewPr varScale="1">
        <p:scale>
          <a:sx n="143" d="100"/>
          <a:sy n="143" d="100"/>
        </p:scale>
        <p:origin x="708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585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52B2B-0BBC-4845-BD5C-6186374697E3}" type="datetimeFigureOut">
              <a:rPr lang="ko-KR" altLang="en-US" smtClean="0"/>
              <a:pPr/>
              <a:t>2024-11-06</a:t>
            </a:fld>
            <a:endParaRPr lang="ko-KR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153E3-D943-4A51-8AD5-41FA50EBC5B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95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 hasCustomPrompt="1"/>
          </p:nvPr>
        </p:nvSpPr>
        <p:spPr>
          <a:xfrm>
            <a:off x="0" y="627534"/>
            <a:ext cx="9144000" cy="533308"/>
          </a:xfrm>
          <a:prstGeom prst="rect">
            <a:avLst/>
          </a:prstGeom>
        </p:spPr>
        <p:txBody>
          <a:bodyPr anchor="ctr"/>
          <a:lstStyle>
            <a:lvl1pPr>
              <a:buFontTx/>
              <a:buNone/>
              <a:defRPr sz="36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B3F0AB86-7940-4230-BC06-4EF20DC497B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203598"/>
            <a:ext cx="9143999" cy="432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200" b="1" baseline="0">
                <a:solidFill>
                  <a:schemeClr val="tx1"/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04619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99742"/>
            <a:ext cx="3600400" cy="183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2764640"/>
            <a:ext cx="1711407" cy="12496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099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2716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2024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557440"/>
            <a:ext cx="2592000" cy="403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557440"/>
            <a:ext cx="2592000" cy="4032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08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0" y="1"/>
            <a:ext cx="30242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2571750"/>
            <a:ext cx="151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76476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540000"/>
            <a:ext cx="1728192" cy="40370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46261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6912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638650"/>
            <a:ext cx="4320480" cy="4504851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1"/>
            <a:ext cx="3508370" cy="4339267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72180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5076056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729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45239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560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 rot="10800000">
            <a:off x="3222000" y="3337155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 rot="10800000">
            <a:off x="3746892" y="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4041648" y="99959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8E48000A-B218-4CCF-8C0E-D9ACDAFA26B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312000" y="3430238"/>
            <a:ext cx="2520000" cy="1713262"/>
          </a:xfrm>
          <a:custGeom>
            <a:avLst/>
            <a:gdLst>
              <a:gd name="connsiteX0" fmla="*/ 1260000 w 2520000"/>
              <a:gd name="connsiteY0" fmla="*/ 0 h 1713262"/>
              <a:gd name="connsiteX1" fmla="*/ 2520000 w 2520000"/>
              <a:gd name="connsiteY1" fmla="*/ 1260000 h 1713262"/>
              <a:gd name="connsiteX2" fmla="*/ 2066250 w 2520000"/>
              <a:gd name="connsiteY2" fmla="*/ 1713262 h 1713262"/>
              <a:gd name="connsiteX3" fmla="*/ 439730 w 2520000"/>
              <a:gd name="connsiteY3" fmla="*/ 1706453 h 1713262"/>
              <a:gd name="connsiteX4" fmla="*/ 0 w 2520000"/>
              <a:gd name="connsiteY4" fmla="*/ 1260000 h 171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0000" h="1713262">
                <a:moveTo>
                  <a:pt x="1260000" y="0"/>
                </a:moveTo>
                <a:lnTo>
                  <a:pt x="2520000" y="1260000"/>
                </a:lnTo>
                <a:lnTo>
                  <a:pt x="2066250" y="1713262"/>
                </a:lnTo>
                <a:lnTo>
                  <a:pt x="439730" y="1706453"/>
                </a:lnTo>
                <a:lnTo>
                  <a:pt x="0" y="1260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5305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6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50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12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7155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2322"/>
            <a:ext cx="2700000" cy="1806344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4331240"/>
            <a:ext cx="1650216" cy="812260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4493810"/>
            <a:ext cx="1060704" cy="55436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1"/>
            <a:ext cx="2520000" cy="1711155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3945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176692"/>
            <a:ext cx="1871760" cy="30512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176061"/>
            <a:ext cx="1871760" cy="30512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175430"/>
            <a:ext cx="1871760" cy="30512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174799"/>
            <a:ext cx="1871760" cy="30512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5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07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2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29" y="1320085"/>
            <a:ext cx="1352567" cy="135256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04974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4" y="451443"/>
            <a:ext cx="3282039" cy="32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584771"/>
            <a:ext cx="2991584" cy="20767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4" y="1295867"/>
            <a:ext cx="3055840" cy="22313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48149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21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2" r:id="rId2"/>
    <p:sldLayoutId id="2147483676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41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71" r:id="rId4"/>
    <p:sldLayoutId id="2147483658" r:id="rId5"/>
    <p:sldLayoutId id="2147483659" r:id="rId6"/>
    <p:sldLayoutId id="2147483673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75" r:id="rId15"/>
    <p:sldLayoutId id="2147483674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70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1000114"/>
            <a:ext cx="8643966" cy="2286016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ko-KR" sz="1800" dirty="0"/>
              <a:t>Районное методическое объединение</a:t>
            </a:r>
            <a:br>
              <a:rPr lang="ru-RU" altLang="ko-KR" sz="1800" dirty="0"/>
            </a:br>
            <a:r>
              <a:rPr lang="ru-RU" altLang="ko-KR" sz="1800" dirty="0"/>
              <a:t>преподавателей – организаторов ОБЗР</a:t>
            </a:r>
            <a:br>
              <a:rPr lang="ru-RU" altLang="ko-KR" sz="1800" dirty="0"/>
            </a:br>
            <a:r>
              <a:rPr lang="ru-RU" altLang="ko-KR" sz="1800" dirty="0"/>
              <a:t>06 ноября 2024 г.</a:t>
            </a:r>
            <a:br>
              <a:rPr lang="ru-RU" altLang="ko-KR" sz="1800" dirty="0"/>
            </a:br>
            <a:r>
              <a:rPr lang="ru-RU" altLang="ko-KR" sz="3200" i="1" dirty="0"/>
              <a:t>Районный этап </a:t>
            </a:r>
            <a:r>
              <a:rPr lang="ru-RU" altLang="ko-KR" sz="3200" i="1" dirty="0" err="1"/>
              <a:t>ВсОШ</a:t>
            </a:r>
            <a:r>
              <a:rPr lang="ru-RU" altLang="ko-KR" sz="3200" i="1" dirty="0"/>
              <a:t> по ОБЗР</a:t>
            </a:r>
            <a:endParaRPr lang="ko-KR" altLang="en-US" sz="3200" i="1" dirty="0"/>
          </a:p>
        </p:txBody>
      </p:sp>
      <p:sp>
        <p:nvSpPr>
          <p:cNvPr id="6" name="TextBox 5">
            <a:hlinkClick r:id="rId2"/>
          </p:cNvPr>
          <p:cNvSpPr txBox="1"/>
          <p:nvPr/>
        </p:nvSpPr>
        <p:spPr>
          <a:xfrm>
            <a:off x="-18256" y="4825165"/>
            <a:ext cx="91805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800" dirty="0">
                <a:solidFill>
                  <a:schemeClr val="bg1"/>
                </a:solidFill>
                <a:cs typeface="Arial" pitchFamily="34" charset="0"/>
              </a:rPr>
              <a:t>Информационно-методический центр Приморского района Санкт-Петербурга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37890" name="Picture 2" descr="https://primimc.ru/upload/medialibrary/e49/v2fooxzm7ej7yocspdsopwrprtjg9nt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6"/>
            <a:ext cx="623149" cy="665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34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571486"/>
          </a:xfrm>
        </p:spPr>
        <p:txBody>
          <a:bodyPr/>
          <a:lstStyle/>
          <a:p>
            <a:pPr algn="ctr"/>
            <a:r>
              <a:rPr lang="ru-RU" sz="3600" dirty="0"/>
              <a:t>Районный тур олимпиады</a:t>
            </a:r>
          </a:p>
        </p:txBody>
      </p:sp>
      <p:pic>
        <p:nvPicPr>
          <p:cNvPr id="3" name="Рисунок 2" descr="2024-10-16_01-24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71486"/>
            <a:ext cx="2701226" cy="3643320"/>
          </a:xfrm>
          <a:prstGeom prst="rect">
            <a:avLst/>
          </a:prstGeom>
        </p:spPr>
      </p:pic>
      <p:pic>
        <p:nvPicPr>
          <p:cNvPr id="5" name="Рисунок 4" descr="2024-10-16_01-24-5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500048"/>
            <a:ext cx="2794668" cy="37147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3042" y="428626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Теория – 14 ноября в 14.00, на базе ГБОУ №199 и ГБОУ №583</a:t>
            </a:r>
          </a:p>
          <a:p>
            <a:r>
              <a:rPr lang="ru-RU" sz="1600" dirty="0"/>
              <a:t>Практика – 16 ноября по графику на базе ГБОУ №199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858148" cy="884466"/>
          </a:xfrm>
        </p:spPr>
        <p:txBody>
          <a:bodyPr/>
          <a:lstStyle/>
          <a:p>
            <a:r>
              <a:rPr lang="ru-RU" sz="3200" b="1" dirty="0"/>
              <a:t>Баллы для участия в районном этапе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356" y="1000114"/>
            <a:ext cx="6643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14480" y="1000114"/>
          <a:ext cx="6429420" cy="33552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3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Баллы для участия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ВсОШ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районный этап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Баллы для участия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отборочном туре </a:t>
                      </a: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городской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олимпиады </a:t>
                      </a: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Санкт-Петербурга по ОБЗР 6-8 классы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6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участвуют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 класс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8 класс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55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9 класс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60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участвуют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10 класс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участвуют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11 класс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70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Не участвуют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/>
              <a:t>ВСОШ по ОБЗР ТЕОРИТЕЧЕСКИЙ ЭТАП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786018"/>
              </p:ext>
            </p:extLst>
          </p:nvPr>
        </p:nvGraphicFramePr>
        <p:xfrm>
          <a:off x="1571604" y="714362"/>
          <a:ext cx="7143800" cy="4176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095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ГБОУ № 199 ул.                </a:t>
                      </a:r>
                    </a:p>
                    <a:p>
                      <a:pPr algn="ctr"/>
                      <a:r>
                        <a:rPr lang="ru-RU" dirty="0"/>
                        <a:t>Ул.Оптиков, д. 45, к. 3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ГБОУ №583</a:t>
                      </a:r>
                    </a:p>
                    <a:p>
                      <a:pPr algn="ctr"/>
                      <a:r>
                        <a:rPr lang="ru-RU" dirty="0"/>
                        <a:t>Пр. Авиаконструкторов, д. 14</a:t>
                      </a:r>
                    </a:p>
                  </a:txBody>
                  <a:tcPr>
                    <a:solidFill>
                      <a:srgbClr val="1C7D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868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ГБОУ №55</a:t>
                      </a:r>
                    </a:p>
                    <a:p>
                      <a:pPr algn="ctr"/>
                      <a:r>
                        <a:rPr lang="ru-RU" sz="1600" dirty="0"/>
                        <a:t>ГБОУ №64</a:t>
                      </a:r>
                    </a:p>
                    <a:p>
                      <a:pPr algn="ctr"/>
                      <a:r>
                        <a:rPr lang="ru-RU" sz="1600" dirty="0"/>
                        <a:t>ГБОУ №116</a:t>
                      </a:r>
                    </a:p>
                    <a:p>
                      <a:pPr algn="ctr"/>
                      <a:r>
                        <a:rPr lang="ru-RU" sz="1600" dirty="0"/>
                        <a:t>ГБОУ №320</a:t>
                      </a:r>
                    </a:p>
                    <a:p>
                      <a:pPr algn="ctr"/>
                      <a:r>
                        <a:rPr lang="ru-RU" sz="1600" dirty="0"/>
                        <a:t>ГБОУ</a:t>
                      </a:r>
                      <a:r>
                        <a:rPr lang="ru-RU" sz="1600" baseline="0" dirty="0"/>
                        <a:t> №428</a:t>
                      </a:r>
                    </a:p>
                    <a:p>
                      <a:pPr algn="ctr"/>
                      <a:r>
                        <a:rPr lang="ru-RU" sz="1600" baseline="0" dirty="0"/>
                        <a:t>ГБОУ №440</a:t>
                      </a:r>
                    </a:p>
                    <a:p>
                      <a:pPr algn="ctr"/>
                      <a:r>
                        <a:rPr lang="ru-RU" sz="1600" baseline="0" dirty="0"/>
                        <a:t>ГБОУ №540</a:t>
                      </a:r>
                    </a:p>
                    <a:p>
                      <a:pPr algn="ctr"/>
                      <a:r>
                        <a:rPr lang="ru-RU" sz="1600" baseline="0" dirty="0"/>
                        <a:t>ГБОУ №583</a:t>
                      </a:r>
                    </a:p>
                    <a:p>
                      <a:pPr algn="ctr"/>
                      <a:r>
                        <a:rPr lang="ru-RU" sz="1600" baseline="0" dirty="0"/>
                        <a:t>ГБОУ №598</a:t>
                      </a:r>
                    </a:p>
                    <a:p>
                      <a:pPr algn="ctr"/>
                      <a:r>
                        <a:rPr lang="ru-RU" sz="1600" baseline="0" dirty="0"/>
                        <a:t>ГБОУ №600</a:t>
                      </a:r>
                    </a:p>
                    <a:p>
                      <a:pPr algn="ctr"/>
                      <a:r>
                        <a:rPr lang="ru-RU" sz="1600" baseline="0" dirty="0"/>
                        <a:t>ГБОУ №601</a:t>
                      </a:r>
                    </a:p>
                    <a:p>
                      <a:pPr algn="ctr"/>
                      <a:r>
                        <a:rPr lang="ru-RU" sz="1600" baseline="0" dirty="0"/>
                        <a:t>ГБОУ №644</a:t>
                      </a:r>
                    </a:p>
                    <a:p>
                      <a:pPr algn="ctr"/>
                      <a:r>
                        <a:rPr lang="ru-RU" sz="1600" dirty="0"/>
                        <a:t>ГБОУ №661</a:t>
                      </a:r>
                    </a:p>
                    <a:p>
                      <a:pPr algn="ctr"/>
                      <a:r>
                        <a:rPr lang="ru-RU" sz="1600" dirty="0"/>
                        <a:t>ГБОУ №777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ГБОУ №41</a:t>
                      </a:r>
                    </a:p>
                    <a:p>
                      <a:pPr algn="ctr"/>
                      <a:r>
                        <a:rPr lang="ru-RU" sz="1600" dirty="0"/>
                        <a:t>ГБОУ №43</a:t>
                      </a:r>
                    </a:p>
                    <a:p>
                      <a:pPr algn="ctr"/>
                      <a:r>
                        <a:rPr lang="ru-RU" sz="1600" dirty="0"/>
                        <a:t>ГБОУ №52</a:t>
                      </a:r>
                    </a:p>
                    <a:p>
                      <a:pPr algn="ctr"/>
                      <a:r>
                        <a:rPr lang="ru-RU" sz="1600" dirty="0"/>
                        <a:t>ГБОУ №57</a:t>
                      </a:r>
                    </a:p>
                    <a:p>
                      <a:pPr algn="ctr"/>
                      <a:r>
                        <a:rPr lang="ru-RU" sz="1600" dirty="0"/>
                        <a:t>ГБОУ №106</a:t>
                      </a:r>
                    </a:p>
                    <a:p>
                      <a:pPr algn="ctr"/>
                      <a:r>
                        <a:rPr lang="ru-RU" sz="1600" dirty="0"/>
                        <a:t>ГБОУ №154</a:t>
                      </a:r>
                    </a:p>
                    <a:p>
                      <a:pPr algn="ctr"/>
                      <a:r>
                        <a:rPr lang="ru-RU" sz="1600" dirty="0"/>
                        <a:t>ГБОУ №165</a:t>
                      </a:r>
                    </a:p>
                    <a:p>
                      <a:pPr algn="ctr"/>
                      <a:r>
                        <a:rPr lang="ru-RU" sz="1600" dirty="0"/>
                        <a:t>ГБОУ №199</a:t>
                      </a:r>
                    </a:p>
                    <a:p>
                      <a:pPr algn="ctr"/>
                      <a:r>
                        <a:rPr lang="ru-RU" sz="1600" dirty="0"/>
                        <a:t>ГБОУ №246</a:t>
                      </a:r>
                    </a:p>
                    <a:p>
                      <a:pPr algn="ctr"/>
                      <a:r>
                        <a:rPr lang="ru-RU" sz="1600" dirty="0"/>
                        <a:t>ГБОУ №554</a:t>
                      </a:r>
                    </a:p>
                    <a:p>
                      <a:pPr algn="ctr"/>
                      <a:r>
                        <a:rPr lang="ru-RU" sz="1600" dirty="0"/>
                        <a:t>ГБОУ №575</a:t>
                      </a:r>
                    </a:p>
                    <a:p>
                      <a:pPr algn="ctr"/>
                      <a:r>
                        <a:rPr lang="ru-RU" sz="1600" dirty="0"/>
                        <a:t>ГБОУ №578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ГБОУ №580</a:t>
                      </a:r>
                    </a:p>
                    <a:p>
                      <a:pPr algn="ctr"/>
                      <a:r>
                        <a:rPr lang="ru-RU" sz="1600" dirty="0"/>
                        <a:t>ГБОУ №595</a:t>
                      </a:r>
                    </a:p>
                    <a:p>
                      <a:pPr algn="ctr"/>
                      <a:r>
                        <a:rPr lang="ru-RU" sz="1600" dirty="0"/>
                        <a:t>ГБОУ №597</a:t>
                      </a:r>
                    </a:p>
                    <a:p>
                      <a:pPr algn="ctr"/>
                      <a:r>
                        <a:rPr lang="ru-RU" sz="1600" dirty="0"/>
                        <a:t>ГБОУ №617</a:t>
                      </a:r>
                    </a:p>
                    <a:p>
                      <a:pPr algn="ctr"/>
                      <a:r>
                        <a:rPr lang="ru-RU" sz="1600" dirty="0"/>
                        <a:t>ГБОУ №634</a:t>
                      </a:r>
                    </a:p>
                    <a:p>
                      <a:pPr algn="ctr"/>
                      <a:r>
                        <a:rPr lang="ru-RU" sz="1600" dirty="0"/>
                        <a:t>ГБОУ №635</a:t>
                      </a:r>
                    </a:p>
                    <a:p>
                      <a:pPr algn="ctr"/>
                      <a:r>
                        <a:rPr lang="ru-RU" sz="1600" dirty="0"/>
                        <a:t>ГБОУ Морской </a:t>
                      </a:r>
                    </a:p>
                    <a:p>
                      <a:pPr algn="ctr"/>
                      <a:r>
                        <a:rPr lang="ru-RU" sz="1600" dirty="0"/>
                        <a:t>лицей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24"/>
          </a:xfrm>
        </p:spPr>
        <p:txBody>
          <a:bodyPr/>
          <a:lstStyle/>
          <a:p>
            <a:r>
              <a:rPr lang="ru-RU" sz="2400" dirty="0"/>
              <a:t>Время старта на практический тур в ГБОУ №199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2844" y="1142990"/>
            <a:ext cx="9001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8643577"/>
              </p:ext>
            </p:extLst>
          </p:nvPr>
        </p:nvGraphicFramePr>
        <p:xfrm>
          <a:off x="1285852" y="500048"/>
          <a:ext cx="7143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ГБОУ №320, ГБОУ №57, ГБОУ №683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ГБОУ №598, ГБОУ №595, ГБОУ №634, ГБОУ №661, ГБОУ №440, ГБОУ №116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ГБОУ №64, ГБОУ №199, ГБОУ №583, ГБОУ №540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ГБОУ №575, ГБОУ №597, ГБОУ №43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ГБОУ №600, ГБОУ №578, ГБОУ №580, ГБОУ №154, ГБОУ №635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13.50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ГБОУ №106, ГБОУ №154, ГБОУ №554, ГБОУ №55, ГБОУ №116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643966" cy="884466"/>
          </a:xfrm>
        </p:spPr>
        <p:txBody>
          <a:bodyPr/>
          <a:lstStyle/>
          <a:p>
            <a:r>
              <a:rPr lang="ru-RU" sz="2800" dirty="0"/>
              <a:t>Время старта на практический тур в ГБОУ №199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00166" y="785800"/>
          <a:ext cx="740571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05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14.00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ГБОУ №165, ГБОУ №540, ГБОУ №246, ГБОУ №428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ГБОУ Морской лицей, ГБОУ №41, ГБОУ №52, ГБОУ №601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14.20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ГБОУ №777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ГБОУ №644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15.10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2000" b="0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ГБОУ №617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fontAlgn="b" latinLnBrk="1" hangingPunct="1"/>
                      <a:r>
                        <a:rPr lang="ru-RU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16.00 – закрытие практики на вход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800"/>
          </a:xfrm>
        </p:spPr>
        <p:txBody>
          <a:bodyPr/>
          <a:lstStyle/>
          <a:p>
            <a:r>
              <a:rPr lang="ru-RU" dirty="0"/>
              <a:t>Этапы практического тура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430380"/>
              </p:ext>
            </p:extLst>
          </p:nvPr>
        </p:nvGraphicFramePr>
        <p:xfrm>
          <a:off x="285721" y="1000114"/>
          <a:ext cx="8786872" cy="3000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36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511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7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4859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Узлы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Кровотечение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УСП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77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 узлов по  </a:t>
                      </a:r>
                    </a:p>
                    <a:p>
                      <a:pPr algn="ctr"/>
                      <a:r>
                        <a:rPr lang="ru-RU" dirty="0"/>
                        <a:t>предназначению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Лежа на одну из </a:t>
                      </a:r>
                    </a:p>
                    <a:p>
                      <a:pPr algn="ctr"/>
                      <a:r>
                        <a:rPr lang="ru-RU" dirty="0"/>
                        <a:t> конечностей  </a:t>
                      </a:r>
                    </a:p>
                    <a:p>
                      <a:pPr algn="ctr"/>
                      <a:r>
                        <a:rPr lang="ru-RU" dirty="0"/>
                        <a:t>(по</a:t>
                      </a:r>
                      <a:r>
                        <a:rPr lang="ru-RU" baseline="0" dirty="0"/>
                        <a:t> заданию)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 себя  </a:t>
                      </a:r>
                    </a:p>
                    <a:p>
                      <a:pPr algn="ctr"/>
                      <a:r>
                        <a:rPr lang="ru-RU" dirty="0"/>
                        <a:t>(три восьмерки    </a:t>
                      </a:r>
                    </a:p>
                    <a:p>
                      <a:pPr algn="ctr"/>
                      <a:r>
                        <a:rPr lang="ru-RU" dirty="0"/>
                        <a:t>или полная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algn="ctr"/>
                      <a:r>
                        <a:rPr lang="ru-RU" baseline="0" dirty="0"/>
                        <a:t>обвязка)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776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10-11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6 узлов по 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предназначению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Лежа на одну из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конечностей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(по</a:t>
                      </a:r>
                      <a:r>
                        <a:rPr lang="ru-RU" baseline="0" dirty="0"/>
                        <a:t> заданию)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На себя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(три восьмерки или полная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/>
                        <a:t>обвязка)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Слитная</a:t>
                      </a:r>
                      <a:r>
                        <a:rPr lang="ru-RU" baseline="0" dirty="0"/>
                        <a:t> </a:t>
                      </a:r>
                    </a:p>
                    <a:p>
                      <a:pPr algn="ctr"/>
                      <a:r>
                        <a:rPr lang="ru-RU" baseline="0" dirty="0"/>
                        <a:t>сборка – </a:t>
                      </a:r>
                    </a:p>
                    <a:p>
                      <a:pPr algn="ctr"/>
                      <a:r>
                        <a:rPr lang="ru-RU" baseline="0" dirty="0"/>
                        <a:t>разборка </a:t>
                      </a:r>
                    </a:p>
                    <a:p>
                      <a:pPr algn="ctr"/>
                      <a:r>
                        <a:rPr lang="ru-RU" baseline="0" dirty="0"/>
                        <a:t>ЛЕЖА!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dirty="0"/>
              <a:t>Это</a:t>
            </a:r>
            <a:r>
              <a:rPr lang="en-US" altLang="ko-KR" dirty="0"/>
              <a:t> </a:t>
            </a:r>
            <a:r>
              <a:rPr lang="ru-RU" altLang="ko-KR" dirty="0">
                <a:solidFill>
                  <a:schemeClr val="accent5"/>
                </a:solidFill>
              </a:rPr>
              <a:t>обязательно!!!</a:t>
            </a:r>
            <a:endParaRPr lang="ru-RU" dirty="0"/>
          </a:p>
        </p:txBody>
      </p:sp>
      <p:pic>
        <p:nvPicPr>
          <p:cNvPr id="13" name="Рисунок 12" descr="обувь.jpg"/>
          <p:cNvPicPr>
            <a:picLocks noGrp="1" noChangeAspect="1"/>
          </p:cNvPicPr>
          <p:nvPr>
            <p:ph type="pic" idx="11"/>
          </p:nvPr>
        </p:nvPicPr>
        <p:blipFill>
          <a:blip r:embed="rId2" cstate="print"/>
          <a:srcRect l="15875" r="15875"/>
          <a:stretch>
            <a:fillRect/>
          </a:stretch>
        </p:blipFill>
        <p:spPr/>
      </p:pic>
      <p:pic>
        <p:nvPicPr>
          <p:cNvPr id="7" name="Рисунок 6" descr="часы.jpg"/>
          <p:cNvPicPr>
            <a:picLocks noGrp="1" noChangeAspect="1"/>
          </p:cNvPicPr>
          <p:nvPr>
            <p:ph type="pic" idx="13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8" name="Рисунок 7" descr="телефон.jpg"/>
          <p:cNvPicPr>
            <a:picLocks noGrp="1" noChangeAspect="1"/>
          </p:cNvPicPr>
          <p:nvPr>
            <p:ph type="pic" idx="14"/>
          </p:nvPr>
        </p:nvPicPr>
        <p:blipFill>
          <a:blip r:embed="rId4" cstate="print"/>
          <a:srcRect l="2206" r="2206"/>
          <a:stretch>
            <a:fillRect/>
          </a:stretch>
        </p:blipFill>
        <p:spPr/>
      </p:pic>
      <p:pic>
        <p:nvPicPr>
          <p:cNvPr id="9" name="Рисунок 8" descr="ручка.jpeg"/>
          <p:cNvPicPr>
            <a:picLocks noGrp="1" noChangeAspect="1"/>
          </p:cNvPicPr>
          <p:nvPr>
            <p:ph type="pic" idx="12"/>
          </p:nvPr>
        </p:nvPicPr>
        <p:blipFill>
          <a:blip r:embed="rId5" cstate="print"/>
          <a:srcRect/>
          <a:stretch>
            <a:fillRect/>
          </a:stretch>
        </p:blipFill>
        <p:spPr/>
      </p:pic>
      <p:sp>
        <p:nvSpPr>
          <p:cNvPr id="10" name="TextBox 9"/>
          <p:cNvSpPr txBox="1"/>
          <p:nvPr/>
        </p:nvSpPr>
        <p:spPr>
          <a:xfrm>
            <a:off x="6786578" y="2714626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Черная </a:t>
            </a:r>
            <a:r>
              <a:rPr lang="ru-RU" sz="1600" b="1" dirty="0" err="1">
                <a:solidFill>
                  <a:schemeClr val="bg1"/>
                </a:solidFill>
                <a:cs typeface="Arial" pitchFamily="34" charset="0"/>
              </a:rPr>
              <a:t>гелевая</a:t>
            </a:r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cs typeface="Arial" pitchFamily="34" charset="0"/>
              </a:rPr>
              <a:t>ручка</a:t>
            </a:r>
            <a:endParaRPr 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643188"/>
            <a:ext cx="18573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dirty="0">
                <a:solidFill>
                  <a:schemeClr val="bg1"/>
                </a:solidFill>
                <a:cs typeface="Arial" pitchFamily="34" charset="0"/>
              </a:rPr>
              <a:t>Мобильные телефоны, наушники, электронные часы сдаются сопровождающему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2643188"/>
            <a:ext cx="192882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dirty="0">
                <a:solidFill>
                  <a:schemeClr val="bg1"/>
                </a:solidFill>
                <a:cs typeface="Arial" pitchFamily="34" charset="0"/>
              </a:rPr>
              <a:t>Прибытие на теоретический этап не ранее 13.15.</a:t>
            </a:r>
          </a:p>
          <a:p>
            <a:pPr algn="ctr"/>
            <a:r>
              <a:rPr lang="ru-RU" altLang="ko-KR" sz="1400" dirty="0">
                <a:solidFill>
                  <a:schemeClr val="bg1"/>
                </a:solidFill>
                <a:cs typeface="Arial" pitchFamily="34" charset="0"/>
              </a:rPr>
              <a:t>Прибытие на практический этап за 10-15 минут до старта.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  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2643188"/>
            <a:ext cx="18573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Обязательна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сменная обувь! 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На практику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необходима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спортивная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одежда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24"/>
          </a:xfrm>
        </p:spPr>
        <p:txBody>
          <a:bodyPr/>
          <a:lstStyle/>
          <a:p>
            <a:r>
              <a:rPr lang="ru-RU" sz="3200" b="1" dirty="0"/>
              <a:t>Жюри практического тура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060712"/>
              </p:ext>
            </p:extLst>
          </p:nvPr>
        </p:nvGraphicFramePr>
        <p:xfrm>
          <a:off x="539552" y="571486"/>
          <a:ext cx="8390166" cy="3727386"/>
        </p:xfrm>
        <a:graphic>
          <a:graphicData uri="http://schemas.openxmlformats.org/drawingml/2006/table">
            <a:tbl>
              <a:tblPr/>
              <a:tblGrid>
                <a:gridCol w="29745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Ветка 6-7-8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Ветка 9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Ветка 10-11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Узлы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Узлы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Узлы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7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Худых Олег Валерьевич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1A1A1A"/>
                          </a:solidFill>
                          <a:latin typeface="Times New Roman"/>
                        </a:rPr>
                        <a:t>Балыбердин</a:t>
                      </a:r>
                      <a:r>
                        <a:rPr lang="ru-RU" sz="1400" b="0" i="0" u="none" strike="noStrike" dirty="0">
                          <a:solidFill>
                            <a:srgbClr val="1A1A1A"/>
                          </a:solidFill>
                          <a:latin typeface="Times New Roman"/>
                        </a:rPr>
                        <a:t> Андрей Геннадьевич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Ковалев Станислав Владимирович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Козлов Юрий Иванович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Лукманов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Эдуард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Мугинович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1A1A1A"/>
                          </a:solidFill>
                          <a:latin typeface="Times New Roman"/>
                        </a:rPr>
                        <a:t>Пяташ</a:t>
                      </a:r>
                      <a:r>
                        <a:rPr lang="ru-RU" sz="1400" b="0" i="0" u="none" strike="noStrike" dirty="0">
                          <a:solidFill>
                            <a:srgbClr val="1A1A1A"/>
                          </a:solidFill>
                          <a:latin typeface="Times New Roman"/>
                        </a:rPr>
                        <a:t> Дмитрий Валерьевич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89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Таскаев Максим Александрович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Астафуров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Сергей Иванович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Акопян Роберт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Джаникович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7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Кровотечение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Кровотечение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Кровотечение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70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Кальнов Сергей Анатольевич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Куликова Мария Сергеевна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Беляев Михаил Владимирович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Дмитриева Валентина Александровна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1A1A1A"/>
                          </a:solidFill>
                          <a:latin typeface="Times New Roman"/>
                        </a:rPr>
                        <a:t>Волкова Светлана Владимировна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Токарев Владимир Юрьевич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Пешкова Юлия Олеговна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Бондаренко Елена Владимировна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Мысов Сергей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Клавдиевич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1796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УСП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УСП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УСП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1A1A1A"/>
                          </a:solidFill>
                          <a:latin typeface="Times New Roman"/>
                        </a:rPr>
                        <a:t>Харченко Андрей Николаевич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Исайцев Сергей Николаевич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Чернявский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Игорь Геннадьевич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Державин Сергей Владимирович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Диваев Альберт Салимьянович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Булах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Алексей Василевич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365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Мальков Константин Анатольевич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1A1A1A"/>
                          </a:solidFill>
                          <a:latin typeface="Times New Roman"/>
                        </a:rPr>
                        <a:t>Трифонов Роман Александрович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Никулина Светлана Викторовна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17968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Сборка-разборка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784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Сергеев Александр Валентинович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7783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Колола Леонид Иванович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87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5898" marR="5898" marT="5898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Бочкарев Евгений Павлович</a:t>
                      </a:r>
                    </a:p>
                  </a:txBody>
                  <a:tcPr marL="5898" marR="5898" marT="589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624</Words>
  <Application>Microsoft Office PowerPoint</Application>
  <PresentationFormat>Экран (16:9)</PresentationFormat>
  <Paragraphs>179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Arial Unicode MS</vt:lpstr>
      <vt:lpstr>Calibri</vt:lpstr>
      <vt:lpstr>Times New Roman</vt:lpstr>
      <vt:lpstr>Cover and End Slide Master</vt:lpstr>
      <vt:lpstr>Contents Slide Master</vt:lpstr>
      <vt:lpstr>Section Break Slide Master</vt:lpstr>
      <vt:lpstr>Районное методическое объединение преподавателей – организаторов ОБЗР 06 ноября 2024 г. Районный этап ВсОШ по ОБЗР</vt:lpstr>
      <vt:lpstr>Районный тур олимпиады</vt:lpstr>
      <vt:lpstr>Баллы для участия в районном этапе</vt:lpstr>
      <vt:lpstr>ВСОШ по ОБЗР ТЕОРИТЕЧЕСКИЙ ЭТАП</vt:lpstr>
      <vt:lpstr>Время старта на практический тур в ГБОУ №199</vt:lpstr>
      <vt:lpstr>Время старта на практический тур в ГБОУ №199</vt:lpstr>
      <vt:lpstr>Этапы практического тура</vt:lpstr>
      <vt:lpstr>Это обязательно!!!</vt:lpstr>
      <vt:lpstr>Жюри практического тура</vt:lpstr>
      <vt:lpstr>СПАСИБО ЗА ВНИМАНИЕ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Федеева М. А.</cp:lastModifiedBy>
  <cp:revision>189</cp:revision>
  <dcterms:created xsi:type="dcterms:W3CDTF">2016-12-01T00:32:25Z</dcterms:created>
  <dcterms:modified xsi:type="dcterms:W3CDTF">2024-11-06T10:30:47Z</dcterms:modified>
</cp:coreProperties>
</file>