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</p:sldMasterIdLst>
  <p:handoutMasterIdLst>
    <p:handoutMasterId r:id="rId14"/>
  </p:handoutMasterIdLst>
  <p:sldIdLst>
    <p:sldId id="299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7DE1"/>
    <a:srgbClr val="F07624"/>
    <a:srgbClr val="F4BD2D"/>
    <a:srgbClr val="1ED4DE"/>
    <a:srgbClr val="E6294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04" autoAdjust="0"/>
    <p:restoredTop sz="94660"/>
  </p:normalViewPr>
  <p:slideViewPr>
    <p:cSldViewPr showGuides="1"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5850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52B2B-0BBC-4845-BD5C-6186374697E3}" type="datetimeFigureOut">
              <a:rPr lang="ko-KR" altLang="en-US" smtClean="0"/>
              <a:pPr/>
              <a:t>2024-09-17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153E3-D943-4A51-8AD5-41FA50EBC5B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595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 hasCustomPrompt="1"/>
          </p:nvPr>
        </p:nvSpPr>
        <p:spPr>
          <a:xfrm>
            <a:off x="0" y="627534"/>
            <a:ext cx="9144000" cy="533308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="" xmlns:a16="http://schemas.microsoft.com/office/drawing/2014/main" id="{B3F0AB86-7940-4230-BC06-4EF20DC497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203598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90461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2716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0202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48178" y="557440"/>
            <a:ext cx="2592000" cy="40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12448" y="557440"/>
            <a:ext cx="2592000" cy="40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280313" y="557440"/>
            <a:ext cx="2592000" cy="4032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28208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059900" y="1"/>
            <a:ext cx="30242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72100" y="2571750"/>
            <a:ext cx="151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059900" y="2571750"/>
            <a:ext cx="151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776476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26012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3804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298220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646261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96912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="" xmlns:a16="http://schemas.microsoft.com/office/drawing/2014/main" id="{C7304401-68B8-4E0E-A9DB-540B76DF928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563888" y="638650"/>
            <a:ext cx="4320480" cy="4504851"/>
          </a:xfrm>
          <a:custGeom>
            <a:avLst/>
            <a:gdLst>
              <a:gd name="connsiteX0" fmla="*/ 2160240 w 4320480"/>
              <a:gd name="connsiteY0" fmla="*/ 0 h 4504851"/>
              <a:gd name="connsiteX1" fmla="*/ 4320480 w 4320480"/>
              <a:gd name="connsiteY1" fmla="*/ 4504851 h 4504851"/>
              <a:gd name="connsiteX2" fmla="*/ 0 w 4320480"/>
              <a:gd name="connsiteY2" fmla="*/ 4504851 h 450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0480" h="4504851">
                <a:moveTo>
                  <a:pt x="2160240" y="0"/>
                </a:moveTo>
                <a:lnTo>
                  <a:pt x="4320480" y="4504851"/>
                </a:lnTo>
                <a:lnTo>
                  <a:pt x="0" y="45048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="" xmlns:a16="http://schemas.microsoft.com/office/drawing/2014/main" id="{D2ABAD60-FE41-4786-B9AF-4454375D212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635630" y="1"/>
            <a:ext cx="3508370" cy="4339267"/>
          </a:xfrm>
          <a:custGeom>
            <a:avLst/>
            <a:gdLst>
              <a:gd name="connsiteX0" fmla="*/ 0 w 3508370"/>
              <a:gd name="connsiteY0" fmla="*/ 0 h 4339267"/>
              <a:gd name="connsiteX1" fmla="*/ 3508370 w 3508370"/>
              <a:gd name="connsiteY1" fmla="*/ 0 h 4339267"/>
              <a:gd name="connsiteX2" fmla="*/ 3504823 w 3508370"/>
              <a:gd name="connsiteY2" fmla="*/ 1594801 h 4339267"/>
              <a:gd name="connsiteX3" fmla="*/ 2097974 w 3508370"/>
              <a:gd name="connsiteY3" fmla="*/ 4339267 h 433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8370" h="4339267">
                <a:moveTo>
                  <a:pt x="0" y="0"/>
                </a:moveTo>
                <a:lnTo>
                  <a:pt x="3508370" y="0"/>
                </a:lnTo>
                <a:cubicBezTo>
                  <a:pt x="3507188" y="531600"/>
                  <a:pt x="3506005" y="1063201"/>
                  <a:pt x="3504823" y="1594801"/>
                </a:cubicBezTo>
                <a:lnTo>
                  <a:pt x="2097974" y="43392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72180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5076056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65729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="" xmlns:p14="http://schemas.microsoft.com/office/powerpoint/2010/main" val="45239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Half Frame 16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5604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 rot="10800000">
            <a:off x="3222000" y="3337155"/>
            <a:ext cx="2700000" cy="1806344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Isosceles Triangle 4"/>
          <p:cNvSpPr/>
          <p:nvPr userDrawn="1"/>
        </p:nvSpPr>
        <p:spPr>
          <a:xfrm rot="10800000">
            <a:off x="3746892" y="0"/>
            <a:ext cx="1650216" cy="812260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4041648" y="99959"/>
            <a:ext cx="1060704" cy="5543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="" xmlns:a16="http://schemas.microsoft.com/office/drawing/2014/main" id="{8E48000A-B218-4CCF-8C0E-D9ACDAFA26B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12000" y="3430238"/>
            <a:ext cx="2520000" cy="1713262"/>
          </a:xfrm>
          <a:custGeom>
            <a:avLst/>
            <a:gdLst>
              <a:gd name="connsiteX0" fmla="*/ 1260000 w 2520000"/>
              <a:gd name="connsiteY0" fmla="*/ 0 h 1713262"/>
              <a:gd name="connsiteX1" fmla="*/ 2520000 w 2520000"/>
              <a:gd name="connsiteY1" fmla="*/ 1260000 h 1713262"/>
              <a:gd name="connsiteX2" fmla="*/ 2066250 w 2520000"/>
              <a:gd name="connsiteY2" fmla="*/ 1713262 h 1713262"/>
              <a:gd name="connsiteX3" fmla="*/ 439730 w 2520000"/>
              <a:gd name="connsiteY3" fmla="*/ 1706453 h 1713262"/>
              <a:gd name="connsiteX4" fmla="*/ 0 w 2520000"/>
              <a:gd name="connsiteY4" fmla="*/ 1260000 h 171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1713262">
                <a:moveTo>
                  <a:pt x="1260000" y="0"/>
                </a:moveTo>
                <a:lnTo>
                  <a:pt x="2520000" y="1260000"/>
                </a:lnTo>
                <a:lnTo>
                  <a:pt x="2066250" y="1713262"/>
                </a:lnTo>
                <a:lnTo>
                  <a:pt x="439730" y="1706453"/>
                </a:lnTo>
                <a:lnTo>
                  <a:pt x="0" y="12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6530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81503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60125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57155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>
            <a:off x="3203848" y="-2322"/>
            <a:ext cx="2700000" cy="1806344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Isosceles Triangle 4"/>
          <p:cNvSpPr/>
          <p:nvPr userDrawn="1"/>
        </p:nvSpPr>
        <p:spPr>
          <a:xfrm>
            <a:off x="3746892" y="4331240"/>
            <a:ext cx="1650216" cy="812260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>
            <a:off x="4041648" y="4493810"/>
            <a:ext cx="1060704" cy="5543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="" xmlns:a16="http://schemas.microsoft.com/office/drawing/2014/main" id="{28FC5FB3-D739-474A-9148-1ABF4FC2769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293848" y="1"/>
            <a:ext cx="2520000" cy="1711155"/>
          </a:xfrm>
          <a:custGeom>
            <a:avLst/>
            <a:gdLst>
              <a:gd name="connsiteX0" fmla="*/ 442968 w 2520000"/>
              <a:gd name="connsiteY0" fmla="*/ 0 h 1711155"/>
              <a:gd name="connsiteX1" fmla="*/ 985757 w 2520000"/>
              <a:gd name="connsiteY1" fmla="*/ 0 h 1711155"/>
              <a:gd name="connsiteX2" fmla="*/ 2080270 w 2520000"/>
              <a:gd name="connsiteY2" fmla="*/ 4702 h 1711155"/>
              <a:gd name="connsiteX3" fmla="*/ 2520000 w 2520000"/>
              <a:gd name="connsiteY3" fmla="*/ 451155 h 1711155"/>
              <a:gd name="connsiteX4" fmla="*/ 1260000 w 2520000"/>
              <a:gd name="connsiteY4" fmla="*/ 1711155 h 1711155"/>
              <a:gd name="connsiteX5" fmla="*/ 0 w 2520000"/>
              <a:gd name="connsiteY5" fmla="*/ 451155 h 17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000" h="1711155">
                <a:moveTo>
                  <a:pt x="442968" y="0"/>
                </a:moveTo>
                <a:lnTo>
                  <a:pt x="985757" y="0"/>
                </a:lnTo>
                <a:lnTo>
                  <a:pt x="2080270" y="4702"/>
                </a:lnTo>
                <a:lnTo>
                  <a:pt x="2520000" y="451155"/>
                </a:lnTo>
                <a:lnTo>
                  <a:pt x="1260000" y="1711155"/>
                </a:lnTo>
                <a:lnTo>
                  <a:pt x="0" y="4511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93945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65878" y="1176692"/>
            <a:ext cx="1871760" cy="30512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612855" y="1176061"/>
            <a:ext cx="1871760" cy="30512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59832" y="1175430"/>
            <a:ext cx="1871760" cy="30512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706810" y="1174799"/>
            <a:ext cx="1871760" cy="30512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25475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66407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872452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919429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90497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54" y="451443"/>
            <a:ext cx="3282039" cy="32724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363708" y="584771"/>
            <a:ext cx="2991584" cy="2076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43454" y="1295867"/>
            <a:ext cx="3055840" cy="2231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4814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4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9742"/>
            <a:ext cx="3600400" cy="18312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53800" y="2764640"/>
            <a:ext cx="1711407" cy="12496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009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9321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2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77415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7" r:id="rId3"/>
    <p:sldLayoutId id="2147483671" r:id="rId4"/>
    <p:sldLayoutId id="2147483658" r:id="rId5"/>
    <p:sldLayoutId id="2147483659" r:id="rId6"/>
    <p:sldLayoutId id="2147483673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75" r:id="rId15"/>
    <p:sldLayoutId id="2147483674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42270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lymp.academtalant.ru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spbropp.timepad.ru/event/2944545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oblakoz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gqywIPq9wE0lUg" TargetMode="External"/><Relationship Id="rId2" Type="http://schemas.openxmlformats.org/officeDocument/2006/relationships/hyperlink" Target="https://forms.yandex.ru/u/664d9361e010db08d2cb1c68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isk.yandex.ru/i/B5GdDCs9viJRvA" TargetMode="External"/><Relationship Id="rId4" Type="http://schemas.openxmlformats.org/officeDocument/2006/relationships/hyperlink" Target="https://disk.yandex.ru/i/xyELopwDalDBT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000114"/>
            <a:ext cx="8643966" cy="228601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800" dirty="0" smtClean="0"/>
              <a:t>Районное методическое объединение</a:t>
            </a:r>
            <a:br>
              <a:rPr lang="ru-RU" altLang="ko-KR" sz="1800" dirty="0" smtClean="0"/>
            </a:br>
            <a:r>
              <a:rPr lang="ru-RU" altLang="ko-KR" sz="1800" dirty="0" smtClean="0"/>
              <a:t>преподавателей – организаторов ОБЗР</a:t>
            </a:r>
            <a:br>
              <a:rPr lang="ru-RU" altLang="ko-KR" sz="1800" dirty="0" smtClean="0"/>
            </a:br>
            <a:r>
              <a:rPr lang="ru-RU" altLang="ko-KR" sz="1800" dirty="0" smtClean="0"/>
              <a:t>18 сентября 2024 г.</a:t>
            </a:r>
            <a:br>
              <a:rPr lang="ru-RU" altLang="ko-KR" sz="1800" dirty="0" smtClean="0"/>
            </a:br>
            <a:r>
              <a:rPr lang="ru-RU" sz="3200" i="1" dirty="0" smtClean="0"/>
              <a:t>Переход на ОБЗР: 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>что </a:t>
            </a:r>
            <a:r>
              <a:rPr lang="ru-RU" sz="3200" i="1" dirty="0" smtClean="0"/>
              <a:t>ожидать школе и учителям</a:t>
            </a:r>
            <a:r>
              <a:rPr lang="en-US" altLang="ko-KR" sz="3200" i="1" dirty="0" smtClean="0"/>
              <a:t/>
            </a:r>
            <a:br>
              <a:rPr lang="en-US" altLang="ko-KR" sz="3200" i="1" dirty="0" smtClean="0"/>
            </a:br>
            <a:endParaRPr lang="ko-KR" altLang="en-US" sz="3200" i="1" dirty="0"/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-18256" y="4825165"/>
            <a:ext cx="9180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800" dirty="0" smtClean="0">
                <a:solidFill>
                  <a:schemeClr val="bg1"/>
                </a:solidFill>
                <a:cs typeface="Arial" pitchFamily="34" charset="0"/>
              </a:rPr>
              <a:t>Информационно-методический центр Приморского района Санкт-Петербурга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7890" name="Picture 2" descr="https://primimc.ru/upload/medialibrary/e49/v2fooxzm7ej7yocspdsopwrprtjg9nt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296"/>
            <a:ext cx="623149" cy="665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843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62"/>
          </a:xfrm>
        </p:spPr>
        <p:txBody>
          <a:bodyPr/>
          <a:lstStyle/>
          <a:p>
            <a:r>
              <a:rPr lang="ru-RU" sz="4000" dirty="0" smtClean="0"/>
              <a:t>Курсы по ОБЗР (теория)</a:t>
            </a:r>
            <a:endParaRPr lang="ru-RU" sz="4000" dirty="0"/>
          </a:p>
        </p:txBody>
      </p:sp>
      <p:pic>
        <p:nvPicPr>
          <p:cNvPr id="8" name="Рисунок 7" descr="2024-09-17_19-53-14.png"/>
          <p:cNvPicPr>
            <a:picLocks noGrp="1" noChangeAspect="1"/>
          </p:cNvPicPr>
          <p:nvPr>
            <p:ph type="pic" idx="12"/>
          </p:nvPr>
        </p:nvPicPr>
        <p:blipFill>
          <a:blip r:embed="rId2" cstate="print"/>
          <a:srcRect l="1843" r="1843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285720" y="714362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1</a:t>
            </a:r>
            <a:r>
              <a:rPr lang="ru-RU" sz="1600" dirty="0" smtClean="0"/>
              <a:t>. Сертификаты в за окончание теоретической части курсов готовы. </a:t>
            </a:r>
          </a:p>
          <a:p>
            <a:pPr algn="just"/>
            <a:r>
              <a:rPr lang="ru-RU" sz="1600" dirty="0" smtClean="0"/>
              <a:t>В настоящий момент идет внесение сведений в ФИС ФРДО;</a:t>
            </a:r>
          </a:p>
          <a:p>
            <a:pPr algn="just"/>
            <a:r>
              <a:rPr lang="ru-RU" sz="1600" b="1" dirty="0" smtClean="0"/>
              <a:t>2. </a:t>
            </a:r>
            <a:r>
              <a:rPr lang="ru-RU" sz="1600" dirty="0" smtClean="0"/>
              <a:t>Другие </a:t>
            </a:r>
            <a:r>
              <a:rPr lang="ru-RU" sz="1600" dirty="0" err="1" smtClean="0"/>
              <a:t>он-лайн</a:t>
            </a:r>
            <a:r>
              <a:rPr lang="ru-RU" sz="1600" dirty="0" smtClean="0"/>
              <a:t> курсы не учитываются для допуска к практической части курсов;</a:t>
            </a:r>
          </a:p>
          <a:p>
            <a:pPr algn="just"/>
            <a:r>
              <a:rPr lang="ru-RU" sz="1600" b="1" dirty="0" smtClean="0"/>
              <a:t>3. </a:t>
            </a:r>
            <a:r>
              <a:rPr lang="ru-RU" sz="1600" dirty="0" smtClean="0"/>
              <a:t>ВСЕ, кто не проходил теоретическую часть курсов, </a:t>
            </a:r>
            <a:r>
              <a:rPr lang="ru-RU" sz="1600" b="1" dirty="0" smtClean="0"/>
              <a:t>СРОЧНО</a:t>
            </a:r>
            <a:r>
              <a:rPr lang="ru-RU" sz="1600" dirty="0" smtClean="0"/>
              <a:t> связываются с АППО и  записываются на курс «Методические основания изучения курса «Основы безопасности и защиты Родины» с 17.09.2024 по 10.12.2024 по вторникам с 15.00 до 19.00.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8"/>
          </a:xfrm>
        </p:spPr>
        <p:txBody>
          <a:bodyPr/>
          <a:lstStyle/>
          <a:p>
            <a:r>
              <a:rPr lang="ru-RU" dirty="0" smtClean="0"/>
              <a:t>Курсы по ОБЗР (практика)</a:t>
            </a:r>
            <a:endParaRPr lang="ru-RU" dirty="0"/>
          </a:p>
        </p:txBody>
      </p:sp>
      <p:pic>
        <p:nvPicPr>
          <p:cNvPr id="4" name="Рисунок 3" descr="IMG_3396.jfif"/>
          <p:cNvPicPr>
            <a:picLocks noGrp="1" noChangeAspect="1"/>
          </p:cNvPicPr>
          <p:nvPr>
            <p:ph type="pic" idx="12"/>
          </p:nvPr>
        </p:nvPicPr>
        <p:blipFill>
          <a:blip r:embed="rId2" cstate="print"/>
          <a:srcRect t="1330" b="1330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0" y="785800"/>
            <a:ext cx="90725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 smtClean="0"/>
              <a:t>В Санкт-Петербурге практическая часть курсов проводятся с 07.10.2024 по 30.10.2024. в шесть </a:t>
            </a:r>
          </a:p>
          <a:p>
            <a:pPr marL="342900" indent="-342900"/>
            <a:r>
              <a:rPr lang="ru-RU" sz="1400" dirty="0" smtClean="0"/>
              <a:t>	</a:t>
            </a:r>
            <a:r>
              <a:rPr lang="ru-RU" sz="1400" dirty="0" smtClean="0"/>
              <a:t>потоков. Точные даты прохождения курсов Приморского района будут известны после 26.09.2024. </a:t>
            </a:r>
          </a:p>
          <a:p>
            <a:pPr marL="342900" indent="-342900">
              <a:buAutoNum type="arabicPeriod" startAt="2"/>
            </a:pPr>
            <a:r>
              <a:rPr lang="ru-RU" sz="1400" dirty="0" smtClean="0"/>
              <a:t>Первый блок практики </a:t>
            </a:r>
            <a:r>
              <a:rPr lang="ru-RU" sz="1400" b="1" dirty="0" smtClean="0">
                <a:solidFill>
                  <a:srgbClr val="FF0000"/>
                </a:solidFill>
              </a:rPr>
              <a:t>3 дня подряд</a:t>
            </a:r>
            <a:r>
              <a:rPr lang="ru-RU" sz="1400" dirty="0" smtClean="0"/>
              <a:t>. 1 и 2 день на </a:t>
            </a:r>
            <a:r>
              <a:rPr lang="ru-RU" sz="1400" b="1" dirty="0" smtClean="0">
                <a:solidFill>
                  <a:srgbClr val="FF0000"/>
                </a:solidFill>
              </a:rPr>
              <a:t>базе УМЦ «Авангард» ДОСААФ России</a:t>
            </a:r>
          </a:p>
          <a:p>
            <a:pPr marL="342900" indent="-342900"/>
            <a:r>
              <a:rPr lang="ru-RU" sz="1400" dirty="0" smtClean="0"/>
              <a:t>	(ул. Афонская, д. 5) с 14.00 до 18.50. 3 день на базе </a:t>
            </a:r>
            <a:r>
              <a:rPr lang="ru-RU" sz="1400" b="1" dirty="0" smtClean="0">
                <a:solidFill>
                  <a:srgbClr val="FF0000"/>
                </a:solidFill>
              </a:rPr>
              <a:t>Главного управления МЧС России по </a:t>
            </a:r>
          </a:p>
          <a:p>
            <a:pPr marL="342900" indent="-342900"/>
            <a:r>
              <a:rPr lang="ru-RU" sz="1400" b="1" dirty="0" smtClean="0">
                <a:solidFill>
                  <a:srgbClr val="FF0000"/>
                </a:solidFill>
              </a:rPr>
              <a:t>	</a:t>
            </a:r>
            <a:r>
              <a:rPr lang="ru-RU" sz="1400" b="1" dirty="0" smtClean="0">
                <a:solidFill>
                  <a:srgbClr val="FF0000"/>
                </a:solidFill>
              </a:rPr>
              <a:t>Санкт-Петербургу</a:t>
            </a:r>
            <a:r>
              <a:rPr lang="ru-RU" sz="1400" dirty="0" smtClean="0"/>
              <a:t> (ул. Инженерная, д. 12), первый поток 10.00 – 13.10, второй поток 14.00 – 17.10.</a:t>
            </a:r>
          </a:p>
          <a:p>
            <a:pPr marL="342900" indent="-342900">
              <a:buAutoNum type="arabicPeriod" startAt="3"/>
            </a:pPr>
            <a:r>
              <a:rPr lang="ru-RU" sz="1400" dirty="0" smtClean="0"/>
              <a:t>Второй блок практики – </a:t>
            </a:r>
            <a:r>
              <a:rPr lang="ru-RU" sz="1400" b="1" dirty="0" smtClean="0">
                <a:solidFill>
                  <a:srgbClr val="FF0000"/>
                </a:solidFill>
              </a:rPr>
              <a:t>1 день </a:t>
            </a:r>
            <a:r>
              <a:rPr lang="ru-RU" sz="1400" dirty="0" smtClean="0"/>
              <a:t>(28, 29, 30) на базе школы (один из двух адресов). Или </a:t>
            </a:r>
            <a:r>
              <a:rPr lang="ru-RU" sz="1400" b="1" dirty="0" smtClean="0">
                <a:solidFill>
                  <a:srgbClr val="FF0000"/>
                </a:solidFill>
              </a:rPr>
              <a:t>ГБОУ №332 </a:t>
            </a:r>
          </a:p>
          <a:p>
            <a:pPr marL="342900" indent="-342900"/>
            <a:r>
              <a:rPr lang="ru-RU" sz="1400" dirty="0" smtClean="0"/>
              <a:t>	</a:t>
            </a:r>
            <a:r>
              <a:rPr lang="ru-RU" sz="1400" dirty="0" smtClean="0"/>
              <a:t>Невского района (Товарищеский пр. д. 10, к. 2) с 09.00 до 13.50, или </a:t>
            </a:r>
            <a:r>
              <a:rPr lang="ru-RU" sz="1400" b="1" dirty="0" smtClean="0">
                <a:solidFill>
                  <a:srgbClr val="FF0000"/>
                </a:solidFill>
              </a:rPr>
              <a:t>ГБОУ 193 </a:t>
            </a:r>
            <a:r>
              <a:rPr lang="ru-RU" sz="1400" dirty="0" smtClean="0"/>
              <a:t>Центрального района </a:t>
            </a:r>
          </a:p>
          <a:p>
            <a:pPr marL="342900" indent="-342900"/>
            <a:r>
              <a:rPr lang="ru-RU" sz="1400" dirty="0" smtClean="0"/>
              <a:t>	</a:t>
            </a:r>
            <a:r>
              <a:rPr lang="ru-RU" sz="1400" dirty="0" smtClean="0"/>
              <a:t>(Гродненский пер. 8) с 15.00 до 19.30.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ВСОШ по ОБЗР ШКОЛЬНЫЙ ЭТАП</a:t>
            </a:r>
            <a:endParaRPr lang="ru-RU" sz="3600" b="1" dirty="0"/>
          </a:p>
        </p:txBody>
      </p:sp>
      <p:pic>
        <p:nvPicPr>
          <p:cNvPr id="3" name="Рисунок 2" descr="2024-09-17_20-48-5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857238"/>
            <a:ext cx="2780543" cy="1857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8992" y="1000115"/>
            <a:ext cx="557216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hlinkClick r:id="rId3"/>
              </a:rPr>
              <a:t>https://olymp.academtalant.ru</a:t>
            </a:r>
            <a:r>
              <a:rPr lang="en-US" sz="2800" dirty="0" smtClean="0">
                <a:hlinkClick r:id="rId3"/>
              </a:rPr>
              <a:t>/</a:t>
            </a:r>
            <a:endParaRPr lang="ru-RU" sz="2800" dirty="0" smtClean="0"/>
          </a:p>
          <a:p>
            <a:pPr algn="ctr"/>
            <a:endParaRPr lang="ru-RU" dirty="0"/>
          </a:p>
        </p:txBody>
      </p:sp>
      <p:pic>
        <p:nvPicPr>
          <p:cNvPr id="5" name="Рисунок 4" descr="2024-09-17_20-55-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2928940"/>
            <a:ext cx="2765112" cy="1362541"/>
          </a:xfrm>
          <a:prstGeom prst="rect">
            <a:avLst/>
          </a:prstGeom>
        </p:spPr>
      </p:pic>
      <p:pic>
        <p:nvPicPr>
          <p:cNvPr id="6" name="Рисунок 5" descr="2024-09-17_20-55-5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2928940"/>
            <a:ext cx="2428892" cy="1374468"/>
          </a:xfrm>
          <a:prstGeom prst="rect">
            <a:avLst/>
          </a:prstGeom>
        </p:spPr>
      </p:pic>
      <p:pic>
        <p:nvPicPr>
          <p:cNvPr id="8" name="Рисунок 7" descr="2024-09-17_20-56-3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2928940"/>
            <a:ext cx="2786082" cy="1356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ВСОШ по ОБЗР ШКОЛЬНЫЙ ЭТАП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714480" y="928676"/>
            <a:ext cx="72152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Все</a:t>
            </a:r>
            <a:r>
              <a:rPr lang="ru-RU" dirty="0" smtClean="0"/>
              <a:t> участники должны быть внесены на портал «</a:t>
            </a:r>
            <a:r>
              <a:rPr lang="ru-RU" smtClean="0"/>
              <a:t>Олимпиадное </a:t>
            </a:r>
          </a:p>
          <a:p>
            <a:r>
              <a:rPr lang="ru-RU" smtClean="0"/>
              <a:t>движение</a:t>
            </a:r>
            <a:r>
              <a:rPr lang="ru-RU" dirty="0" smtClean="0"/>
              <a:t>» </a:t>
            </a:r>
            <a:r>
              <a:rPr lang="ru-RU" b="1" dirty="0" smtClean="0">
                <a:solidFill>
                  <a:srgbClr val="FF0000"/>
                </a:solidFill>
              </a:rPr>
              <a:t>до начала школьного этапа!!!!! </a:t>
            </a:r>
            <a:r>
              <a:rPr lang="ru-RU" b="1" dirty="0" smtClean="0"/>
              <a:t>Даже победители и призеры! </a:t>
            </a:r>
          </a:p>
          <a:p>
            <a:r>
              <a:rPr lang="ru-RU" dirty="0" smtClean="0"/>
              <a:t>7-е классы </a:t>
            </a:r>
            <a:r>
              <a:rPr lang="ru-RU" b="1" dirty="0" smtClean="0">
                <a:solidFill>
                  <a:srgbClr val="FF0000"/>
                </a:solidFill>
              </a:rPr>
              <a:t>ВСЕ </a:t>
            </a:r>
            <a:r>
              <a:rPr lang="ru-RU" dirty="0" smtClean="0"/>
              <a:t>начинают со школьного этапа (Призеры и победители прошлого года могут быть только в «Региональной олимпиаде»).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2024-09-17_21-08-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2513385"/>
            <a:ext cx="3500462" cy="19103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7356" y="4500576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Это ответственность образовательного учреждения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ВСОШ по ОБЗР ШКОЛЬНЫЙ ЭТАП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785918" y="785801"/>
            <a:ext cx="71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Олимпиада проводится 11 октября 2024 года, начало в 15.00.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Оргмодель</a:t>
            </a:r>
            <a:r>
              <a:rPr lang="ru-RU" dirty="0" smtClean="0"/>
              <a:t> проведения будет опубликована не позднее, чем за 15 дней до проведения олимпиады.</a:t>
            </a:r>
          </a:p>
          <a:p>
            <a:pPr marL="342900" indent="-342900">
              <a:buAutoNum type="arabicPeriod"/>
            </a:pPr>
            <a:r>
              <a:rPr lang="ru-RU" dirty="0" smtClean="0"/>
              <a:t>Задания на школьный этап составляет Городская предметно-методическая комиссия.</a:t>
            </a:r>
          </a:p>
          <a:p>
            <a:pPr marL="342900" indent="-342900">
              <a:buAutoNum type="arabicPeriod"/>
            </a:pPr>
            <a:r>
              <a:rPr lang="ru-RU" dirty="0" smtClean="0"/>
              <a:t>Чек-лист для школ: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690" y="2571751"/>
          <a:ext cx="8715466" cy="1791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5464"/>
                <a:gridCol w="1098585"/>
                <a:gridCol w="1642570"/>
                <a:gridCol w="1262587"/>
                <a:gridCol w="1056852"/>
                <a:gridCol w="1074341"/>
                <a:gridCol w="1245067"/>
              </a:tblGrid>
              <a:tr h="659044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Теоретический </a:t>
                      </a: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тур</a:t>
                      </a:r>
                      <a:endParaRPr lang="ru-R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Проверка </a:t>
                      </a:r>
                    </a:p>
                    <a:p>
                      <a:pPr marL="0" algn="ctr" defTabSz="914400" rtl="0" eaLnBrk="1" latinLnBrk="1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работ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Внесение предварительных результатов на портал ОД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Показ работ и апелляция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Итоговые </a:t>
                      </a:r>
                    </a:p>
                    <a:p>
                      <a:pPr marL="0" algn="ctr" defTabSz="914400" rtl="0" eaLnBrk="1" latinLnBrk="1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Отчет на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Почту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методиста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Внесение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итоговых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данных на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портал ОД </a:t>
                      </a:r>
                    </a:p>
                  </a:txBody>
                  <a:tcPr anchor="ctr"/>
                </a:tc>
              </a:tr>
              <a:tr h="4920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</a:rPr>
                        <a:t>11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.10.2024, </a:t>
                      </a:r>
                      <a:endParaRPr lang="ru-RU" sz="14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15:00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16.10.2024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22.10.2024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26.10.2024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28.10.2024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28.10.2024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28.10.2024</a:t>
                      </a:r>
                    </a:p>
                  </a:txBody>
                  <a:tcPr marL="68580" marR="68580" marT="0" marB="0" anchor="ctr"/>
                </a:tc>
              </a:tr>
              <a:tr h="492014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НЕ ПОЗДНЕЕ!!!!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2428874"/>
            <a:ext cx="84296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Цель </a:t>
            </a:r>
            <a:r>
              <a:rPr lang="ru-RU" sz="1400" dirty="0" smtClean="0"/>
              <a:t>проекта – массовое обучение взрослых и детей навыкам оказания первой помощи под лозунгом «Любой человек может спасти жизнь! Все, что для этого нужно, – это две руки!». Актуальность проекта обусловлена большим количеством потенциально предотвратимых случаев смерти среди взрослых и детей, в том числе, во время занятий физической культурой и спортом</a:t>
            </a:r>
            <a:r>
              <a:rPr lang="ru-RU" sz="1400" dirty="0" smtClean="0"/>
              <a:t>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ВХОД БЕСПЛАТНЫЙ ПО БИЛЕТАМ!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ОБЯЗАТЕЛЬНАЯ РЕГИСТРАЦИЯ - по ссылке </a:t>
            </a:r>
            <a:endParaRPr lang="ru-RU" sz="1400" b="1" dirty="0" smtClean="0"/>
          </a:p>
          <a:p>
            <a:r>
              <a:rPr lang="ru-RU" sz="1400" b="1" dirty="0" smtClean="0">
                <a:hlinkClick r:id="rId2"/>
              </a:rPr>
              <a:t>https</a:t>
            </a:r>
            <a:r>
              <a:rPr lang="ru-RU" sz="1400" b="1" dirty="0" smtClean="0">
                <a:hlinkClick r:id="rId2"/>
              </a:rPr>
              <a:t>://spbropp.timepad.ru/event/2944545</a:t>
            </a:r>
            <a:r>
              <a:rPr lang="ru-RU" sz="1400" b="1" dirty="0" smtClean="0">
                <a:hlinkClick r:id="rId2"/>
              </a:rPr>
              <a:t>/</a:t>
            </a:r>
            <a:r>
              <a:rPr lang="ru-RU" sz="1400" b="1" dirty="0" smtClean="0"/>
              <a:t> 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ВНИМАНИЕ! При регистрации Вы выбираете только желаемую трибуну для размещения. Внутри трибуны рассадка </a:t>
            </a:r>
            <a:r>
              <a:rPr lang="ru-RU" sz="1400" dirty="0" smtClean="0"/>
              <a:t>свободная</a:t>
            </a:r>
            <a:r>
              <a:rPr lang="ru-RU" sz="1400" dirty="0" smtClean="0"/>
              <a:t>! </a:t>
            </a:r>
          </a:p>
        </p:txBody>
      </p:sp>
      <p:pic>
        <p:nvPicPr>
          <p:cNvPr id="4" name="Рисунок 3" descr="2024-09-17_21-57-5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42858"/>
            <a:ext cx="5214703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24-09-17_19-43-15.png"/>
          <p:cNvPicPr>
            <a:picLocks noGrp="1" noChangeAspect="1"/>
          </p:cNvPicPr>
          <p:nvPr>
            <p:ph type="pic" idx="11"/>
          </p:nvPr>
        </p:nvPicPr>
        <p:blipFill>
          <a:blip r:embed="rId2" cstate="print"/>
          <a:srcRect l="11387" r="11387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4500562" y="285734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Методическая помощь </a:t>
            </a:r>
          </a:p>
          <a:p>
            <a:pPr algn="ctr"/>
            <a:r>
              <a:rPr lang="ru-RU" b="1" dirty="0" smtClean="0"/>
              <a:t>в сопровождении уроков ОБЗР</a:t>
            </a:r>
            <a:endParaRPr lang="ru-RU" b="1" dirty="0"/>
          </a:p>
        </p:txBody>
      </p:sp>
      <p:pic>
        <p:nvPicPr>
          <p:cNvPr id="10" name="Рисунок 9" descr="2024-09-17_19-45-10.png"/>
          <p:cNvPicPr>
            <a:picLocks noGrp="1" noChangeAspect="1"/>
          </p:cNvPicPr>
          <p:nvPr>
            <p:ph type="pic" idx="12"/>
          </p:nvPr>
        </p:nvPicPr>
        <p:blipFill>
          <a:blip r:embed="rId3" cstate="print"/>
          <a:srcRect l="13212" r="13212"/>
          <a:stretch>
            <a:fillRect/>
          </a:stretch>
        </p:blipFill>
        <p:spPr/>
      </p:pic>
      <p:sp>
        <p:nvSpPr>
          <p:cNvPr id="11" name="TextBox 10"/>
          <p:cNvSpPr txBox="1"/>
          <p:nvPr/>
        </p:nvSpPr>
        <p:spPr>
          <a:xfrm>
            <a:off x="1357290" y="3786196"/>
            <a:ext cx="650085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hlinkClick r:id="rId4"/>
              </a:rPr>
              <a:t>https://oblakoz.ru</a:t>
            </a:r>
            <a:r>
              <a:rPr lang="en-US" sz="4000" dirty="0" smtClean="0">
                <a:hlinkClick r:id="rId4"/>
              </a:rPr>
              <a:t>/</a:t>
            </a:r>
            <a:endParaRPr lang="ru-RU" sz="4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НУЖНО СДЕЛАТЬ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857238"/>
            <a:ext cx="80724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1C7DE1"/>
                </a:solidFill>
                <a:hlinkClick r:id="rId2"/>
              </a:rPr>
              <a:t>Заполнить сведения о преподавателях-организаторах ОБЗР до 20 сентября 2024 г. </a:t>
            </a:r>
            <a:endParaRPr lang="ru-RU" sz="2400" dirty="0" smtClean="0">
              <a:hlinkClick r:id="rId2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643057"/>
            <a:ext cx="85725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hlinkClick r:id="rId3"/>
              </a:rPr>
              <a:t>Выбрать сроки проведения открытого урока с сотрудником ВДПО до 20 сентября 2024 г. </a:t>
            </a:r>
          </a:p>
          <a:p>
            <a:endParaRPr lang="ru-RU" dirty="0" smtClean="0">
              <a:hlinkClick r:id="rId3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2428874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hlinkClick r:id="rId4"/>
              </a:rPr>
              <a:t>До 30 сентября получить согласование на должность в военкомате (вторник, четверг) пр. </a:t>
            </a:r>
            <a:r>
              <a:rPr lang="ru-RU" sz="2400" dirty="0" err="1" smtClean="0">
                <a:hlinkClick r:id="rId4"/>
              </a:rPr>
              <a:t>Сизова</a:t>
            </a:r>
            <a:r>
              <a:rPr lang="ru-RU" sz="2400" dirty="0" smtClean="0">
                <a:hlinkClick r:id="rId4"/>
              </a:rPr>
              <a:t>, д. 24</a:t>
            </a:r>
            <a:endParaRPr lang="ru-RU" sz="2400" dirty="0" smtClean="0">
              <a:hlinkClick r:id="rId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357568"/>
            <a:ext cx="85011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hlinkClick r:id="rId5"/>
              </a:rPr>
              <a:t>Выбрать дату проведения открытого урока с сотрудником военкомата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381</Words>
  <Application>Microsoft Office PowerPoint</Application>
  <PresentationFormat>Экран (16:9)</PresentationFormat>
  <Paragraphs>63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Cover and End Slide Master</vt:lpstr>
      <vt:lpstr>Contents Slide Master</vt:lpstr>
      <vt:lpstr>Section Break Slide Master</vt:lpstr>
      <vt:lpstr>Районное методическое объединение преподавателей – организаторов ОБЗР 18 сентября 2024 г. Переход на ОБЗР:  что ожидать школе и учителям </vt:lpstr>
      <vt:lpstr>Курсы по ОБЗР (теория)</vt:lpstr>
      <vt:lpstr>Курсы по ОБЗР (практика)</vt:lpstr>
      <vt:lpstr>ВСОШ по ОБЗР ШКОЛЬНЫЙ ЭТАП</vt:lpstr>
      <vt:lpstr>ВСОШ по ОБЗР ШКОЛЬНЫЙ ЭТАП</vt:lpstr>
      <vt:lpstr>ВСОШ по ОБЗР ШКОЛЬНЫЙ ЭТАП</vt:lpstr>
      <vt:lpstr>Слайд 7</vt:lpstr>
      <vt:lpstr>Слайд 8</vt:lpstr>
      <vt:lpstr>НУЖНО СДЕЛАТЬ</vt:lpstr>
      <vt:lpstr>СПАСИБО ЗА ВНИМАНИЕ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marina_fedeeva@bk.ru</cp:lastModifiedBy>
  <cp:revision>161</cp:revision>
  <dcterms:created xsi:type="dcterms:W3CDTF">2016-12-01T00:32:25Z</dcterms:created>
  <dcterms:modified xsi:type="dcterms:W3CDTF">2024-09-17T20:37:17Z</dcterms:modified>
</cp:coreProperties>
</file>