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14"/>
  </p:notesMasterIdLst>
  <p:handoutMasterIdLst>
    <p:handoutMasterId r:id="rId15"/>
  </p:handoutMasterIdLst>
  <p:sldIdLst>
    <p:sldId id="299" r:id="rId4"/>
    <p:sldId id="330" r:id="rId5"/>
    <p:sldId id="331" r:id="rId6"/>
    <p:sldId id="324" r:id="rId7"/>
    <p:sldId id="333" r:id="rId8"/>
    <p:sldId id="334" r:id="rId9"/>
    <p:sldId id="312" r:id="rId10"/>
    <p:sldId id="325" r:id="rId11"/>
    <p:sldId id="326" r:id="rId12"/>
    <p:sldId id="316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DE1"/>
    <a:srgbClr val="F07624"/>
    <a:srgbClr val="F4BD2D"/>
    <a:srgbClr val="1ED4DE"/>
    <a:srgbClr val="E629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4" autoAdjust="0"/>
    <p:restoredTop sz="94660"/>
  </p:normalViewPr>
  <p:slideViewPr>
    <p:cSldViewPr showGuide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pPr/>
              <a:t>2025-01-21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34EA-9441-469F-BC52-B28881AEAD5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76D8-3C89-44E1-8B6F-850008651E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0099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0202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820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76476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4626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9691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7218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6572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="" xmlns:p14="http://schemas.microsoft.com/office/powerpoint/2010/main" val="45239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0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6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12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150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125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7155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3945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0497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481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76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ay9.ru/events/1759/" TargetMode="External"/><Relationship Id="rId3" Type="http://schemas.openxmlformats.org/officeDocument/2006/relationships/hyperlink" Target="http://&#1074;&#1086;&#1083;&#1086;&#1085;&#1090;&#1105;&#1088;&#1099;&#1087;&#1086;&#1073;&#1077;&#1076;&#1099;.&#1088;&#1092;/" TargetMode="External"/><Relationship Id="rId7" Type="http://schemas.openxmlformats.org/officeDocument/2006/relationships/hyperlink" Target="https://may9.ru/events/1757/" TargetMode="External"/><Relationship Id="rId2" Type="http://schemas.openxmlformats.org/officeDocument/2006/relationships/hyperlink" Target="https://may9.ru/Brandbook_Pobeda80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ay9.ru/events/1755/" TargetMode="External"/><Relationship Id="rId5" Type="http://schemas.openxmlformats.org/officeDocument/2006/relationships/hyperlink" Target="https://may9.ru/events/1753/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may9.ru/events/1765/" TargetMode="External"/><Relationship Id="rId9" Type="http://schemas.openxmlformats.org/officeDocument/2006/relationships/hyperlink" Target="https://may9.ru/events/176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/?mailto=mailto%3adorogi_pobedy_spb@mail.ru" TargetMode="External"/><Relationship Id="rId2" Type="http://schemas.openxmlformats.org/officeDocument/2006/relationships/hyperlink" Target="https://forms.gle/KTm9Qb9om6waDBhA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.me/+Dm3_4SW78I85NTF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lymp.academtalant.ru/obzr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maps/-/CDuk7N0m" TargetMode="External"/><Relationship Id="rId2" Type="http://schemas.openxmlformats.org/officeDocument/2006/relationships/hyperlink" Target="https://yandex.ru/maps/2/saint-petersburg/?ll=30.491046%2C59.918468&amp;mode=routes&amp;rtext=59.919868%2C30.466711~59.919017%2C30.487024&amp;rtt=pd&amp;ruri=ymapsbm1%3A%2F%2Ftransit%2Fstop%3Fid%3Dstation__9805901~ymapsbm1%3A%2F%2Fgeo%3Fdata%3DIgoNbeXzQRUTrW9C&amp;z=13.4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isk.yandex.ru/d/zXfRfArX_0oeS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maps/-/CHAoeUNB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82908042_12569" TargetMode="External"/><Relationship Id="rId2" Type="http://schemas.openxmlformats.org/officeDocument/2006/relationships/hyperlink" Target="https://clck.ru/3FkBBa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.simplehealth.ltd/uAJjy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ublication.pravo.gov.ru/document/0001202412120011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.mail.ru/compose/?mailto=mailto%3agalina%2dkosteckaya@yandex.r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14"/>
            <a:ext cx="8643966" cy="228601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800" dirty="0" smtClean="0"/>
              <a:t>Районное методическое объединение</a:t>
            </a:r>
            <a:br>
              <a:rPr lang="ru-RU" altLang="ko-KR" sz="1800" dirty="0" smtClean="0"/>
            </a:br>
            <a:r>
              <a:rPr lang="ru-RU" altLang="ko-KR" sz="1800" dirty="0" smtClean="0"/>
              <a:t>преподавателей – организаторов ОБЗР</a:t>
            </a:r>
            <a:br>
              <a:rPr lang="ru-RU" altLang="ko-KR" sz="1800" dirty="0" smtClean="0"/>
            </a:br>
            <a:r>
              <a:rPr lang="ru-RU" altLang="ko-KR" sz="1800" dirty="0" smtClean="0"/>
              <a:t>22</a:t>
            </a:r>
            <a:r>
              <a:rPr lang="ru-RU" altLang="ko-KR" sz="1800" dirty="0" smtClean="0"/>
              <a:t> января 2025 </a:t>
            </a:r>
            <a:r>
              <a:rPr lang="ru-RU" altLang="ko-KR" sz="1800" dirty="0" smtClean="0"/>
              <a:t>г.</a:t>
            </a:r>
            <a:br>
              <a:rPr lang="ru-RU" altLang="ko-KR" sz="1800" dirty="0" smtClean="0"/>
            </a:br>
            <a:r>
              <a:rPr lang="ru-RU" altLang="ko-KR" sz="3200" i="1" dirty="0" err="1" smtClean="0"/>
              <a:t>Внеучебные</a:t>
            </a:r>
            <a:r>
              <a:rPr lang="ru-RU" altLang="ko-KR" sz="3200" i="1" dirty="0" smtClean="0"/>
              <a:t> мероприятия в области Безопасности жизнедеятельности и защиты Родины</a:t>
            </a:r>
            <a:endParaRPr lang="ko-KR" altLang="en-US" sz="3200" i="1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dirty="0" smtClean="0">
                <a:solidFill>
                  <a:schemeClr val="bg1"/>
                </a:solidFill>
                <a:cs typeface="Arial" pitchFamily="34" charset="0"/>
              </a:rPr>
              <a:t>Информационно-методический центр Приморского района Санкт-Петербурга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7890" name="Picture 2" descr="https://primimc.ru/upload/medialibrary/e49/v2fooxzm7ej7yocspdsopwrprtjg9n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6"/>
            <a:ext cx="623149" cy="665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285998"/>
            <a:ext cx="87868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Разработан специальный </a:t>
            </a:r>
            <a:r>
              <a:rPr lang="ru-RU" sz="1400" b="1" dirty="0" err="1" smtClean="0"/>
              <a:t>брендбук</a:t>
            </a:r>
            <a:r>
              <a:rPr lang="ru-RU" sz="1400" b="1" dirty="0" smtClean="0"/>
              <a:t> 80-летия Победы</a:t>
            </a:r>
            <a:r>
              <a:rPr lang="ru-RU" sz="1400" dirty="0" smtClean="0"/>
              <a:t>: </a:t>
            </a:r>
            <a:r>
              <a:rPr lang="en-US" sz="1400" dirty="0" smtClean="0">
                <a:hlinkClick r:id="rId2"/>
              </a:rPr>
              <a:t>https://may9.ru/Brandbook_Pobeda80.pdf</a:t>
            </a:r>
            <a:r>
              <a:rPr lang="ru-RU" sz="1400" dirty="0" smtClean="0"/>
              <a:t> 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На сайте Всероссийского общественного движения </a:t>
            </a:r>
            <a:r>
              <a:rPr lang="ru-RU" sz="1400" b="1" dirty="0" smtClean="0"/>
              <a:t>«Волонтёры Победы»</a:t>
            </a:r>
            <a:r>
              <a:rPr lang="ru-RU" sz="1400" dirty="0" smtClean="0"/>
              <a:t> стартовала регистрация добровольцев Международного волонтёрского корпуса празднования 80-летия Победы в </a:t>
            </a:r>
          </a:p>
          <a:p>
            <a:pPr marL="342900" indent="-342900"/>
            <a:r>
              <a:rPr lang="ru-RU" sz="1400" dirty="0" smtClean="0"/>
              <a:t>	Великой Отечественной войне.</a:t>
            </a:r>
            <a:r>
              <a:rPr lang="ru-RU" sz="1400" dirty="0" smtClean="0">
                <a:hlinkClick r:id="rId3"/>
              </a:rPr>
              <a:t> </a:t>
            </a:r>
            <a:r>
              <a:rPr lang="ru-RU" sz="1400" dirty="0" err="1" smtClean="0">
                <a:hlinkClick r:id="rId3"/>
              </a:rPr>
              <a:t>волонтёрыпобеды.рф</a:t>
            </a:r>
            <a:endParaRPr lang="ru-RU" sz="1400" dirty="0" smtClean="0"/>
          </a:p>
          <a:p>
            <a:pPr marL="342900" indent="-342900"/>
            <a:r>
              <a:rPr lang="ru-RU" sz="1400" dirty="0" smtClean="0"/>
              <a:t>3. </a:t>
            </a:r>
            <a:r>
              <a:rPr lang="ru-RU" sz="1400" b="1" dirty="0" smtClean="0"/>
              <a:t>Всероссийские акции:</a:t>
            </a:r>
          </a:p>
          <a:p>
            <a:r>
              <a:rPr lang="ru-RU" sz="1400" dirty="0" smtClean="0">
                <a:hlinkClick r:id="rId4"/>
              </a:rPr>
              <a:t>ЧТЕНИЯ ПОБЕДЫ</a:t>
            </a:r>
            <a:r>
              <a:rPr lang="ru-RU" sz="1400" dirty="0" smtClean="0"/>
              <a:t>  </a:t>
            </a:r>
          </a:p>
          <a:p>
            <a:r>
              <a:rPr lang="ru-RU" sz="1400" dirty="0" smtClean="0">
                <a:hlinkClick r:id="rId5"/>
              </a:rPr>
              <a:t>БЕССМЕРТНЫЙ ПОЛК </a:t>
            </a:r>
            <a:r>
              <a:rPr lang="ru-RU" sz="1400" dirty="0" smtClean="0"/>
              <a:t> </a:t>
            </a:r>
          </a:p>
          <a:p>
            <a:r>
              <a:rPr lang="ru-RU" sz="1400" dirty="0" smtClean="0">
                <a:hlinkClick r:id="rId6"/>
              </a:rPr>
              <a:t>ГЕОРГИЕВСКАЯ ЛЕНТОЧКА</a:t>
            </a:r>
            <a:r>
              <a:rPr lang="ru-RU" sz="1400" dirty="0" smtClean="0"/>
              <a:t>  </a:t>
            </a:r>
          </a:p>
          <a:p>
            <a:r>
              <a:rPr lang="ru-RU" sz="1400" dirty="0" smtClean="0">
                <a:hlinkClick r:id="rId7"/>
              </a:rPr>
              <a:t>ВЕЧНЫЕ ЗВЁЗДЫ </a:t>
            </a:r>
            <a:endParaRPr lang="ru-RU" sz="1400" dirty="0" smtClean="0"/>
          </a:p>
          <a:p>
            <a:r>
              <a:rPr lang="ru-RU" sz="1400" dirty="0" smtClean="0">
                <a:hlinkClick r:id="rId8"/>
              </a:rPr>
              <a:t>ВСЕМИРНАЯ ШКОЛЬНАЯ ОЛИМПИАДА «ВЕЛИКАЯ ПОБЕДА»  </a:t>
            </a:r>
            <a:endParaRPr lang="ru-RU" sz="1400" dirty="0" smtClean="0"/>
          </a:p>
          <a:p>
            <a:r>
              <a:rPr lang="ru-RU" sz="1400" dirty="0" smtClean="0">
                <a:hlinkClick r:id="rId9"/>
              </a:rPr>
              <a:t>«УРА ПОБЕДЕ!»</a:t>
            </a:r>
            <a:endParaRPr lang="ru-RU" sz="1400" dirty="0" smtClean="0"/>
          </a:p>
        </p:txBody>
      </p:sp>
      <p:pic>
        <p:nvPicPr>
          <p:cNvPr id="4" name="Рисунок 3" descr="2025 брендбук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7356" y="0"/>
            <a:ext cx="5020592" cy="2286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142990"/>
            <a:ext cx="892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 культурных программ приглашает принять участие во Всероссийской патриотической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«Дороги Победы»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февраля по май 2025 года  школы всех районов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 же прошу обратить внимание, что в 2025 году в рамках программы «Дороги Победы» проводится большой топонимический конкурс «Парад Героев» (подробнее о программе и конкурсе в прикрепленных документах).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этом году школы записываются самостоятельно через заполнение заявки на участие по форме 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https://forms.gle/KTm9Qb9om6waDBhA7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написав на электронный адрес программы </a:t>
            </a:r>
            <a:r>
              <a:rPr lang="ru-RU" sz="1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dorogi_pobedy_spb@mail.ru</a:t>
            </a:r>
            <a:endParaRPr lang="ru-RU" sz="1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 «Патриотическое направление Приморского района СПб»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https://t.me/+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Dm3_4SW78I85NTFi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8573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«Дороги Победы»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884466"/>
          </a:xfrm>
        </p:spPr>
        <p:txBody>
          <a:bodyPr/>
          <a:lstStyle/>
          <a:p>
            <a:r>
              <a:rPr lang="ru-RU" sz="3200" b="1" dirty="0" smtClean="0"/>
              <a:t>Региональный этап </a:t>
            </a:r>
            <a:r>
              <a:rPr lang="ru-RU" sz="3200" b="1" dirty="0" err="1" smtClean="0"/>
              <a:t>ВсОШ</a:t>
            </a:r>
            <a:r>
              <a:rPr lang="ru-RU" sz="3200" b="1" dirty="0" smtClean="0"/>
              <a:t> по ОБЗР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100011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714362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olymp.academtalant.ru/obzr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 descr="2025-01-21_23-04-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142990"/>
            <a:ext cx="6212034" cy="3496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7" y="125730"/>
          <a:ext cx="9001186" cy="4540513"/>
        </p:xfrm>
        <a:graphic>
          <a:graphicData uri="http://schemas.openxmlformats.org/drawingml/2006/table">
            <a:tbl>
              <a:tblPr/>
              <a:tblGrid>
                <a:gridCol w="1071569"/>
                <a:gridCol w="2428892"/>
                <a:gridCol w="1000132"/>
                <a:gridCol w="1083551"/>
                <a:gridCol w="3417042"/>
              </a:tblGrid>
              <a:tr h="225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олимпиады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Место проведения олимпиады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Начало и продолжительность 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олимпиады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Начало регистрации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Участникам при себе необходимо иметь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Инструктаж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24 февраля </a:t>
                      </a:r>
                      <a:b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2025 года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Государственное бюджетное общеобразовательное учреждение средняя общеобразовательная школа № </a:t>
                      </a:r>
                      <a:r>
                        <a:rPr lang="ru-RU" sz="10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Невского района </a:t>
                      </a:r>
                      <a:endParaRPr lang="ru-RU" sz="1000" u="sng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</a:t>
                      </a:r>
                      <a:r>
                        <a:rPr lang="ru-RU" sz="1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Санкт-Петербург, </a:t>
                      </a:r>
                      <a:endParaRPr lang="ru-RU" sz="1000" u="sng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Товарищеский </a:t>
                      </a:r>
                      <a:r>
                        <a:rPr lang="ru-RU" sz="1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проспект, 10 к. 2, (станция метро проспект Большевиков)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2E74B5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Адрес на карте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16:00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Приморский 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1.Документ, удостоверяющий личность (с 14 лет-паспорт/до 14 лет – свидетельство о рождении);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2. Сменная обувь.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2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Теоретический </a:t>
                      </a: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26 февраля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2025 года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БГТУ «ВОЕНМЕХ»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им. Д.Ф. Устинова,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Адрес: ул. 1-я Красноармейская, д.1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ст. м. Технологический </a:t>
                      </a: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институт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Адрес на карте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Начало теоретического тура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часов 00 </a:t>
                      </a: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минут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(продолжительность теоретического тура составляет 120 минут)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Начало </a:t>
                      </a: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регистрации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8:30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1.Документ, удостоверяющий личность (с 14 лет-паспорт/до 14 лет – свидетельство о рождении и ученический билет с фото);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2.Справку из образовательного учреждения о классе и программе обучения (основная образовательная программа начального общего, основного общего и среднего общего образования) участника олимпиады;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3. Заполненное согласие на обработку персональных данных и согласие на обработку персональных данных, разрешенных субъектом персональных данных для распространения </a:t>
                      </a:r>
                      <a:r>
                        <a:rPr lang="ru-RU" sz="5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скачать здесь</a:t>
                      </a: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 – 2 листа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4. Медицинское заключение о допуске к участию </a:t>
                      </a:r>
                      <a:b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в физкультурных и спортивных мероприятиях</a:t>
                      </a:r>
                      <a:r>
                        <a:rPr lang="ru-RU" sz="500" b="1" i="1" dirty="0">
                          <a:latin typeface="Times New Roman"/>
                          <a:ea typeface="Times New Roman"/>
                          <a:cs typeface="Times New Roman"/>
                        </a:rPr>
                        <a:t>(Обязательно! Без данного документа участник не допускается на практический тур Олимпиады).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5. Канцелярские принадлежности (</a:t>
                      </a:r>
                      <a:r>
                        <a:rPr lang="ru-RU" sz="500" dirty="0" err="1">
                          <a:latin typeface="Times New Roman"/>
                          <a:ea typeface="Times New Roman"/>
                          <a:cs typeface="Times New Roman"/>
                        </a:rPr>
                        <a:t>гелевая</a:t>
                      </a: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 ручка черного цвета);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6. Сменную обувь (или бахилы);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7. Средства индивидуальной защиты (маска) - </a:t>
                      </a:r>
                      <a:r>
                        <a:rPr lang="ru-RU" sz="500" dirty="0" err="1">
                          <a:latin typeface="Times New Roman"/>
                          <a:ea typeface="Times New Roman"/>
                          <a:cs typeface="Times New Roman"/>
                        </a:rPr>
                        <a:t>принеобходимости</a:t>
                      </a: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8.Питьевую воду в прозрачной таре – по желанию.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Весь пакет документов сдается участником на регистрации, перед началом теоретического тура.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Если Вы являетесь победителем или призёром регионального этапа всероссийской олимпиады школьников по данному предмету в предыдущем учебном году и обучались в другом регионе РФ, Вам необходимо предоставить копию грамоты за прошлый год.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Практический </a:t>
                      </a: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27 февраля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2025 года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БГТУ «ВОЕНМЕХ»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им. Д.Ф. Устинова,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Адрес: ул. 1-я Красноармейская, д.1, ст. м. Технологический институт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Адрес на карте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Начало практического тура - в соответствии со стартовым протоколом </a:t>
                      </a: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ВАЖНО! Приходить только к тому времени, которое указано в стартовом протоколе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1.Документ, удостоверяющий личность (с 14 лет-паспорт/до 14 лет – свидетельство о рождении и ученический билет с фото);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2. Спортивная форма, закрывающая локти и колени;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3.Спортивная обувь без металлических шипов;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4.Средства индивидуальной защиты (маска) – при необходимости;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5.Питьевая вода и небольшой перекус </a:t>
                      </a:r>
                      <a:b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(по необходимости, например, шоколадный батончик, яблоко).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72" marR="26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62"/>
          </a:xfrm>
        </p:spPr>
        <p:txBody>
          <a:bodyPr/>
          <a:lstStyle/>
          <a:p>
            <a:r>
              <a:rPr lang="ru-RU" sz="3200" dirty="0" smtClean="0"/>
              <a:t>Показ работ и апелляция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6" y="1714494"/>
          <a:ext cx="8858313" cy="1956689"/>
        </p:xfrm>
        <a:graphic>
          <a:graphicData uri="http://schemas.openxmlformats.org/drawingml/2006/table">
            <a:tbl>
              <a:tblPr/>
              <a:tblGrid>
                <a:gridCol w="1000132"/>
                <a:gridCol w="2000264"/>
                <a:gridCol w="2261419"/>
                <a:gridCol w="672023"/>
                <a:gridCol w="2924475"/>
              </a:tblGrid>
              <a:tr h="408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проведения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Место проведения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Начало разбора заданий, </a:t>
                      </a: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показа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работ, </a:t>
                      </a: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процедуры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апелляции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Начало регистрации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Участникам при себе необходимо иметь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05 марта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2025 года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Государственное бюджетное нетиповое образовательное учреждение </a:t>
                      </a: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Академия талантов»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Санкт-Петербурга </a:t>
                      </a: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Адрес: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Санкт-Петербург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наб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. реки Малой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Невки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дом 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 литера А,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Каменноостровский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дворец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Адрес на карте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Разбор заданий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состоится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16:00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Показ работ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начнется по окончании разбора заданий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Апелляция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начнётся по окончании показа работ.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Время рассмотрения заявления участника – не более 10 минут на каждого участника.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 практического тура не подлежит апелляции.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15:30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1.Документ, удостоверяющий личность </a:t>
                      </a:r>
                      <a:b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(с 14 лет-паспорт/до 14 лет – свидетельство </a:t>
                      </a:r>
                      <a:b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о рождении и ученический билет с фото);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2.Сменную обувь/бахилы;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3.Средства индивидуальной защиты (маску) – при необходимости;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Питьевую воду в прозрачной таре – по желанию.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714362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соответствии с п.1.6 Требований к организации и проведению регионального этапа всероссийской олимпиады школьников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основам безопасности и защиты Родины сопровождающие лица доводят участников до места проведения тура (не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присутствуют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регистрации участников, не ожидают участников на площадках проведения). Убедительно просим заранее продумать ваш маршрут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места ожидания.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786196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разборе заданий, показе работ, процедуре апелляции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ВАЖНО!</a:t>
            </a:r>
            <a:r>
              <a:rPr lang="ru-RU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На апелляцию участник подает аргументированное заявление. Не указанные в заявлении пункты заданий не рассматриваются. При рассмотрении апелляции количество ранее выставленных баллов может измениться как в сторону увеличения, так и в сторону уменьшения.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1000114"/>
            <a:ext cx="664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Открыта регистрация на смену в ДООЛ «Молодежное» с 7-15 февраля! Регистрация осуществляется на портале по ссылке </a:t>
            </a:r>
            <a:r>
              <a:rPr lang="ru-RU" sz="1400" u="sng" dirty="0" smtClean="0">
                <a:hlinkClick r:id="rId2"/>
              </a:rPr>
              <a:t>https://clck.ru/3FkBBa</a:t>
            </a:r>
            <a:r>
              <a:rPr lang="ru-RU" sz="1400" dirty="0" smtClean="0"/>
              <a:t>. Необходимо приложить мотивационное письмо при регистрации! Отбор на смену </a:t>
            </a:r>
          </a:p>
          <a:p>
            <a:r>
              <a:rPr lang="ru-RU" sz="1400" dirty="0" smtClean="0"/>
              <a:t>будет производиться по результатам отборочного этапа, который состоится </a:t>
            </a:r>
          </a:p>
          <a:p>
            <a:r>
              <a:rPr lang="ru-RU" sz="1400" dirty="0" smtClean="0"/>
              <a:t>на базе школы №193 (Гродненский пер., 8-10) 23, 24, 25 января с 16:00-18:30. Вам необходимо выбрать ОДИН день и указать его в мотивационном </a:t>
            </a:r>
          </a:p>
          <a:p>
            <a:r>
              <a:rPr lang="ru-RU" sz="1400" dirty="0" smtClean="0"/>
              <a:t>письме. Отборочный этап теоретический, состоит из тестирования и собеседования.</a:t>
            </a:r>
          </a:p>
          <a:p>
            <a:r>
              <a:rPr lang="ru-RU" sz="1400" dirty="0" smtClean="0"/>
              <a:t> </a:t>
            </a:r>
            <a:r>
              <a:rPr lang="ru-RU" sz="1400" u="sng" dirty="0" smtClean="0">
                <a:hlinkClick r:id="rId3"/>
              </a:rPr>
              <a:t>https://vk.com/wall-182908042_12569</a:t>
            </a:r>
            <a:endParaRPr lang="ru-RU" sz="1400" u="sng" dirty="0" smtClean="0"/>
          </a:p>
          <a:p>
            <a:endParaRPr lang="ru-RU" sz="1400" u="sng" dirty="0" smtClean="0"/>
          </a:p>
          <a:p>
            <a:endParaRPr lang="ru-RU" sz="1400" u="sng" dirty="0" smtClean="0"/>
          </a:p>
          <a:p>
            <a:r>
              <a:rPr lang="ru-RU" sz="1400" u="sng" dirty="0" smtClean="0"/>
              <a:t>В школе №174( ул. </a:t>
            </a:r>
            <a:r>
              <a:rPr lang="ru-RU" sz="1400" u="sng" dirty="0" err="1" smtClean="0"/>
              <a:t>Кирочная</a:t>
            </a:r>
            <a:r>
              <a:rPr lang="ru-RU" sz="1400" u="sng" dirty="0" smtClean="0"/>
              <a:t>, д.54) по четвергам с 17.30 до 19.30.</a:t>
            </a:r>
            <a:endParaRPr lang="ru-RU" sz="1400" dirty="0"/>
          </a:p>
        </p:txBody>
      </p:sp>
      <p:pic>
        <p:nvPicPr>
          <p:cNvPr id="13314" name="Picture 2" descr="https://sun9-47.userapi.com/s/v1/ig2/Z-OfOl7e_Qs5eTn-dvSx4xMrUGPSLAi0qr5Ne6gTmPl1qWMK8e4Sx3SyDjCZbOAHcDw44sHY9xdYqpkrkI3ykilT.jpg?quality=95&amp;as=32x32,48x48,72x72,108x108,160x160,240x240,360x360,480x480,540x540,640x640,720x720,1080x1080,1280x1280&amp;from=bu&amp;u=1rlIpIGAgizSozKEeBVqscZVR0KPrNIM0khixeEDQik&amp;cs=807x8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1420"/>
            <a:ext cx="2000246" cy="20002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142858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Подготовка участников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регионального этапа </a:t>
            </a:r>
            <a:r>
              <a:rPr lang="ru-RU" sz="2800" b="1" dirty="0" err="1" smtClean="0">
                <a:solidFill>
                  <a:srgbClr val="FF0000"/>
                </a:solidFill>
              </a:rPr>
              <a:t>ВсОШ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2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Документы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14299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2025-01-21_23-36-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8"/>
            <a:ext cx="2714644" cy="3792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429138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hlinkClick r:id="rId3"/>
              </a:rPr>
              <a:t>https://st.simplehealth.ltd/uAJjyu</a:t>
            </a:r>
            <a:endParaRPr lang="ru-RU" sz="1400" dirty="0"/>
          </a:p>
        </p:txBody>
      </p:sp>
      <p:pic>
        <p:nvPicPr>
          <p:cNvPr id="7" name="Рисунок 6" descr="2025-01-21_23-38-5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571486"/>
            <a:ext cx="2608786" cy="3714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4429138"/>
            <a:ext cx="578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hlinkClick r:id="rId5"/>
              </a:rPr>
              <a:t>http://publication.pravo.gov.ru/document/0001202412120011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714362"/>
            <a:ext cx="3000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Новый </a:t>
            </a:r>
            <a:r>
              <a:rPr lang="ru-RU" sz="1200" dirty="0" smtClean="0"/>
              <a:t>ФПУ, </a:t>
            </a:r>
            <a:r>
              <a:rPr lang="ru-RU" sz="1200" dirty="0" smtClean="0"/>
              <a:t>вступил </a:t>
            </a:r>
            <a:r>
              <a:rPr lang="ru-RU" sz="1200" dirty="0" smtClean="0"/>
              <a:t>в действие с 23.12.2024. У нас без изменений </a:t>
            </a:r>
            <a:r>
              <a:rPr lang="ru-RU" sz="1200" dirty="0" smtClean="0"/>
              <a:t>– </a:t>
            </a:r>
          </a:p>
          <a:p>
            <a:r>
              <a:rPr lang="ru-RU" sz="1200" dirty="0" smtClean="0"/>
              <a:t>Шойгу </a:t>
            </a:r>
            <a:r>
              <a:rPr lang="ru-RU" sz="1200" dirty="0" smtClean="0"/>
              <a:t>и Егоров (позиции в ФПУ NN645, 646, 791, 792). Учебниками </a:t>
            </a:r>
            <a:endParaRPr lang="ru-RU" sz="1200" dirty="0" smtClean="0"/>
          </a:p>
          <a:p>
            <a:r>
              <a:rPr lang="ru-RU" sz="1200" dirty="0" err="1" smtClean="0"/>
              <a:t>Аюбова</a:t>
            </a:r>
            <a:r>
              <a:rPr lang="ru-RU" sz="1200" dirty="0" smtClean="0"/>
              <a:t> </a:t>
            </a:r>
            <a:r>
              <a:rPr lang="ru-RU" sz="1200" dirty="0" smtClean="0"/>
              <a:t>8кл., 9 </a:t>
            </a:r>
            <a:r>
              <a:rPr lang="ru-RU" sz="1200" dirty="0" err="1" smtClean="0"/>
              <a:t>кл</a:t>
            </a:r>
            <a:r>
              <a:rPr lang="ru-RU" sz="1200" dirty="0" smtClean="0"/>
              <a:t>. можно пользоваться до 2026 и 2027 соответственно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</a:t>
            </a:r>
            <a:r>
              <a:rPr lang="ru-RU" sz="1200" dirty="0" smtClean="0"/>
              <a:t>(Приложение 2, позиции 611, 612</a:t>
            </a:r>
            <a:r>
              <a:rPr lang="ru-RU" sz="1200" dirty="0" smtClean="0"/>
              <a:t>).</a:t>
            </a:r>
          </a:p>
          <a:p>
            <a:r>
              <a:rPr lang="ru-RU" sz="1200" dirty="0" smtClean="0"/>
              <a:t>Если </a:t>
            </a:r>
            <a:r>
              <a:rPr lang="ru-RU" sz="1200" dirty="0" smtClean="0"/>
              <a:t>на ОБЗР будут даны часы за счёт школьного компонента УП, то можно </a:t>
            </a:r>
            <a:endParaRPr lang="ru-RU" sz="1200" dirty="0" smtClean="0"/>
          </a:p>
          <a:p>
            <a:r>
              <a:rPr lang="ru-RU" sz="1200" dirty="0" smtClean="0"/>
              <a:t>использовать </a:t>
            </a:r>
            <a:r>
              <a:rPr lang="ru-RU" sz="1200" dirty="0" smtClean="0"/>
              <a:t>учебники по основам </a:t>
            </a:r>
            <a:endParaRPr lang="ru-RU" sz="1200" dirty="0" smtClean="0"/>
          </a:p>
          <a:p>
            <a:r>
              <a:rPr lang="ru-RU" sz="1200" dirty="0" smtClean="0"/>
              <a:t>военно-морской </a:t>
            </a:r>
            <a:r>
              <a:rPr lang="ru-RU" sz="1200" dirty="0" smtClean="0"/>
              <a:t>подготовки, </a:t>
            </a:r>
            <a:endParaRPr lang="ru-RU" sz="1200" dirty="0" smtClean="0"/>
          </a:p>
          <a:p>
            <a:r>
              <a:rPr lang="ru-RU" sz="1200" dirty="0" smtClean="0"/>
              <a:t>по </a:t>
            </a:r>
            <a:r>
              <a:rPr lang="ru-RU" sz="1200" dirty="0" smtClean="0"/>
              <a:t>основам военной подготовки и </a:t>
            </a:r>
            <a:endParaRPr lang="ru-RU" sz="1200" dirty="0" smtClean="0"/>
          </a:p>
          <a:p>
            <a:r>
              <a:rPr lang="ru-RU" sz="1200" dirty="0" smtClean="0"/>
              <a:t>учебники </a:t>
            </a:r>
            <a:r>
              <a:rPr lang="ru-RU" sz="1200" dirty="0" smtClean="0"/>
              <a:t>Виноградовой (позиции ФПУ 1211-1217).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1429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b="1" dirty="0" smtClean="0">
                <a:solidFill>
                  <a:srgbClr val="FF0000"/>
                </a:solidFill>
              </a:rPr>
              <a:t>Конференция</a:t>
            </a:r>
            <a:r>
              <a:rPr lang="ru-RU" dirty="0" smtClean="0"/>
              <a:t> </a:t>
            </a:r>
            <a:r>
              <a:rPr lang="ru-RU" dirty="0" smtClean="0"/>
              <a:t>«На пути к здоровой, </a:t>
            </a:r>
            <a:r>
              <a:rPr lang="ru-RU" dirty="0" err="1" smtClean="0"/>
              <a:t>экологичной</a:t>
            </a:r>
            <a:r>
              <a:rPr lang="ru-RU" dirty="0" smtClean="0"/>
              <a:t> и безопасной школе» – </a:t>
            </a:r>
            <a:endParaRPr lang="ru-RU" dirty="0" smtClean="0"/>
          </a:p>
          <a:p>
            <a:r>
              <a:rPr lang="ru-RU" dirty="0" smtClean="0"/>
              <a:t>конец </a:t>
            </a:r>
            <a:r>
              <a:rPr lang="ru-RU" dirty="0" smtClean="0"/>
              <a:t>марта. В рамках Международного педагогического форума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Курсы: </a:t>
            </a:r>
            <a:r>
              <a:rPr lang="ru-RU" dirty="0" smtClean="0"/>
              <a:t>Программа повышения квалификации </a:t>
            </a:r>
            <a:endParaRPr lang="ru-RU" dirty="0" smtClean="0"/>
          </a:p>
          <a:p>
            <a:r>
              <a:rPr lang="ru-RU" b="1" dirty="0" smtClean="0"/>
              <a:t>"</a:t>
            </a:r>
            <a:r>
              <a:rPr lang="ru-RU" b="1" dirty="0" smtClean="0"/>
              <a:t>Проектирование учебных занятий по основам безопасности и защиты Родины в соответствии с обновленными ФГОС ООО и ФГОС </a:t>
            </a:r>
            <a:r>
              <a:rPr lang="ru-RU" b="1" dirty="0" smtClean="0"/>
              <a:t>СОО«</a:t>
            </a:r>
          </a:p>
          <a:p>
            <a:r>
              <a:rPr lang="ru-RU" dirty="0" smtClean="0"/>
              <a:t> (объем 72 часа), срок обучения  - 3 месяца (</a:t>
            </a:r>
            <a:r>
              <a:rPr lang="ru-RU" b="1" dirty="0" smtClean="0"/>
              <a:t>с 28.01.2025 по 29.04.2025</a:t>
            </a:r>
            <a:r>
              <a:rPr lang="ru-RU" dirty="0" smtClean="0"/>
              <a:t>). </a:t>
            </a:r>
            <a:endParaRPr lang="ru-RU" dirty="0" smtClean="0"/>
          </a:p>
          <a:p>
            <a:r>
              <a:rPr lang="ru-RU" dirty="0" smtClean="0"/>
              <a:t>Занятия </a:t>
            </a:r>
            <a:r>
              <a:rPr lang="ru-RU" dirty="0" smtClean="0"/>
              <a:t>по вторникам с 15.00 до 19.00 час. в СПб АППО.</a:t>
            </a:r>
          </a:p>
          <a:p>
            <a:r>
              <a:rPr lang="ru-RU" dirty="0" smtClean="0"/>
              <a:t>Программа </a:t>
            </a:r>
            <a:r>
              <a:rPr lang="ru-RU" dirty="0" smtClean="0"/>
              <a:t>профессиональной переподготовки </a:t>
            </a:r>
            <a:r>
              <a:rPr lang="ru-RU" b="1" dirty="0" smtClean="0"/>
              <a:t>"Педагогика безопасности и защиты Родины"</a:t>
            </a:r>
            <a:r>
              <a:rPr lang="ru-RU" dirty="0" smtClean="0"/>
              <a:t> (288 часов), срок обучения - 11 месяцев (</a:t>
            </a:r>
            <a:r>
              <a:rPr lang="ru-RU" b="1" dirty="0" smtClean="0"/>
              <a:t>с 29.01.2025 по 17.12.2025</a:t>
            </a:r>
            <a:r>
              <a:rPr lang="ru-RU" dirty="0" smtClean="0"/>
              <a:t>). Занятия по средам с 09.30 до 14.00 час. в СПб АППО.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Контакты: </a:t>
            </a:r>
            <a:r>
              <a:rPr lang="ru-RU" dirty="0" err="1" smtClean="0"/>
              <a:t>Костецкая</a:t>
            </a:r>
            <a:r>
              <a:rPr lang="ru-RU" dirty="0" smtClean="0"/>
              <a:t> Галина Анатольевна - 8-921-349-71-71, </a:t>
            </a:r>
            <a:r>
              <a:rPr lang="ru-RU" u="sng" dirty="0" err="1" smtClean="0">
                <a:hlinkClick r:id="rId2"/>
              </a:rPr>
              <a:t>galina-kosteckaya@yandex.ru</a:t>
            </a:r>
            <a:endParaRPr lang="ru-RU" dirty="0" smtClean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758</Words>
  <Application>Microsoft Office PowerPoint</Application>
  <PresentationFormat>Экран (16:9)</PresentationFormat>
  <Paragraphs>140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Cover and End Slide Master</vt:lpstr>
      <vt:lpstr>Contents Slide Master</vt:lpstr>
      <vt:lpstr>Section Break Slide Master</vt:lpstr>
      <vt:lpstr>Районное методическое объединение преподавателей – организаторов ОБЗР 22 января 2025 г. Внеучебные мероприятия в области Безопасности жизнедеятельности и защиты Родины</vt:lpstr>
      <vt:lpstr>Слайд 2</vt:lpstr>
      <vt:lpstr>Слайд 3</vt:lpstr>
      <vt:lpstr>Региональный этап ВсОШ по ОБЗР</vt:lpstr>
      <vt:lpstr>Слайд 5</vt:lpstr>
      <vt:lpstr>Показ работ и апелляция</vt:lpstr>
      <vt:lpstr>Слайд 7</vt:lpstr>
      <vt:lpstr>Документы</vt:lpstr>
      <vt:lpstr>Слайд 9</vt:lpstr>
      <vt:lpstr>СПАСИБО ЗА ВНИМАНИЕ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marina_fedeeva@bk.ru</cp:lastModifiedBy>
  <cp:revision>197</cp:revision>
  <dcterms:created xsi:type="dcterms:W3CDTF">2016-12-01T00:32:25Z</dcterms:created>
  <dcterms:modified xsi:type="dcterms:W3CDTF">2025-01-21T20:54:04Z</dcterms:modified>
</cp:coreProperties>
</file>