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4"/>
  </p:notesMasterIdLst>
  <p:sldIdLst>
    <p:sldId id="256" r:id="rId3"/>
    <p:sldId id="261" r:id="rId4"/>
    <p:sldId id="267" r:id="rId5"/>
    <p:sldId id="268" r:id="rId6"/>
    <p:sldId id="269" r:id="rId7"/>
    <p:sldId id="281" r:id="rId8"/>
    <p:sldId id="270" r:id="rId9"/>
    <p:sldId id="271" r:id="rId10"/>
    <p:sldId id="272" r:id="rId11"/>
    <p:sldId id="276" r:id="rId12"/>
    <p:sldId id="277" r:id="rId13"/>
    <p:sldId id="278" r:id="rId14"/>
    <p:sldId id="279" r:id="rId15"/>
    <p:sldId id="280" r:id="rId16"/>
    <p:sldId id="262" r:id="rId17"/>
    <p:sldId id="282" r:id="rId18"/>
    <p:sldId id="284" r:id="rId19"/>
    <p:sldId id="283" r:id="rId20"/>
    <p:sldId id="264" r:id="rId21"/>
    <p:sldId id="265" r:id="rId22"/>
    <p:sldId id="266" r:id="rId23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7E"/>
    <a:srgbClr val="FFFFFF"/>
    <a:srgbClr val="FBE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mleva.ma\Downloads\18.04%20&#1044;&#1077;&#1092;&#1080;&#1094;&#1080;&#1090;&#1099;%201-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yryt\Downloads\501%20&#1084;&#1077;&#1090;&#1072;&#1087;&#1088;&#1077;&#1076;&#1084;&#1077;&#1090;&#1085;&#1099;&#1077;%20&#1076;&#1077;&#1092;&#1080;&#1094;&#1080;&#1090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yryt\Downloads\&#1055;&#1072;&#1082;&#1077;&#1090;&#1085;&#1099;&#1081;_&#1086;&#1090;&#1095;&#1077;&#1090;_17042025_10133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yryt\Downloads\&#1055;&#1072;&#1082;&#1077;&#1090;&#1085;&#1099;&#1081;_&#1086;&#1090;&#1095;&#1077;&#1090;_17042025_10133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yryt\Downloads\&#1055;&#1072;&#1082;&#1077;&#1090;&#1085;&#1099;&#1081;_&#1086;&#1090;&#1095;&#1077;&#1090;_17042025_10133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yryt\Downloads\&#1055;&#1072;&#1082;&#1077;&#1090;&#1085;&#1099;&#1081;_&#1086;&#1090;&#1095;&#1077;&#1090;_17042025_10133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% дефицитных заданий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'[18.04 Дефициты 1-2.xlsx]Лист1'!$C$1</c:f>
              <c:strCache>
                <c:ptCount val="1"/>
                <c:pt idx="0">
                  <c:v>%дефицитных заданий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'[18.04 Дефициты 1-2.xlsx]Лист1'!$A$2:$B$20</c:f>
              <c:multiLvlStrCache>
                <c:ptCount val="19"/>
                <c:lvl>
                  <c:pt idx="0">
                    <c:v>РУ</c:v>
                  </c:pt>
                  <c:pt idx="1">
                    <c:v>МА</c:v>
                  </c:pt>
                  <c:pt idx="2">
                    <c:v>ОМ</c:v>
                  </c:pt>
                  <c:pt idx="3">
                    <c:v>РУ</c:v>
                  </c:pt>
                  <c:pt idx="4">
                    <c:v>МА</c:v>
                  </c:pt>
                  <c:pt idx="5">
                    <c:v>БИ</c:v>
                  </c:pt>
                  <c:pt idx="6">
                    <c:v>ИС</c:v>
                  </c:pt>
                  <c:pt idx="7">
                    <c:v>РУ</c:v>
                  </c:pt>
                  <c:pt idx="8">
                    <c:v>МА</c:v>
                  </c:pt>
                  <c:pt idx="9">
                    <c:v>БИ</c:v>
                  </c:pt>
                  <c:pt idx="10">
                    <c:v>ИС</c:v>
                  </c:pt>
                  <c:pt idx="11">
                    <c:v>РУ</c:v>
                  </c:pt>
                  <c:pt idx="12">
                    <c:v>МА</c:v>
                  </c:pt>
                  <c:pt idx="13">
                    <c:v>БИ</c:v>
                  </c:pt>
                  <c:pt idx="14">
                    <c:v>ИС</c:v>
                  </c:pt>
                  <c:pt idx="15">
                    <c:v>РУ</c:v>
                  </c:pt>
                  <c:pt idx="16">
                    <c:v>МА</c:v>
                  </c:pt>
                  <c:pt idx="17">
                    <c:v>БИ</c:v>
                  </c:pt>
                  <c:pt idx="18">
                    <c:v>ИС</c:v>
                  </c:pt>
                </c:lvl>
                <c:lvl>
                  <c:pt idx="0">
                    <c:v>4</c:v>
                  </c:pt>
                  <c:pt idx="3">
                    <c:v>5</c:v>
                  </c:pt>
                  <c:pt idx="7">
                    <c:v>6</c:v>
                  </c:pt>
                  <c:pt idx="11">
                    <c:v>7</c:v>
                  </c:pt>
                  <c:pt idx="15">
                    <c:v>8</c:v>
                  </c:pt>
                </c:lvl>
              </c:multiLvlStrCache>
            </c:multiLvlStrRef>
          </c:cat>
          <c:val>
            <c:numRef>
              <c:f>'[18.04 Дефициты 1-2.xlsx]Лист1'!$C$2:$C$20</c:f>
              <c:numCache>
                <c:formatCode>0%</c:formatCode>
                <c:ptCount val="19"/>
                <c:pt idx="0">
                  <c:v>0.45</c:v>
                </c:pt>
                <c:pt idx="1">
                  <c:v>0.4</c:v>
                </c:pt>
                <c:pt idx="2">
                  <c:v>0.40909090909090912</c:v>
                </c:pt>
                <c:pt idx="3">
                  <c:v>0.61904761904761907</c:v>
                </c:pt>
                <c:pt idx="4">
                  <c:v>0.33333333333333331</c:v>
                </c:pt>
                <c:pt idx="5">
                  <c:v>0.45</c:v>
                </c:pt>
                <c:pt idx="6">
                  <c:v>0.14285714285714285</c:v>
                </c:pt>
                <c:pt idx="7">
                  <c:v>0.6</c:v>
                </c:pt>
                <c:pt idx="8">
                  <c:v>0.59230769230769198</c:v>
                </c:pt>
                <c:pt idx="9">
                  <c:v>0.55000000000000004</c:v>
                </c:pt>
                <c:pt idx="10">
                  <c:v>0.625</c:v>
                </c:pt>
                <c:pt idx="11">
                  <c:v>0.64</c:v>
                </c:pt>
                <c:pt idx="12">
                  <c:v>0.36249999999999999</c:v>
                </c:pt>
                <c:pt idx="13">
                  <c:v>0.42857142857142855</c:v>
                </c:pt>
                <c:pt idx="14">
                  <c:v>0.22222222222222221</c:v>
                </c:pt>
                <c:pt idx="15">
                  <c:v>0.66666666666666663</c:v>
                </c:pt>
                <c:pt idx="16">
                  <c:v>0.35</c:v>
                </c:pt>
                <c:pt idx="17">
                  <c:v>0.54210526315789498</c:v>
                </c:pt>
                <c:pt idx="18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09-8444-AD49-17423AE093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2106128"/>
        <c:axId val="152106520"/>
      </c:barChart>
      <c:catAx>
        <c:axId val="15210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106520"/>
        <c:crosses val="autoZero"/>
        <c:auto val="1"/>
        <c:lblAlgn val="ctr"/>
        <c:lblOffset val="100"/>
        <c:noMultiLvlLbl val="0"/>
      </c:catAx>
      <c:valAx>
        <c:axId val="152106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210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[501 метапредметные дефициты.xlsx]501 мет. дефициты табл!Сводная таблица5</c:name>
    <c:fmtId val="-1"/>
  </c:pivotSource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1.5885864213478304E-2"/>
          <c:y val="3.2413000559860919E-2"/>
          <c:w val="0.46123530876400787"/>
          <c:h val="0.9398441027851594"/>
        </c:manualLayout>
      </c:layout>
      <c:doughnutChart>
        <c:varyColors val="1"/>
        <c:ser>
          <c:idx val="0"/>
          <c:order val="0"/>
          <c:tx>
            <c:strRef>
              <c:f>'501 мет. дефициты табл'!$Q$29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08-4370-B692-CAF02A38910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08-4370-B692-CAF02A3891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08-4370-B692-CAF02A389107}"/>
              </c:ext>
            </c:extLst>
          </c:dPt>
          <c:cat>
            <c:strRef>
              <c:f>'501 мет. дефициты табл'!$P$30:$P$33</c:f>
              <c:strCache>
                <c:ptCount val="3"/>
                <c:pt idx="0">
                  <c:v>Коммуникативные УУД</c:v>
                </c:pt>
                <c:pt idx="1">
                  <c:v>Познавательные УУД</c:v>
                </c:pt>
                <c:pt idx="2">
                  <c:v>Регулятивные УУД</c:v>
                </c:pt>
              </c:strCache>
            </c:strRef>
          </c:cat>
          <c:val>
            <c:numRef>
              <c:f>'501 мет. дефициты табл'!$Q$30:$Q$33</c:f>
              <c:numCache>
                <c:formatCode>General</c:formatCode>
                <c:ptCount val="3"/>
                <c:pt idx="0">
                  <c:v>71</c:v>
                </c:pt>
                <c:pt idx="1">
                  <c:v>524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808-4370-B692-CAF02A389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814661095323147"/>
          <c:y val="0.19026050103211453"/>
          <c:w val="0.49593405184195055"/>
          <c:h val="0.5257146481106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553-437D-A095-519455E279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Лист1!$X$25:$AA$25</c:f>
              <c:strCache>
                <c:ptCount val="4"/>
                <c:pt idx="0">
                  <c:v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c:v>
                </c:pt>
                <c:pt idx="1">
                  <c:v>2.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</c:v>
                </c:pt>
                <c:pt idx="2">
                  <c:v>3. умение создавать, применять и преобразовывать знаки и символы, модели и схемы для решения учебных и познавательных задач</c:v>
                </c:pt>
                <c:pt idx="3">
                  <c:v>4. смысловое чтение</c:v>
                </c:pt>
              </c:strCache>
            </c:strRef>
          </c:cat>
          <c:val>
            <c:numRef>
              <c:f>Лист1!$X$26:$AA$26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0.75</c:v>
                </c:pt>
                <c:pt idx="2">
                  <c:v>0.6</c:v>
                </c:pt>
                <c:pt idx="3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53-437D-A095-519455E2799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Лист1!$X$25:$AA$25</c:f>
              <c:strCache>
                <c:ptCount val="4"/>
                <c:pt idx="0">
                  <c:v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c:v>
                </c:pt>
                <c:pt idx="1">
                  <c:v>2.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</c:v>
                </c:pt>
                <c:pt idx="2">
                  <c:v>3. умение создавать, применять и преобразовывать знаки и символы, модели и схемы для решения учебных и познавательных задач</c:v>
                </c:pt>
                <c:pt idx="3">
                  <c:v>4. смысловое чтение</c:v>
                </c:pt>
              </c:strCache>
            </c:strRef>
          </c:cat>
          <c:val>
            <c:numRef>
              <c:f>Лист1!$X$32:$AA$32</c:f>
              <c:numCache>
                <c:formatCode>0%</c:formatCode>
                <c:ptCount val="4"/>
                <c:pt idx="0">
                  <c:v>0.7</c:v>
                </c:pt>
                <c:pt idx="1">
                  <c:v>0.88</c:v>
                </c:pt>
                <c:pt idx="2">
                  <c:v>0.6</c:v>
                </c:pt>
                <c:pt idx="3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53-437D-A095-519455E279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854328"/>
        <c:axId val="210852368"/>
      </c:barChart>
      <c:catAx>
        <c:axId val="210854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852368"/>
        <c:crosses val="autoZero"/>
        <c:auto val="1"/>
        <c:lblAlgn val="ctr"/>
        <c:lblOffset val="100"/>
        <c:noMultiLvlLbl val="0"/>
      </c:catAx>
      <c:valAx>
        <c:axId val="210852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85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Лист1!$X$25:$AA$25</c:f>
              <c:strCache>
                <c:ptCount val="4"/>
                <c:pt idx="0">
                  <c:v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c:v>
                </c:pt>
                <c:pt idx="1">
                  <c:v>2.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</c:v>
                </c:pt>
                <c:pt idx="2">
                  <c:v>3. умение создавать, применять и преобразовывать знаки и символы, модели и схемы для решения учебных и познавательных задач</c:v>
                </c:pt>
                <c:pt idx="3">
                  <c:v>4. смысловое чтение</c:v>
                </c:pt>
              </c:strCache>
            </c:strRef>
          </c:cat>
          <c:val>
            <c:numRef>
              <c:f>Лист1!$X$27:$AA$27</c:f>
              <c:numCache>
                <c:formatCode>0%</c:formatCode>
                <c:ptCount val="4"/>
                <c:pt idx="0">
                  <c:v>0.35</c:v>
                </c:pt>
                <c:pt idx="1">
                  <c:v>0.69</c:v>
                </c:pt>
                <c:pt idx="2">
                  <c:v>0.28000000000000003</c:v>
                </c:pt>
                <c:pt idx="3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BD-4F7F-83E4-AA13A10BEAE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Лист1!$X$25:$AA$25</c:f>
              <c:strCache>
                <c:ptCount val="4"/>
                <c:pt idx="0">
                  <c:v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c:v>
                </c:pt>
                <c:pt idx="1">
                  <c:v>2.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</c:v>
                </c:pt>
                <c:pt idx="2">
                  <c:v>3. умение создавать, применять и преобразовывать знаки и символы, модели и схемы для решения учебных и познавательных задач</c:v>
                </c:pt>
                <c:pt idx="3">
                  <c:v>4. смысловое чтение</c:v>
                </c:pt>
              </c:strCache>
            </c:strRef>
          </c:cat>
          <c:val>
            <c:numRef>
              <c:f>Лист1!$X$33:$AA$33</c:f>
              <c:numCache>
                <c:formatCode>0%</c:formatCode>
                <c:ptCount val="4"/>
                <c:pt idx="0">
                  <c:v>0.38</c:v>
                </c:pt>
                <c:pt idx="1">
                  <c:v>0.51</c:v>
                </c:pt>
                <c:pt idx="2">
                  <c:v>0.31</c:v>
                </c:pt>
                <c:pt idx="3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BD-4F7F-83E4-AA13A10BE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855112"/>
        <c:axId val="210853152"/>
      </c:barChart>
      <c:catAx>
        <c:axId val="210855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853152"/>
        <c:crosses val="autoZero"/>
        <c:auto val="1"/>
        <c:lblAlgn val="ctr"/>
        <c:lblOffset val="100"/>
        <c:noMultiLvlLbl val="0"/>
      </c:catAx>
      <c:valAx>
        <c:axId val="210853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085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Лист1!$X$25:$AA$25</c:f>
              <c:strCache>
                <c:ptCount val="4"/>
                <c:pt idx="0">
                  <c:v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c:v>
                </c:pt>
                <c:pt idx="1">
                  <c:v>2.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</c:v>
                </c:pt>
                <c:pt idx="2">
                  <c:v>3. умение создавать, применять и преобразовывать знаки и символы, модели и схемы для решения учебных и познавательных задач</c:v>
                </c:pt>
                <c:pt idx="3">
                  <c:v>4. смысловое чтение</c:v>
                </c:pt>
              </c:strCache>
            </c:strRef>
          </c:cat>
          <c:val>
            <c:numRef>
              <c:f>Лист1!$X$28:$AA$28</c:f>
              <c:numCache>
                <c:formatCode>0%</c:formatCode>
                <c:ptCount val="4"/>
                <c:pt idx="0">
                  <c:v>0.5</c:v>
                </c:pt>
                <c:pt idx="1">
                  <c:v>0.62</c:v>
                </c:pt>
                <c:pt idx="2">
                  <c:v>0.63</c:v>
                </c:pt>
                <c:pt idx="3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B5-46ED-BD37-B6126677311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Лист1!$X$25:$AA$25</c:f>
              <c:strCache>
                <c:ptCount val="4"/>
                <c:pt idx="0">
                  <c:v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c:v>
                </c:pt>
                <c:pt idx="1">
                  <c:v>2.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</c:v>
                </c:pt>
                <c:pt idx="2">
                  <c:v>3. умение создавать, применять и преобразовывать знаки и символы, модели и схемы для решения учебных и познавательных задач</c:v>
                </c:pt>
                <c:pt idx="3">
                  <c:v>4. смысловое чтение</c:v>
                </c:pt>
              </c:strCache>
            </c:strRef>
          </c:cat>
          <c:val>
            <c:numRef>
              <c:f>Лист1!$X$34:$AA$34</c:f>
              <c:numCache>
                <c:formatCode>0%</c:formatCode>
                <c:ptCount val="4"/>
                <c:pt idx="0">
                  <c:v>0.42</c:v>
                </c:pt>
                <c:pt idx="1">
                  <c:v>0.69</c:v>
                </c:pt>
                <c:pt idx="2">
                  <c:v>0.56999999999999995</c:v>
                </c:pt>
                <c:pt idx="3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B5-46ED-BD37-B61266773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854720"/>
        <c:axId val="212010120"/>
      </c:barChart>
      <c:catAx>
        <c:axId val="210854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010120"/>
        <c:crosses val="autoZero"/>
        <c:auto val="1"/>
        <c:lblAlgn val="ctr"/>
        <c:lblOffset val="100"/>
        <c:noMultiLvlLbl val="0"/>
      </c:catAx>
      <c:valAx>
        <c:axId val="212010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08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Лист1!$X$25:$AA$25</c:f>
              <c:strCache>
                <c:ptCount val="4"/>
                <c:pt idx="0">
                  <c:v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c:v>
                </c:pt>
                <c:pt idx="1">
                  <c:v>2.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</c:v>
                </c:pt>
                <c:pt idx="2">
                  <c:v>3. умение создавать, применять и преобразовывать знаки и символы, модели и схемы для решения учебных и познавательных задач</c:v>
                </c:pt>
                <c:pt idx="3">
                  <c:v>4. смысловое чтение</c:v>
                </c:pt>
              </c:strCache>
            </c:strRef>
          </c:cat>
          <c:val>
            <c:numRef>
              <c:f>Лист1!$X$29:$AA$29</c:f>
              <c:numCache>
                <c:formatCode>0%</c:formatCode>
                <c:ptCount val="4"/>
                <c:pt idx="0">
                  <c:v>0.31</c:v>
                </c:pt>
                <c:pt idx="1">
                  <c:v>0.41</c:v>
                </c:pt>
                <c:pt idx="2">
                  <c:v>0.45</c:v>
                </c:pt>
                <c:pt idx="3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0A-44A8-B647-3CB17AF00BF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Лист1!$X$25:$AA$25</c:f>
              <c:strCache>
                <c:ptCount val="4"/>
                <c:pt idx="0">
                  <c:v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c:v>
                </c:pt>
                <c:pt idx="1">
                  <c:v>2.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</c:v>
                </c:pt>
                <c:pt idx="2">
                  <c:v>3. умение создавать, применять и преобразовывать знаки и символы, модели и схемы для решения учебных и познавательных задач</c:v>
                </c:pt>
                <c:pt idx="3">
                  <c:v>4. смысловое чтение</c:v>
                </c:pt>
              </c:strCache>
            </c:strRef>
          </c:cat>
          <c:val>
            <c:numRef>
              <c:f>Лист1!$X$35:$AA$35</c:f>
              <c:numCache>
                <c:formatCode>0%</c:formatCode>
                <c:ptCount val="4"/>
                <c:pt idx="0">
                  <c:v>0.33</c:v>
                </c:pt>
                <c:pt idx="1">
                  <c:v>0.34</c:v>
                </c:pt>
                <c:pt idx="2">
                  <c:v>0.47</c:v>
                </c:pt>
                <c:pt idx="3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0A-44A8-B647-3CB17AF00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011688"/>
        <c:axId val="212012864"/>
      </c:barChart>
      <c:catAx>
        <c:axId val="212011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012864"/>
        <c:crosses val="autoZero"/>
        <c:auto val="1"/>
        <c:lblAlgn val="ctr"/>
        <c:lblOffset val="100"/>
        <c:noMultiLvlLbl val="0"/>
      </c:catAx>
      <c:valAx>
        <c:axId val="2120128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201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0.16791</cdr:x>
      <cdr:y>0.1555</cdr:y>
    </cdr:from>
    <cdr:to>
      <cdr:x>0.16939</cdr:x>
      <cdr:y>0.97724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A2314D82-5DBF-302F-7531-18BB1C47278C}"/>
            </a:ext>
          </a:extLst>
        </cdr:cNvPr>
        <cdr:cNvCxnSpPr/>
      </cdr:nvCxnSpPr>
      <cdr:spPr>
        <a:xfrm xmlns:a="http://schemas.openxmlformats.org/drawingml/2006/main" flipV="1">
          <a:off x="1668385" y="645776"/>
          <a:ext cx="14706" cy="341260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0.37052</cdr:x>
      <cdr:y>0.16345</cdr:y>
    </cdr:from>
    <cdr:to>
      <cdr:x>0.37249</cdr:x>
      <cdr:y>0.98477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xmlns="" id="{74D5D658-3AD3-E71D-2BA4-B450B4CAB918}"/>
            </a:ext>
          </a:extLst>
        </cdr:cNvPr>
        <cdr:cNvCxnSpPr/>
      </cdr:nvCxnSpPr>
      <cdr:spPr>
        <a:xfrm xmlns:a="http://schemas.openxmlformats.org/drawingml/2006/main" flipH="1" flipV="1">
          <a:off x="3681673" y="678812"/>
          <a:ext cx="19574" cy="341086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0.57718</cdr:x>
      <cdr:y>0.15576</cdr:y>
    </cdr:from>
    <cdr:to>
      <cdr:x>0.57866</cdr:x>
      <cdr:y>0.9775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xmlns="" id="{FCFC5735-069F-73E0-7958-EB66DED7C576}"/>
            </a:ext>
          </a:extLst>
        </cdr:cNvPr>
        <cdr:cNvCxnSpPr/>
      </cdr:nvCxnSpPr>
      <cdr:spPr>
        <a:xfrm xmlns:a="http://schemas.openxmlformats.org/drawingml/2006/main" flipV="1">
          <a:off x="3727429" y="462873"/>
          <a:ext cx="9558" cy="244204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0.78157</cdr:x>
      <cdr:y>0.16197</cdr:y>
    </cdr:from>
    <cdr:to>
      <cdr:x>0.78304</cdr:x>
      <cdr:y>0.98372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xmlns="" id="{0F8CC4B7-1F01-0532-F759-64BAFDF85ECC}"/>
            </a:ext>
          </a:extLst>
        </cdr:cNvPr>
        <cdr:cNvCxnSpPr/>
      </cdr:nvCxnSpPr>
      <cdr:spPr>
        <a:xfrm xmlns:a="http://schemas.openxmlformats.org/drawingml/2006/main" flipV="1">
          <a:off x="7766041" y="672662"/>
          <a:ext cx="14606" cy="34126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98B7B-C7BC-453E-B4BB-7DE3FA62B59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120A9-CE29-4F00-8C5F-349AD67E3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1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4ACDD98-790F-03B2-1244-F17DCB5AE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9D2604-21C7-6EB0-7AA4-93B151789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A468B83-A72D-D233-2EB6-AAC69E5E9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7C7D8D-786E-FEA0-D2CA-76C11B98D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120A9-CE29-4F00-8C5F-349AD67E30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9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120A9-CE29-4F00-8C5F-349AD67E309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6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3AF3E1-D2F7-4B2C-9147-99E44359A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F3CA9D9-1095-3668-85A4-00D498BAB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2A06C98B-DE58-30B3-6D88-CB4E5326A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9B9519-2287-9B2B-60D5-8DC8A37FB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120A9-CE29-4F00-8C5F-349AD67E309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9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145473-2559-CC0E-A9A0-02E123A9D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65446E0-17D2-46B3-AE7C-F9633D903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5A6BC3A-A4CA-14F7-F297-7ECF02D04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EE9D37-0FEB-5170-6EFD-F15C4927B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120A9-CE29-4F00-8C5F-349AD67E309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5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4867275" y="1897625"/>
            <a:ext cx="6553200" cy="1582994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 презентации</a:t>
            </a:r>
            <a:br>
              <a:rPr lang="ru-RU" dirty="0"/>
            </a:br>
            <a:r>
              <a:rPr lang="ru-RU" dirty="0"/>
              <a:t>в 2-3 строки (30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67275" y="3716594"/>
            <a:ext cx="6390659" cy="11281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(18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782968" y="6235336"/>
            <a:ext cx="2167270" cy="486139"/>
          </a:xfrm>
        </p:spPr>
        <p:txBody>
          <a:bodyPr anchor="b"/>
          <a:lstStyle>
            <a:lvl1pPr algn="r">
              <a:defRPr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2024 г.</a:t>
            </a:r>
            <a:br>
              <a:rPr lang="ru-RU" dirty="0"/>
            </a:br>
            <a:r>
              <a:rPr lang="ru-RU" dirty="0"/>
              <a:t>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7103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ллюстрация 1,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214532" y="2378471"/>
            <a:ext cx="535040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</a:t>
            </a:r>
            <a:br>
              <a:rPr lang="ru-RU" dirty="0"/>
            </a:br>
            <a:r>
              <a:rPr lang="ru-RU" dirty="0"/>
              <a:t>или фотографию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567267" y="2378471"/>
            <a:ext cx="542713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</a:t>
            </a:r>
            <a:br>
              <a:rPr lang="ru-RU" dirty="0"/>
            </a:br>
            <a:r>
              <a:rPr lang="ru-RU" dirty="0"/>
              <a:t>или фотографию</a:t>
            </a:r>
          </a:p>
        </p:txBody>
      </p:sp>
      <p:sp>
        <p:nvSpPr>
          <p:cNvPr id="15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675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4 показателя, 4 блока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704920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348724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6" hasCustomPrompt="1"/>
          </p:nvPr>
        </p:nvSpPr>
        <p:spPr>
          <a:xfrm>
            <a:off x="6259744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904971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8" hasCustomPrompt="1"/>
          </p:nvPr>
        </p:nvSpPr>
        <p:spPr>
          <a:xfrm>
            <a:off x="714752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123</a:t>
            </a:r>
          </a:p>
        </p:txBody>
      </p:sp>
      <p:sp>
        <p:nvSpPr>
          <p:cNvPr id="17" name="Текст 24"/>
          <p:cNvSpPr>
            <a:spLocks noGrp="1"/>
          </p:cNvSpPr>
          <p:nvPr>
            <p:ph type="body" sz="quarter" idx="19" hasCustomPrompt="1"/>
          </p:nvPr>
        </p:nvSpPr>
        <p:spPr>
          <a:xfrm>
            <a:off x="3487248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456</a:t>
            </a:r>
          </a:p>
        </p:txBody>
      </p:sp>
      <p:sp>
        <p:nvSpPr>
          <p:cNvPr id="18" name="Текст 24"/>
          <p:cNvSpPr>
            <a:spLocks noGrp="1"/>
          </p:cNvSpPr>
          <p:nvPr>
            <p:ph type="body" sz="quarter" idx="20" hasCustomPrompt="1"/>
          </p:nvPr>
        </p:nvSpPr>
        <p:spPr>
          <a:xfrm>
            <a:off x="6259744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789</a:t>
            </a:r>
          </a:p>
        </p:txBody>
      </p:sp>
      <p:sp>
        <p:nvSpPr>
          <p:cNvPr id="19" name="Текст 24"/>
          <p:cNvSpPr>
            <a:spLocks noGrp="1"/>
          </p:cNvSpPr>
          <p:nvPr>
            <p:ph type="body" sz="quarter" idx="21" hasCustomPrompt="1"/>
          </p:nvPr>
        </p:nvSpPr>
        <p:spPr>
          <a:xfrm>
            <a:off x="9049717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1023</a:t>
            </a:r>
          </a:p>
        </p:txBody>
      </p:sp>
      <p:sp>
        <p:nvSpPr>
          <p:cNvPr id="2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388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таблицы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7" y="2232026"/>
            <a:ext cx="11045825" cy="4084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135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аблиц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таблицы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8" y="2232026"/>
            <a:ext cx="7664979" cy="40756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8516938" y="2232026"/>
            <a:ext cx="3101427" cy="407564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600">
                <a:solidFill>
                  <a:srgbClr val="3B434C"/>
                </a:solidFill>
              </a:defRPr>
            </a:lvl2pPr>
            <a:lvl3pPr marL="914400" indent="0">
              <a:buNone/>
              <a:defRPr sz="1600">
                <a:solidFill>
                  <a:srgbClr val="3B434C"/>
                </a:solidFill>
              </a:defRPr>
            </a:lvl3pPr>
            <a:lvl4pPr marL="1371600" indent="0">
              <a:buNone/>
              <a:defRPr sz="1600">
                <a:solidFill>
                  <a:srgbClr val="3B434C"/>
                </a:solidFill>
              </a:defRPr>
            </a:lvl4pPr>
            <a:lvl5pPr marL="1828800" indent="0">
              <a:buNone/>
              <a:defRPr sz="16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/>
              <a:t>Любая пояснительная или дополнительная информация </a:t>
            </a:r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8244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диаграммы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573636" y="2232025"/>
            <a:ext cx="11044730" cy="408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81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8" y="1150374"/>
            <a:ext cx="4097866" cy="98322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8" y="2232025"/>
            <a:ext cx="4097866" cy="42370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Любая пояснительная или дополнительная информация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4944533" y="1150938"/>
            <a:ext cx="6730998" cy="5318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095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31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4867275" y="1897625"/>
            <a:ext cx="6553200" cy="1582994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 презентации</a:t>
            </a:r>
            <a:br>
              <a:rPr lang="ru-RU" dirty="0"/>
            </a:br>
            <a:r>
              <a:rPr lang="ru-RU" dirty="0"/>
              <a:t>в 2-3 строки (30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67275" y="3716594"/>
            <a:ext cx="6390659" cy="11281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(18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782968" y="6235336"/>
            <a:ext cx="2167270" cy="486139"/>
          </a:xfrm>
        </p:spPr>
        <p:txBody>
          <a:bodyPr anchor="b"/>
          <a:lstStyle>
            <a:lvl1pPr algn="r">
              <a:defRPr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2024 г.</a:t>
            </a:r>
            <a:br>
              <a:rPr lang="ru-RU" dirty="0"/>
            </a:br>
            <a:r>
              <a:rPr lang="ru-RU" dirty="0"/>
              <a:t>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1876565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де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865239" y="2159718"/>
            <a:ext cx="7039896" cy="1278193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 презентации</a:t>
            </a:r>
            <a:br>
              <a:rPr lang="ru-RU" dirty="0"/>
            </a:br>
            <a:r>
              <a:rPr lang="ru-RU" dirty="0"/>
              <a:t>в 2-3 строки (30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65239" y="3618271"/>
            <a:ext cx="7039896" cy="11602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(18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851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став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86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де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865239" y="2159718"/>
            <a:ext cx="7039896" cy="1278193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 презентации</a:t>
            </a:r>
            <a:br>
              <a:rPr lang="ru-RU" dirty="0"/>
            </a:br>
            <a:r>
              <a:rPr lang="ru-RU" dirty="0"/>
              <a:t>в 2-3 строки (30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65239" y="3618271"/>
            <a:ext cx="7039896" cy="11602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(18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861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10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8813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5B7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73328" y="2378471"/>
            <a:ext cx="11045344" cy="409059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0144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1,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737" y="2378471"/>
            <a:ext cx="5800195" cy="32179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400">
                <a:solidFill>
                  <a:srgbClr val="3B434C"/>
                </a:solidFill>
              </a:defRPr>
            </a:lvl2pPr>
            <a:lvl3pPr marL="914400" indent="0">
              <a:buNone/>
              <a:defRPr sz="1400">
                <a:solidFill>
                  <a:srgbClr val="3B434C"/>
                </a:solidFill>
              </a:defRPr>
            </a:lvl3pPr>
            <a:lvl4pPr marL="1371600" indent="0">
              <a:buNone/>
              <a:defRPr sz="1400">
                <a:solidFill>
                  <a:srgbClr val="3B434C"/>
                </a:solidFill>
              </a:defRPr>
            </a:lvl4pPr>
            <a:lvl5pPr marL="1828800" indent="0">
              <a:buNone/>
              <a:defRPr sz="14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815667" y="2328863"/>
            <a:ext cx="4749268" cy="3267604"/>
          </a:xfrm>
          <a:solidFill>
            <a:srgbClr val="30789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Акцент (цитата,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доп</a:t>
            </a:r>
            <a:r>
              <a:rPr lang="ru-RU" dirty="0"/>
              <a:t> информация)</a:t>
            </a:r>
            <a:r>
              <a:rPr lang="en-US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28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9246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5952065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7" y="2378471"/>
            <a:ext cx="5952065" cy="3929196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832600" y="1150939"/>
            <a:ext cx="4844565" cy="5156728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или фотографию</a:t>
            </a:r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5917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1058334" y="1150374"/>
            <a:ext cx="100922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1058333" y="2378471"/>
            <a:ext cx="10092268" cy="3937662"/>
          </a:xfrm>
          <a:solidFill>
            <a:srgbClr val="30789E"/>
          </a:solidFill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или фотографию</a:t>
            </a:r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554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ллюстрация 1,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214532" y="2378471"/>
            <a:ext cx="535040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</a:t>
            </a:r>
            <a:br>
              <a:rPr lang="ru-RU" dirty="0"/>
            </a:br>
            <a:r>
              <a:rPr lang="ru-RU" dirty="0"/>
              <a:t>или фотографию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567267" y="2378471"/>
            <a:ext cx="542713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</a:t>
            </a:r>
            <a:br>
              <a:rPr lang="ru-RU" dirty="0"/>
            </a:br>
            <a:r>
              <a:rPr lang="ru-RU" dirty="0"/>
              <a:t>или фотографию</a:t>
            </a:r>
          </a:p>
        </p:txBody>
      </p:sp>
      <p:sp>
        <p:nvSpPr>
          <p:cNvPr id="15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754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4 показателя, 4 блока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704920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348724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6" hasCustomPrompt="1"/>
          </p:nvPr>
        </p:nvSpPr>
        <p:spPr>
          <a:xfrm>
            <a:off x="6259744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904971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8" hasCustomPrompt="1"/>
          </p:nvPr>
        </p:nvSpPr>
        <p:spPr>
          <a:xfrm>
            <a:off x="714752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123</a:t>
            </a:r>
          </a:p>
        </p:txBody>
      </p:sp>
      <p:sp>
        <p:nvSpPr>
          <p:cNvPr id="17" name="Текст 24"/>
          <p:cNvSpPr>
            <a:spLocks noGrp="1"/>
          </p:cNvSpPr>
          <p:nvPr>
            <p:ph type="body" sz="quarter" idx="19" hasCustomPrompt="1"/>
          </p:nvPr>
        </p:nvSpPr>
        <p:spPr>
          <a:xfrm>
            <a:off x="3487248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456</a:t>
            </a:r>
          </a:p>
        </p:txBody>
      </p:sp>
      <p:sp>
        <p:nvSpPr>
          <p:cNvPr id="18" name="Текст 24"/>
          <p:cNvSpPr>
            <a:spLocks noGrp="1"/>
          </p:cNvSpPr>
          <p:nvPr>
            <p:ph type="body" sz="quarter" idx="20" hasCustomPrompt="1"/>
          </p:nvPr>
        </p:nvSpPr>
        <p:spPr>
          <a:xfrm>
            <a:off x="6259744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789</a:t>
            </a:r>
          </a:p>
        </p:txBody>
      </p:sp>
      <p:sp>
        <p:nvSpPr>
          <p:cNvPr id="19" name="Текст 24"/>
          <p:cNvSpPr>
            <a:spLocks noGrp="1"/>
          </p:cNvSpPr>
          <p:nvPr>
            <p:ph type="body" sz="quarter" idx="21" hasCustomPrompt="1"/>
          </p:nvPr>
        </p:nvSpPr>
        <p:spPr>
          <a:xfrm>
            <a:off x="9049717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1023</a:t>
            </a:r>
          </a:p>
        </p:txBody>
      </p:sp>
      <p:sp>
        <p:nvSpPr>
          <p:cNvPr id="2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2166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таблицы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7" y="2232026"/>
            <a:ext cx="11045825" cy="4084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1338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аблиц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таблицы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8" y="2232026"/>
            <a:ext cx="7664979" cy="40756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8516938" y="2232026"/>
            <a:ext cx="3101427" cy="407564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600">
                <a:solidFill>
                  <a:srgbClr val="3B434C"/>
                </a:solidFill>
              </a:defRPr>
            </a:lvl2pPr>
            <a:lvl3pPr marL="914400" indent="0">
              <a:buNone/>
              <a:defRPr sz="1600">
                <a:solidFill>
                  <a:srgbClr val="3B434C"/>
                </a:solidFill>
              </a:defRPr>
            </a:lvl3pPr>
            <a:lvl4pPr marL="1371600" indent="0">
              <a:buNone/>
              <a:defRPr sz="1600">
                <a:solidFill>
                  <a:srgbClr val="3B434C"/>
                </a:solidFill>
              </a:defRPr>
            </a:lvl4pPr>
            <a:lvl5pPr marL="1828800" indent="0">
              <a:buNone/>
              <a:defRPr sz="16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/>
              <a:t>Любая пояснительная или дополнительная информация </a:t>
            </a:r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677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став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085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диаграммы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573636" y="2232025"/>
            <a:ext cx="11044730" cy="408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3885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8" y="1150374"/>
            <a:ext cx="4097866" cy="98322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8" y="2232025"/>
            <a:ext cx="4097866" cy="42370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Любая пояснительная или дополнительная информация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4944533" y="1150938"/>
            <a:ext cx="6730998" cy="5318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4333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06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53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644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5B7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73328" y="2378471"/>
            <a:ext cx="11045344" cy="409059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495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1,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737" y="2378471"/>
            <a:ext cx="5800195" cy="32179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400">
                <a:solidFill>
                  <a:srgbClr val="3B434C"/>
                </a:solidFill>
              </a:defRPr>
            </a:lvl2pPr>
            <a:lvl3pPr marL="914400" indent="0">
              <a:buNone/>
              <a:defRPr sz="1400">
                <a:solidFill>
                  <a:srgbClr val="3B434C"/>
                </a:solidFill>
              </a:defRPr>
            </a:lvl3pPr>
            <a:lvl4pPr marL="1371600" indent="0">
              <a:buNone/>
              <a:defRPr sz="1400">
                <a:solidFill>
                  <a:srgbClr val="3B434C"/>
                </a:solidFill>
              </a:defRPr>
            </a:lvl4pPr>
            <a:lvl5pPr marL="1828800" indent="0">
              <a:buNone/>
              <a:defRPr sz="14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815667" y="2328863"/>
            <a:ext cx="4749268" cy="3267604"/>
          </a:xfrm>
          <a:solidFill>
            <a:srgbClr val="30789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Акцент (цитата,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доп</a:t>
            </a:r>
            <a:r>
              <a:rPr lang="ru-RU" dirty="0"/>
              <a:t> информация)</a:t>
            </a:r>
            <a:r>
              <a:rPr lang="en-US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28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49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5952065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7" y="2378471"/>
            <a:ext cx="5952065" cy="3929196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832600" y="1150939"/>
            <a:ext cx="4844565" cy="5156728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или фотографию</a:t>
            </a:r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648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1058334" y="1150374"/>
            <a:ext cx="100922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1058333" y="2378471"/>
            <a:ext cx="10092268" cy="3937662"/>
          </a:xfrm>
          <a:solidFill>
            <a:srgbClr val="30789E"/>
          </a:solidFill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или фотографию</a:t>
            </a:r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379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DD5A-6057-4ABF-9889-1B8090DA02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6D03-2ED4-4316-A261-F7530402B9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4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DD5A-6057-4ABF-9889-1B8090DA02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6D03-2ED4-4316-A261-F7530402B9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4811" y="3809981"/>
            <a:ext cx="6783383" cy="1582994"/>
          </a:xfrm>
        </p:spPr>
        <p:txBody>
          <a:bodyPr/>
          <a:lstStyle/>
          <a:p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>Цикл лекций «Эффективная школа»</a:t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>Выпуск 3. Анализ результатов оценивания: </a:t>
            </a:r>
            <a:br>
              <a:rPr lang="ru-RU" sz="2400" b="0" dirty="0"/>
            </a:br>
            <a:r>
              <a:rPr lang="ru-RU" sz="2400" b="0" dirty="0"/>
              <a:t>ключ к эффективному управлению образовательным процессом</a:t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00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6A5892-726A-BAF9-25C5-CC586EE75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B80BE4-8966-E541-DB2C-98D966A6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098DEF3-A7CC-3FE5-9242-FF6DB2FE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0D9387F8-0876-3EC5-1077-B67F7E3B63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79CB754-CACA-4B98-7B22-952366538F17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Основные изменения в ФРП ООО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B3B69F-4B4E-0391-146E-91734756F7C7}"/>
              </a:ext>
            </a:extLst>
          </p:cNvPr>
          <p:cNvSpPr txBox="1"/>
          <p:nvPr/>
        </p:nvSpPr>
        <p:spPr>
          <a:xfrm>
            <a:off x="573635" y="2506793"/>
            <a:ext cx="10874316" cy="422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информатике базового уровня: добавили кодификатор требований к результатам освоения ООП, отдельно выделили требования к результатам освоения ООП, проверяемые на ОГЭ. ФРП по информатике углубленного уровня появилась возможность корректировки общего числа часов.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истории: по количеству часов: 5-9 – 2 часа в неделю + 1 час «История нашего края» в 5-7 классах. Представлено два варианта поурочного планирования: «для обучающихся, начавших освоение ФОП ООО до 1 сентября 2025 года» и «для обучающихся, начавших освоение ФОП ООО с 1 сентября 2025 года». Добавлен кодификатор требований к результатам освоения ООП, отдельно выделили требования к результатам освоения ООП, проверяемые на ОГЭ.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обществознанию: изменения в содержании обучения в 9 классе, изменения в предметных результатах. Поурочное планирование «для обучающихся, начавших освоение ФОП ООО до 1 сентября 2025 года (6-9 классы)». Добавили кодификатор требований к результатам освоения ООП, отдельно выделили требования к результатам освоения ООП, проверяемые на ОГЭ.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географии: добавили поурочное планирование, кодификатор требований к результатам освоения ООП, отдельно выделили требования к результатам освоения ООП, проверяемые на ОГЭ. </a:t>
            </a:r>
          </a:p>
        </p:txBody>
      </p:sp>
    </p:spTree>
    <p:extLst>
      <p:ext uri="{BB962C8B-B14F-4D97-AF65-F5344CB8AC3E}">
        <p14:creationId xmlns:p14="http://schemas.microsoft.com/office/powerpoint/2010/main" val="1819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54CDB6-E87D-1214-3810-189C297CC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BB275-9CA0-B463-D06E-036A3FBE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ED52F0D-F06C-C8E1-E599-47619135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C933EF0A-2A32-26F1-2349-9BCE38A1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0C0F5855-54D1-DC5B-4FC7-14D6C42370BA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Основные изменения в ФРП ООО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A95AAE-8C54-B0D8-9E5D-02643E2503AA}"/>
              </a:ext>
            </a:extLst>
          </p:cNvPr>
          <p:cNvSpPr txBox="1"/>
          <p:nvPr/>
        </p:nvSpPr>
        <p:spPr>
          <a:xfrm>
            <a:off x="573633" y="2473580"/>
            <a:ext cx="11044731" cy="426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9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физике: добавили кодификатор требований к результатам освоения ООП, отдельно выделили требования к результатам освоения ООП, проверяемые на ОГЭ. ФРП по физике углублённого уровня появилась возможность корректировки общего числа часов.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9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химии: добавили кодификатор требований к результатам освоения ООП, отдельно выделили требования к результатам освоения ООП, проверяемые на ОГЭ.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9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биологии: добавили кодификатор требований к результатам освоения ООП, отдельно выделили требования к результатам освоения ООП, проверяемые на ОГЭ. ФРП по биологии углублённого уровня появилась возможность корректировки общего числа часов.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9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труду (технологии): добавили поурочное планирование.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9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ОБЗР: изменения в модуле 9 «Безопасность в социуме», добавили поурочное планирование.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9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физической культуре: общее количество часов – 510 при 3 часах в неделю, 340 при 2. На модульный блок «Базовая физическая подготовка» - 150 часов из общего числа. Сочетания «гендерные особенности» заменили на «пол», отредактировано содержание модулей по хоккею, спортивной борьбе, бадминтону. </a:t>
            </a:r>
          </a:p>
        </p:txBody>
      </p:sp>
    </p:spTree>
    <p:extLst>
      <p:ext uri="{BB962C8B-B14F-4D97-AF65-F5344CB8AC3E}">
        <p14:creationId xmlns:p14="http://schemas.microsoft.com/office/powerpoint/2010/main" val="1039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B29350-7ABE-A80E-7A77-8CB45EEB3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2D527C-FB5A-6720-ADAC-AB7A0002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1F926AD-5D69-2B94-1FA0-EE97BD89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88751E39-33BF-535D-ED5B-66FA2484AA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AEF664E-0002-7C17-D80C-87357390C5B4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Основные изменения в ФРП СОО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29D155-7CDB-5592-95A7-F26A90F3C75C}"/>
              </a:ext>
            </a:extLst>
          </p:cNvPr>
          <p:cNvSpPr txBox="1"/>
          <p:nvPr/>
        </p:nvSpPr>
        <p:spPr>
          <a:xfrm>
            <a:off x="573635" y="2511917"/>
            <a:ext cx="10944110" cy="417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русскому языку: добавили поурочное планирование, кодификатор требований к результатам освоения ООП СОО, требования и элементы содержания, проверяемые на ЕГЭ.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литературе: добавили поурочное планирование, кодификатор требований к результатам освоения ООП СОО, требования и элементы содержания, проверяемые на ЕГЭ.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родным языкам и литературе (п.22-95): добавили возможность корректировки общего числа часов, заменили «Толерантность» на «Уважение», либо исключили вовсе.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иностранным языкам: добавили кодификатор требований к результатам освоения ООП СОО, требования и элементы содержания, проверяемые на ЕГЭ. Добавили возможность корректировки общего числа часов с учетом индивидуального подхода ОО к углубленному изучению.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математике: добавили кодификатор требований к результатам освоения ООП СОО, требования и элементы содержания, проверяемые на ЕГЭ. ФРП углубленного уровня дает возможность корректировки общего числа часов, новая редакция содержания обучения по учебному курсу «Вероятность и статистика» содержит кодификатор требований к результатам освоения ООП СОО, требования и элементы содержания, проверяемые на ЕГЭ. </a:t>
            </a:r>
          </a:p>
        </p:txBody>
      </p:sp>
    </p:spTree>
    <p:extLst>
      <p:ext uri="{BB962C8B-B14F-4D97-AF65-F5344CB8AC3E}">
        <p14:creationId xmlns:p14="http://schemas.microsoft.com/office/powerpoint/2010/main" val="34821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5A5449-B0A8-AC27-9265-32C60C653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A7FD1-759A-4BE7-2A1D-25C0867B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C19B99D-28B6-29FF-57F8-80A986CE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6CDBDF02-F8BD-75B1-CF7B-2298D9ACBF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8135D83-8078-9C4D-4C1F-500CE679946B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Основные изменения в ФРП СОО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AF7060-5191-9F71-57ED-B8A66456D857}"/>
              </a:ext>
            </a:extLst>
          </p:cNvPr>
          <p:cNvSpPr txBox="1"/>
          <p:nvPr/>
        </p:nvSpPr>
        <p:spPr>
          <a:xfrm>
            <a:off x="573635" y="2524477"/>
            <a:ext cx="10874316" cy="358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6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информатике: добавили кодификатор требований к результатам освоения ООП СОО, требования и элементы содержания, проверяемые на ЕГЭ. Добавили возможность корректировки общего числа часов с учетом индивидуального подхода ОО к углубленному изучению. 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6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физике: добавили кодификатор требований к результатам освоения ООП СОО, требования и элементы содержания, проверяемые на ЕГЭ. 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6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химии: добавили кодификатор требований к результатам освоения ООП СОО, требования и элементы содержания, проверяемые на ЕГЭ. 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6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биологии: добавили кодификатор требований к результатам освоения ООП СОО, требования и элементы содержания, проверяемые на ЕГЭ. 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6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истории: добавили поурочное планирование, кодификатор требований к результатам освоения ООП СОО, требования и элементы содержания, проверяемые на ЕГЭ. </a:t>
            </a:r>
          </a:p>
        </p:txBody>
      </p:sp>
    </p:spTree>
    <p:extLst>
      <p:ext uri="{BB962C8B-B14F-4D97-AF65-F5344CB8AC3E}">
        <p14:creationId xmlns:p14="http://schemas.microsoft.com/office/powerpoint/2010/main" val="35024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D3C905-D019-9255-C184-75AADE4FE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75900-6EAE-9D41-77EF-3EC68447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3A0359E-C67C-9894-1BF4-F7116A23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B158836F-06ED-8309-BEA4-691930278C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65113B9-022A-AFFB-9C63-B1901E86670F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Основные изменения в ФРП СОО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13E9CD-1D9D-05BC-F6AF-9A446D899550}"/>
              </a:ext>
            </a:extLst>
          </p:cNvPr>
          <p:cNvSpPr txBox="1"/>
          <p:nvPr/>
        </p:nvSpPr>
        <p:spPr>
          <a:xfrm>
            <a:off x="573635" y="2523267"/>
            <a:ext cx="10874315" cy="361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11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обществознанию: добавили поурочное планирование (68ч. В 10 классе, 51 в 11), кодификатор требований к результатам освоения ООП СОО, требования и элементы содержания, проверяемые на ЕГЭ. ФРП по обществознанию углубленного уровня дает возможность корректировки общего числа часов с учетом индивидуального подхода ОО к углубленному изучению, кодификатор требований к результатам освоения ООП СОО, требования и элементы содержания, проверяемые на ЕГЭ. 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11"/>
            </a:pPr>
            <a:r>
              <a:rPr lang="ru-RU" sz="1600" dirty="0">
                <a:cs typeface="Times New Roman" panose="02020603050405020304" pitchFamily="18" charset="0"/>
              </a:rPr>
              <a:t>ФРП по географии: добавили поурочное планирование, кодификатор требований к результатам освоения ООП СОО, требования и элементы содержания, проверяемые на ЕГЭ. 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11"/>
            </a:pPr>
            <a:r>
              <a:rPr lang="ru-RU" sz="1600" dirty="0">
                <a:cs typeface="Times New Roman" panose="02020603050405020304" pitchFamily="18" charset="0"/>
              </a:rPr>
              <a:t>ФРП по физической культуре: отредактировали содержание обучения в 11 классе, новая редакция модуля «Самбо», «Гандбол», «Хоккей», «Городошный спорт», «Компьютерный спорт». 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11"/>
            </a:pPr>
            <a:r>
              <a:rPr lang="ru-RU" sz="1600" dirty="0">
                <a:cs typeface="Times New Roman" panose="02020603050405020304" pitchFamily="18" charset="0"/>
              </a:rPr>
              <a:t>ФРП по ОБЗР: корректировки в модуле «Безопасность в социуме», добавили поурочное планирование. 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6"/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ysClr val="windowText" lastClr="000000"/>
                </a:solidFill>
                <a:latin typeface="Calibri"/>
              </a:rPr>
              <a:t>Конструктор рабочих программ </a:t>
            </a:r>
            <a:r>
              <a:rPr lang="en-US" dirty="0">
                <a:solidFill>
                  <a:srgbClr val="0070C0"/>
                </a:solidFill>
                <a:latin typeface="Calibri"/>
              </a:rPr>
              <a:t>https://edsoo.ru/</a:t>
            </a:r>
            <a:br>
              <a:rPr lang="en-US" dirty="0">
                <a:solidFill>
                  <a:srgbClr val="0070C0"/>
                </a:solidFill>
                <a:latin typeface="Calibri"/>
              </a:rPr>
            </a:br>
            <a:r>
              <a:rPr lang="ru-RU" dirty="0">
                <a:solidFill>
                  <a:srgbClr val="0070C0"/>
                </a:solidFill>
                <a:latin typeface="Calibri"/>
              </a:rPr>
              <a:t/>
            </a:r>
            <a:br>
              <a:rPr lang="ru-RU" dirty="0">
                <a:solidFill>
                  <a:srgbClr val="0070C0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110" y="1554593"/>
            <a:ext cx="4275908" cy="2373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3ED91D-FE83-4813-9E5C-8ADCD61F4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85" y="4049486"/>
            <a:ext cx="4649195" cy="239074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065FE91C-F042-4634-9463-2F2F21F68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943" y="4049485"/>
            <a:ext cx="4122219" cy="239074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58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FB1231-2695-5AE5-4651-0D1961AC4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3F5BB2-1737-ED2E-DA2C-2CA72ADA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F88B6A7-E18B-CEF6-80A1-2CC9F5E5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B8ADA495-C07F-38F1-E608-1493AC4CFC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C1C8624-C874-28B8-F3DB-D51971E4397F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Обобщим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5F4A62-DBD8-433E-DB5F-304C14372C33}"/>
              </a:ext>
            </a:extLst>
          </p:cNvPr>
          <p:cNvSpPr txBox="1"/>
          <p:nvPr/>
        </p:nvSpPr>
        <p:spPr>
          <a:xfrm>
            <a:off x="573635" y="2474392"/>
            <a:ext cx="11296073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Aft>
                <a:spcPts val="600"/>
              </a:spcAft>
              <a:buNone/>
            </a:pPr>
            <a:r>
              <a:rPr lang="ru-RU" sz="1600" b="1" i="0" dirty="0">
                <a:solidFill>
                  <a:srgbClr val="000000"/>
                </a:solidFill>
                <a:effectLst/>
              </a:rPr>
              <a:t>1) 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Во-первых, приказом установлено, что общее количество контрольных работ, включая ВПР, 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не должно превышать 10% от всего объема учебного времени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. Это позволит избежать перегрузки учеников и сбалансировать учебные и проверочные мероприятия.</a:t>
            </a:r>
          </a:p>
          <a:p>
            <a:pPr algn="just" fontAlgn="auto">
              <a:spcAft>
                <a:spcPts val="600"/>
              </a:spcAft>
              <a:buNone/>
            </a:pPr>
            <a:r>
              <a:rPr lang="ru-RU" sz="1600" b="1" i="0" dirty="0">
                <a:solidFill>
                  <a:srgbClr val="000000"/>
                </a:solidFill>
                <a:effectLst/>
              </a:rPr>
              <a:t>2) 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Во-вторых, документом закреплен 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перечень проверяемых требований (кодификатор) к метапредметным и предметным результатам. 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Теперь четко определены критерии, по которым будет оцениваться успешность освоения программ, что позволит унифицировать процедуры оценки на федеральном и региональном уровнях. Так, например, определены критерии Познавательных УУД: логические действия, выявление закономерностей и установление причинно-следственных связей.</a:t>
            </a:r>
          </a:p>
          <a:p>
            <a:pPr algn="just" fontAlgn="auto">
              <a:spcAft>
                <a:spcPts val="600"/>
              </a:spcAft>
              <a:buNone/>
            </a:pPr>
            <a:r>
              <a:rPr lang="ru-RU" sz="1600" b="1" i="0" dirty="0">
                <a:solidFill>
                  <a:srgbClr val="000000"/>
                </a:solidFill>
                <a:effectLst/>
              </a:rPr>
              <a:t>3) 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Кроме того, программы обучения теперь 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синхронизированы с государственными экзаменами — ОГЭ и ЕГЭ. 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По каждому предмету выделен список элементов содержания, которые будут проверяться на экзаменах. В то же время у школ остается возможность корректировать поурочные планы в пределах установленных норм, определяя количество оценочных процедур и их расположение в расписании.</a:t>
            </a:r>
          </a:p>
          <a:p>
            <a:pPr algn="just" fontAlgn="auto">
              <a:spcAft>
                <a:spcPts val="600"/>
              </a:spcAft>
            </a:pPr>
            <a:r>
              <a:rPr lang="ru-RU" sz="1600" b="1" i="0" dirty="0">
                <a:solidFill>
                  <a:srgbClr val="000000"/>
                </a:solidFill>
                <a:effectLst/>
              </a:rPr>
              <a:t>4) 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В приказе представлено подробное 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поурочное планирование для каждого учебного предмета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, что позволяет более четко структурировать процесс обучения. Теперь учителя могут следовать заранее утвержденным темам уроков, адаптированным к новому образовательному стандарту.</a:t>
            </a:r>
          </a:p>
        </p:txBody>
      </p:sp>
    </p:spTree>
    <p:extLst>
      <p:ext uri="{BB962C8B-B14F-4D97-AF65-F5344CB8AC3E}">
        <p14:creationId xmlns:p14="http://schemas.microsoft.com/office/powerpoint/2010/main" val="14426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результатов оценивания</a:t>
            </a: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это преобразование результатов оценочных процедур (индивидуальных результатов обучающихся) в выводы, на основе которых будут приниматься управленческие решения.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>
                <a:solidFill>
                  <a:schemeClr val="tx1"/>
                </a:solidFill>
              </a:rPr>
              <a:t>независимая оценка деятельности педагогов </a:t>
            </a:r>
            <a:r>
              <a:rPr lang="ru-RU" dirty="0" smtClean="0">
                <a:solidFill>
                  <a:schemeClr val="tx1"/>
                </a:solidFill>
              </a:rPr>
              <a:t>возможность определения </a:t>
            </a:r>
            <a:r>
              <a:rPr lang="ru-RU" dirty="0">
                <a:solidFill>
                  <a:schemeClr val="tx1"/>
                </a:solidFill>
              </a:rPr>
              <a:t>слабых мест деятельности педагогического </a:t>
            </a:r>
            <a:r>
              <a:rPr lang="ru-RU" dirty="0" smtClean="0">
                <a:solidFill>
                  <a:schemeClr val="tx1"/>
                </a:solidFill>
              </a:rPr>
              <a:t>коллектива и, </a:t>
            </a:r>
            <a:r>
              <a:rPr lang="ru-RU" dirty="0">
                <a:solidFill>
                  <a:schemeClr val="tx1"/>
                </a:solidFill>
              </a:rPr>
              <a:t>следовательно, основа для выстраивания программы организационно-методической поддержки </a:t>
            </a:r>
            <a:r>
              <a:rPr lang="ru-RU" dirty="0" smtClean="0">
                <a:solidFill>
                  <a:schemeClr val="tx1"/>
                </a:solidFill>
              </a:rPr>
              <a:t>педагогов.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это эффективная управленческая практика, т.к. позволяет не только принимать решения на основе данных, но и оценивать эффективность этих решений. 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</a:t>
            </a:r>
            <a:r>
              <a:rPr lang="ru-RU" dirty="0" smtClean="0"/>
              <a:t>процессом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3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F8E1A9D-56E4-5DE1-315E-81E93B75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Текст 6">
            <a:extLst>
              <a:ext uri="{FF2B5EF4-FFF2-40B4-BE49-F238E27FC236}">
                <a16:creationId xmlns:a16="http://schemas.microsoft.com/office/drawing/2014/main" xmlns="" id="{62C3FC8A-C196-6AA1-C9A1-8DBE7A9AF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F38423A-5BF6-974C-B600-1686F9AA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1150938"/>
            <a:ext cx="11045825" cy="982662"/>
          </a:xfrm>
        </p:spPr>
        <p:txBody>
          <a:bodyPr/>
          <a:lstStyle/>
          <a:p>
            <a:r>
              <a:rPr lang="ru-RU" dirty="0"/>
              <a:t>Предметные результаты ВПР 2024 в ОО №_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267001"/>
              </p:ext>
            </p:extLst>
          </p:nvPr>
        </p:nvGraphicFramePr>
        <p:xfrm>
          <a:off x="1349829" y="1943099"/>
          <a:ext cx="9936480" cy="4152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635" y="1150375"/>
            <a:ext cx="11044730" cy="678426"/>
          </a:xfrm>
        </p:spPr>
        <p:txBody>
          <a:bodyPr/>
          <a:lstStyle/>
          <a:p>
            <a:r>
              <a:rPr lang="ru-RU" dirty="0" err="1"/>
              <a:t>Метапредметные</a:t>
            </a:r>
            <a:r>
              <a:rPr lang="ru-RU" dirty="0"/>
              <a:t> результаты ВПР 2024 в ОО №_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AF96976D-7F7D-7592-B429-4AB9913129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658512"/>
              </p:ext>
            </p:extLst>
          </p:nvPr>
        </p:nvGraphicFramePr>
        <p:xfrm>
          <a:off x="455016" y="4176601"/>
          <a:ext cx="4171526" cy="206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31B938-13A7-CBB4-50EC-F6B5A41ED358}"/>
              </a:ext>
            </a:extLst>
          </p:cNvPr>
          <p:cNvSpPr txBox="1"/>
          <p:nvPr/>
        </p:nvSpPr>
        <p:spPr>
          <a:xfrm>
            <a:off x="655830" y="4876304"/>
            <a:ext cx="1693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84%</a:t>
            </a:r>
          </a:p>
          <a:p>
            <a:pPr algn="ctr"/>
            <a:r>
              <a:rPr lang="ru-RU" sz="1400" dirty="0"/>
              <a:t>Познавательные УУД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9F21C751-129A-C990-866A-24C638652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324329"/>
              </p:ext>
            </p:extLst>
          </p:nvPr>
        </p:nvGraphicFramePr>
        <p:xfrm>
          <a:off x="629358" y="2475415"/>
          <a:ext cx="3704480" cy="9525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52240">
                  <a:extLst>
                    <a:ext uri="{9D8B030D-6E8A-4147-A177-3AD203B41FA5}">
                      <a16:colId xmlns:a16="http://schemas.microsoft.com/office/drawing/2014/main" xmlns="" val="502243676"/>
                    </a:ext>
                  </a:extLst>
                </a:gridCol>
                <a:gridCol w="1852240">
                  <a:extLst>
                    <a:ext uri="{9D8B030D-6E8A-4147-A177-3AD203B41FA5}">
                      <a16:colId xmlns:a16="http://schemas.microsoft.com/office/drawing/2014/main" xmlns="" val="29884451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УУД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% метапредметных дефицитов ОО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1618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Коммуникативные УУД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588016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Познавательные УУД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</a:t>
                      </a:r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112553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Регулятивные УУД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r>
                        <a:rPr lang="ru-RU" sz="1200" u="none" strike="noStrike" dirty="0">
                          <a:effectLst/>
                        </a:rPr>
                        <a:t>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05061923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E3AE5A28-4BEE-3F64-2194-C9905C9A1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241534"/>
              </p:ext>
            </p:extLst>
          </p:nvPr>
        </p:nvGraphicFramePr>
        <p:xfrm>
          <a:off x="4881648" y="2397429"/>
          <a:ext cx="6925004" cy="38274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9098">
                  <a:extLst>
                    <a:ext uri="{9D8B030D-6E8A-4147-A177-3AD203B41FA5}">
                      <a16:colId xmlns:a16="http://schemas.microsoft.com/office/drawing/2014/main" xmlns="" val="1833810446"/>
                    </a:ext>
                  </a:extLst>
                </a:gridCol>
                <a:gridCol w="668216">
                  <a:extLst>
                    <a:ext uri="{9D8B030D-6E8A-4147-A177-3AD203B41FA5}">
                      <a16:colId xmlns:a16="http://schemas.microsoft.com/office/drawing/2014/main" xmlns="" val="1716804524"/>
                    </a:ext>
                  </a:extLst>
                </a:gridCol>
                <a:gridCol w="621323">
                  <a:extLst>
                    <a:ext uri="{9D8B030D-6E8A-4147-A177-3AD203B41FA5}">
                      <a16:colId xmlns:a16="http://schemas.microsoft.com/office/drawing/2014/main" xmlns="" val="1285302478"/>
                    </a:ext>
                  </a:extLst>
                </a:gridCol>
                <a:gridCol w="715108">
                  <a:extLst>
                    <a:ext uri="{9D8B030D-6E8A-4147-A177-3AD203B41FA5}">
                      <a16:colId xmlns:a16="http://schemas.microsoft.com/office/drawing/2014/main" xmlns="" val="2481717461"/>
                    </a:ext>
                  </a:extLst>
                </a:gridCol>
                <a:gridCol w="703384">
                  <a:extLst>
                    <a:ext uri="{9D8B030D-6E8A-4147-A177-3AD203B41FA5}">
                      <a16:colId xmlns:a16="http://schemas.microsoft.com/office/drawing/2014/main" xmlns="" val="3474235066"/>
                    </a:ext>
                  </a:extLst>
                </a:gridCol>
                <a:gridCol w="597875">
                  <a:extLst>
                    <a:ext uri="{9D8B030D-6E8A-4147-A177-3AD203B41FA5}">
                      <a16:colId xmlns:a16="http://schemas.microsoft.com/office/drawing/2014/main" xmlns="" val="2674043578"/>
                    </a:ext>
                  </a:extLst>
                </a:gridCol>
              </a:tblGrid>
              <a:tr h="5551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Познавательные УУД</a:t>
                      </a:r>
                      <a:endParaRPr lang="ru-RU" sz="12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extLst>
                  <a:ext uri="{0D108BD9-81ED-4DB2-BD59-A6C34878D82A}">
                    <a16:rowId xmlns:a16="http://schemas.microsoft.com/office/drawing/2014/main" xmlns="" val="493362682"/>
                  </a:ext>
                </a:extLst>
              </a:tr>
              <a:tr h="884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a:t>
                      </a:r>
                      <a:endParaRPr lang="ru-RU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42%</a:t>
                      </a:r>
                      <a:endParaRPr lang="ru-RU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33%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extLst>
                  <a:ext uri="{0D108BD9-81ED-4DB2-BD59-A6C34878D82A}">
                    <a16:rowId xmlns:a16="http://schemas.microsoft.com/office/drawing/2014/main" xmlns="" val="1773539067"/>
                  </a:ext>
                </a:extLst>
              </a:tr>
              <a:tr h="888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</a:t>
                      </a:r>
                      <a:endParaRPr lang="ru-RU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75%</a:t>
                      </a:r>
                      <a:endParaRPr lang="ru-RU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extLst>
                  <a:ext uri="{0D108BD9-81ED-4DB2-BD59-A6C34878D82A}">
                    <a16:rowId xmlns:a16="http://schemas.microsoft.com/office/drawing/2014/main" xmlns="" val="1115606676"/>
                  </a:ext>
                </a:extLst>
              </a:tr>
              <a:tr h="844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3. умение создавать, применять и преобразовывать знаки и символы, модели и схемы для решения учебных и познавательных задач</a:t>
                      </a:r>
                      <a:endParaRPr lang="ru-RU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70%</a:t>
                      </a:r>
                      <a:endParaRPr lang="ru-RU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47%</a:t>
                      </a:r>
                      <a:endParaRPr lang="ru-RU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6985988"/>
                  </a:ext>
                </a:extLst>
              </a:tr>
              <a:tr h="655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4. смысловое чтение</a:t>
                      </a:r>
                      <a:endParaRPr lang="ru-RU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71%</a:t>
                      </a:r>
                      <a:endParaRPr lang="ru-RU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2" marR="3782" marT="3782" marB="0" anchor="ctr"/>
                </a:tc>
                <a:extLst>
                  <a:ext uri="{0D108BD9-81ED-4DB2-BD59-A6C34878D82A}">
                    <a16:rowId xmlns:a16="http://schemas.microsoft.com/office/drawing/2014/main" xmlns="" val="9619394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1F2B36-9217-8BDE-8BF3-9E773D5409AA}"/>
              </a:ext>
            </a:extLst>
          </p:cNvPr>
          <p:cNvSpPr txBox="1"/>
          <p:nvPr/>
        </p:nvSpPr>
        <p:spPr>
          <a:xfrm>
            <a:off x="446720" y="3818725"/>
            <a:ext cx="4069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% проверяемых мет. умений ВПР-24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1C42FE-A42D-D920-40A5-5451261ADD02}"/>
              </a:ext>
            </a:extLst>
          </p:cNvPr>
          <p:cNvSpPr txBox="1"/>
          <p:nvPr/>
        </p:nvSpPr>
        <p:spPr>
          <a:xfrm>
            <a:off x="446720" y="2103637"/>
            <a:ext cx="4069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% дефицитных мет. умений в ОО №_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5FBEB7-8612-95FE-3AE8-D4572E09C9F2}"/>
              </a:ext>
            </a:extLst>
          </p:cNvPr>
          <p:cNvSpPr txBox="1"/>
          <p:nvPr/>
        </p:nvSpPr>
        <p:spPr>
          <a:xfrm>
            <a:off x="5203865" y="1930717"/>
            <a:ext cx="615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% дефицитных познавательных мет. умений в ОО №_</a:t>
            </a:r>
          </a:p>
        </p:txBody>
      </p:sp>
    </p:spTree>
    <p:extLst>
      <p:ext uri="{BB962C8B-B14F-4D97-AF65-F5344CB8AC3E}">
        <p14:creationId xmlns:p14="http://schemas.microsoft.com/office/powerpoint/2010/main" val="2967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мероприятия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00246"/>
              </p:ext>
            </p:extLst>
          </p:nvPr>
        </p:nvGraphicFramePr>
        <p:xfrm>
          <a:off x="830218" y="2043956"/>
          <a:ext cx="10788147" cy="4422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5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49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Вводная часть.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Маркова Мария Александровна, начальник отдела </a:t>
                      </a:r>
                      <a:r>
                        <a:rPr lang="ru-RU" sz="1600" dirty="0" err="1"/>
                        <a:t>ОТиИМСИКО</a:t>
                      </a:r>
                      <a:r>
                        <a:rPr lang="ru-RU" sz="1600" baseline="0" dirty="0"/>
                        <a:t> ГБУ ДПО «</a:t>
                      </a:r>
                      <a:r>
                        <a:rPr lang="ru-RU" sz="1600" baseline="0" dirty="0" err="1"/>
                        <a:t>СПбЦОКОиИТ</a:t>
                      </a:r>
                      <a:r>
                        <a:rPr lang="ru-RU" sz="1600" baseline="0" dirty="0"/>
                        <a:t>»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Практическая часть. Способы</a:t>
                      </a:r>
                      <a:r>
                        <a:rPr lang="ru-RU" sz="1600" baseline="0" dirty="0"/>
                        <a:t> выявления образовательных дефицитов по результатам ВПР 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Голядкин Дмитрий Борисович,</a:t>
                      </a:r>
                      <a:r>
                        <a:rPr lang="ru-RU" sz="1600" baseline="0" dirty="0"/>
                        <a:t> начальник аналитического отдела ГБУ ДПО «</a:t>
                      </a:r>
                      <a:r>
                        <a:rPr lang="ru-RU" sz="1600" baseline="0" dirty="0" err="1"/>
                        <a:t>СПбЦОКОиИТ</a:t>
                      </a:r>
                      <a:r>
                        <a:rPr lang="ru-RU" sz="1600" baseline="0" dirty="0"/>
                        <a:t>»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23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дефициты по русскому языку в основной школе: опыт работы на уровне района</a:t>
                      </a:r>
                      <a:endParaRPr lang="ru-RU" sz="1600" dirty="0" smtClean="0"/>
                    </a:p>
                    <a:p>
                      <a:pPr algn="l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Зелалова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Светлана Александровна, методист ИМЦ Кировского района Санкт-Петербурга, учитель русского языка и литературы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Метапредметные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дефициты: 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проблемы на уровне начального общего образования</a:t>
                      </a:r>
                      <a:endParaRPr lang="ru-RU" sz="1600" dirty="0" smtClean="0"/>
                    </a:p>
                    <a:p>
                      <a:pPr algn="l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Бубнова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Инна Анатольевна,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к.пед.н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старший преподаватель кафедры начального, основного и среднего общего образования СПб АППО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9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635" y="1150374"/>
            <a:ext cx="11044730" cy="600049"/>
          </a:xfrm>
        </p:spPr>
        <p:txBody>
          <a:bodyPr/>
          <a:lstStyle/>
          <a:p>
            <a:r>
              <a:rPr lang="ru-RU" dirty="0"/>
              <a:t>Сравнение познавательных мет. дефицитов в ОО №_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AF3781DD-DBF7-4092-F134-2456E96CF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89966"/>
              </p:ext>
            </p:extLst>
          </p:nvPr>
        </p:nvGraphicFramePr>
        <p:xfrm>
          <a:off x="996392" y="1841230"/>
          <a:ext cx="9801774" cy="4335997"/>
        </p:xfrm>
        <a:graphic>
          <a:graphicData uri="http://schemas.openxmlformats.org/drawingml/2006/table">
            <a:tbl>
              <a:tblPr/>
              <a:tblGrid>
                <a:gridCol w="3102724">
                  <a:extLst>
                    <a:ext uri="{9D8B030D-6E8A-4147-A177-3AD203B41FA5}">
                      <a16:colId xmlns:a16="http://schemas.microsoft.com/office/drawing/2014/main" xmlns="" val="2837527205"/>
                    </a:ext>
                  </a:extLst>
                </a:gridCol>
                <a:gridCol w="669905">
                  <a:extLst>
                    <a:ext uri="{9D8B030D-6E8A-4147-A177-3AD203B41FA5}">
                      <a16:colId xmlns:a16="http://schemas.microsoft.com/office/drawing/2014/main" xmlns="" val="4178039616"/>
                    </a:ext>
                  </a:extLst>
                </a:gridCol>
                <a:gridCol w="669905">
                  <a:extLst>
                    <a:ext uri="{9D8B030D-6E8A-4147-A177-3AD203B41FA5}">
                      <a16:colId xmlns:a16="http://schemas.microsoft.com/office/drawing/2014/main" xmlns="" val="2503223296"/>
                    </a:ext>
                  </a:extLst>
                </a:gridCol>
                <a:gridCol w="669905">
                  <a:extLst>
                    <a:ext uri="{9D8B030D-6E8A-4147-A177-3AD203B41FA5}">
                      <a16:colId xmlns:a16="http://schemas.microsoft.com/office/drawing/2014/main" xmlns="" val="2049985332"/>
                    </a:ext>
                  </a:extLst>
                </a:gridCol>
                <a:gridCol w="669905">
                  <a:extLst>
                    <a:ext uri="{9D8B030D-6E8A-4147-A177-3AD203B41FA5}">
                      <a16:colId xmlns:a16="http://schemas.microsoft.com/office/drawing/2014/main" xmlns="" val="1786741774"/>
                    </a:ext>
                  </a:extLst>
                </a:gridCol>
                <a:gridCol w="669905">
                  <a:extLst>
                    <a:ext uri="{9D8B030D-6E8A-4147-A177-3AD203B41FA5}">
                      <a16:colId xmlns:a16="http://schemas.microsoft.com/office/drawing/2014/main" xmlns="" val="1931630849"/>
                    </a:ext>
                  </a:extLst>
                </a:gridCol>
                <a:gridCol w="669905">
                  <a:extLst>
                    <a:ext uri="{9D8B030D-6E8A-4147-A177-3AD203B41FA5}">
                      <a16:colId xmlns:a16="http://schemas.microsoft.com/office/drawing/2014/main" xmlns="" val="1479137714"/>
                    </a:ext>
                  </a:extLst>
                </a:gridCol>
                <a:gridCol w="669905">
                  <a:extLst>
                    <a:ext uri="{9D8B030D-6E8A-4147-A177-3AD203B41FA5}">
                      <a16:colId xmlns:a16="http://schemas.microsoft.com/office/drawing/2014/main" xmlns="" val="3566222610"/>
                    </a:ext>
                  </a:extLst>
                </a:gridCol>
                <a:gridCol w="669905">
                  <a:extLst>
                    <a:ext uri="{9D8B030D-6E8A-4147-A177-3AD203B41FA5}">
                      <a16:colId xmlns:a16="http://schemas.microsoft.com/office/drawing/2014/main" xmlns="" val="1511301961"/>
                    </a:ext>
                  </a:extLst>
                </a:gridCol>
                <a:gridCol w="669905">
                  <a:extLst>
                    <a:ext uri="{9D8B030D-6E8A-4147-A177-3AD203B41FA5}">
                      <a16:colId xmlns:a16="http://schemas.microsoft.com/office/drawing/2014/main" xmlns="" val="4200041442"/>
                    </a:ext>
                  </a:extLst>
                </a:gridCol>
                <a:gridCol w="669905">
                  <a:extLst>
                    <a:ext uri="{9D8B030D-6E8A-4147-A177-3AD203B41FA5}">
                      <a16:colId xmlns:a16="http://schemas.microsoft.com/office/drawing/2014/main" xmlns="" val="623143384"/>
                    </a:ext>
                  </a:extLst>
                </a:gridCol>
              </a:tblGrid>
              <a:tr h="29378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Познавательные УУД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3195" marR="3195" marT="319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783321"/>
                  </a:ext>
                </a:extLst>
              </a:tr>
              <a:tr h="347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195" marR="3195" marT="319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1325732"/>
                  </a:ext>
                </a:extLst>
              </a:tr>
              <a:tr h="11507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95" marR="3195" marT="319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0072416"/>
                  </a:ext>
                </a:extLst>
              </a:tr>
              <a:tr h="98667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3195" marR="3195" marT="319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3124083"/>
                  </a:ext>
                </a:extLst>
              </a:tr>
              <a:tr h="8226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умение создавать, применять и преобразовывать знаки и символы, модели и схемы для решения учебных и познавательных задач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3195" marR="3195" marT="319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0715315"/>
                  </a:ext>
                </a:extLst>
              </a:tr>
              <a:tr h="658605">
                <a:tc>
                  <a:txBody>
                    <a:bodyPr/>
                    <a:lstStyle/>
                    <a:p>
                      <a:pPr algn="l" rtl="0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смысловое чтение</a:t>
                      </a:r>
                    </a:p>
                    <a:p>
                      <a:pPr algn="l" rtl="0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3195" marR="3195" marT="319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3195" marR="3195" marT="3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566951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87890EF-9ADA-3A72-9DDE-B96603D02FFA}"/>
              </a:ext>
            </a:extLst>
          </p:cNvPr>
          <p:cNvSpPr/>
          <p:nvPr/>
        </p:nvSpPr>
        <p:spPr>
          <a:xfrm>
            <a:off x="3989106" y="2017281"/>
            <a:ext cx="873583" cy="4244182"/>
          </a:xfrm>
          <a:prstGeom prst="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EEFE22C-CD9D-DE81-8965-F53535EB369A}"/>
              </a:ext>
            </a:extLst>
          </p:cNvPr>
          <p:cNvSpPr/>
          <p:nvPr/>
        </p:nvSpPr>
        <p:spPr>
          <a:xfrm>
            <a:off x="8038011" y="2017281"/>
            <a:ext cx="813370" cy="4244182"/>
          </a:xfrm>
          <a:prstGeom prst="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635" y="1150374"/>
            <a:ext cx="11044730" cy="573923"/>
          </a:xfrm>
        </p:spPr>
        <p:txBody>
          <a:bodyPr/>
          <a:lstStyle/>
          <a:p>
            <a:r>
              <a:rPr lang="ru-RU" dirty="0"/>
              <a:t>Динамика познавательных мет. дефицитов в ОО №_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C891B14A-47D8-ABE8-10A2-2B11A440B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368932"/>
              </p:ext>
            </p:extLst>
          </p:nvPr>
        </p:nvGraphicFramePr>
        <p:xfrm>
          <a:off x="1071456" y="1950949"/>
          <a:ext cx="10538188" cy="95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BD849633-37DA-4340-BDAA-0E4D32B52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75509"/>
              </p:ext>
            </p:extLst>
          </p:nvPr>
        </p:nvGraphicFramePr>
        <p:xfrm>
          <a:off x="1056667" y="2891727"/>
          <a:ext cx="10538188" cy="87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20D59613-CB45-273E-C5A0-AD407732BB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372327"/>
              </p:ext>
            </p:extLst>
          </p:nvPr>
        </p:nvGraphicFramePr>
        <p:xfrm>
          <a:off x="1129698" y="3736255"/>
          <a:ext cx="10461337" cy="87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7A81EB56-39D8-F2CE-7CEF-9619AEDC33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835354"/>
              </p:ext>
            </p:extLst>
          </p:nvPr>
        </p:nvGraphicFramePr>
        <p:xfrm>
          <a:off x="1158441" y="4609284"/>
          <a:ext cx="10461337" cy="76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DB1D3D-F1F8-F993-DB0B-45459D7BF379}"/>
              </a:ext>
            </a:extLst>
          </p:cNvPr>
          <p:cNvSpPr txBox="1"/>
          <p:nvPr/>
        </p:nvSpPr>
        <p:spPr>
          <a:xfrm>
            <a:off x="573635" y="2201686"/>
            <a:ext cx="7026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/>
              <a:t>4 →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3F0FF0-C8E3-35F6-05F7-81EAE8C557E8}"/>
              </a:ext>
            </a:extLst>
          </p:cNvPr>
          <p:cNvSpPr txBox="1"/>
          <p:nvPr/>
        </p:nvSpPr>
        <p:spPr>
          <a:xfrm>
            <a:off x="589493" y="3109127"/>
            <a:ext cx="7026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/>
              <a:t>5 →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CF6BFB-4FDE-03F8-7153-B035AED6D7D9}"/>
              </a:ext>
            </a:extLst>
          </p:cNvPr>
          <p:cNvSpPr txBox="1"/>
          <p:nvPr/>
        </p:nvSpPr>
        <p:spPr>
          <a:xfrm>
            <a:off x="573735" y="4022438"/>
            <a:ext cx="7026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/>
              <a:t>6 →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1ED698-6864-A289-8B46-C8802AB25A37}"/>
              </a:ext>
            </a:extLst>
          </p:cNvPr>
          <p:cNvSpPr txBox="1"/>
          <p:nvPr/>
        </p:nvSpPr>
        <p:spPr>
          <a:xfrm>
            <a:off x="589493" y="4797249"/>
            <a:ext cx="7026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/>
              <a:t>7 → 8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3597F631-5AE8-E427-D1B2-438149B76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95309"/>
              </p:ext>
            </p:extLst>
          </p:nvPr>
        </p:nvGraphicFramePr>
        <p:xfrm>
          <a:off x="1350582" y="1863634"/>
          <a:ext cx="9889712" cy="4513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2428">
                  <a:extLst>
                    <a:ext uri="{9D8B030D-6E8A-4147-A177-3AD203B41FA5}">
                      <a16:colId xmlns:a16="http://schemas.microsoft.com/office/drawing/2014/main" xmlns="" val="2627898207"/>
                    </a:ext>
                  </a:extLst>
                </a:gridCol>
                <a:gridCol w="2472428">
                  <a:extLst>
                    <a:ext uri="{9D8B030D-6E8A-4147-A177-3AD203B41FA5}">
                      <a16:colId xmlns:a16="http://schemas.microsoft.com/office/drawing/2014/main" xmlns="" val="422632610"/>
                    </a:ext>
                  </a:extLst>
                </a:gridCol>
                <a:gridCol w="2472428">
                  <a:extLst>
                    <a:ext uri="{9D8B030D-6E8A-4147-A177-3AD203B41FA5}">
                      <a16:colId xmlns:a16="http://schemas.microsoft.com/office/drawing/2014/main" xmlns="" val="564409667"/>
                    </a:ext>
                  </a:extLst>
                </a:gridCol>
                <a:gridCol w="2472428">
                  <a:extLst>
                    <a:ext uri="{9D8B030D-6E8A-4147-A177-3AD203B41FA5}">
                      <a16:colId xmlns:a16="http://schemas.microsoft.com/office/drawing/2014/main" xmlns="" val="3919998802"/>
                    </a:ext>
                  </a:extLst>
                </a:gridCol>
              </a:tblGrid>
              <a:tr h="9662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77281522"/>
                  </a:ext>
                </a:extLst>
              </a:tr>
              <a:tr h="9662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51575955"/>
                  </a:ext>
                </a:extLst>
              </a:tr>
              <a:tr h="7998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55617800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5672117"/>
                  </a:ext>
                </a:extLst>
              </a:tr>
              <a:tr h="1075442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умение создавать, применять и преобразовывать знаки и символы, модели и схемы для решения учебных и познавательных задач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смысловое чтение</a:t>
                      </a:r>
                    </a:p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39591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0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D61000-5FCB-3387-E00E-3953FB38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3ACBD0C-AF1B-3743-A02B-4A8F138D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42DEA208-81A7-DFAE-7B10-125611E1DA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C1FEAB-08D5-79A3-EDD4-94C2004701E6}"/>
              </a:ext>
            </a:extLst>
          </p:cNvPr>
          <p:cNvSpPr txBox="1"/>
          <p:nvPr/>
        </p:nvSpPr>
        <p:spPr>
          <a:xfrm>
            <a:off x="748635" y="2600770"/>
            <a:ext cx="10694729" cy="315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  <a:buNone/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</a:t>
            </a:r>
            <a:r>
              <a:rPr lang="ru-RU" sz="16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контрольных мероприятий:</a:t>
            </a:r>
            <a:r>
              <a:rPr lang="ru-RU" sz="16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Введены нормы, согласно которым оценочные процедуры (контрольные работы) не должны занимать более 10% учебного времени, отведенного на изучение одного предмета в текущем учебном году.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  <a:buNone/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Корректировка объема учебного времени: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минимальный объем учебной нагрузки на уровне основного общего образования за пять лет обучения увеличен до 5 338 академических часов.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  <a:buNone/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Единый подход к оценке: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Установлены перечни проверяемых требований к результатам освоения образовательных программ, что позволит стандартизировать планирование и оценку учебного процесса. 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Поурочное планирование: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В приказе представлено подробное поурочное планирование для каждого учебного </a:t>
            </a:r>
            <a:r>
              <a:rPr lang="ru-RU" sz="16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предмета.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8909736-C8CC-07EF-13DA-F57C7BDBBF0F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Основные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8468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31CDBB-22FE-A10A-2389-CCAFB3ABF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DAC103-A5AD-8E7D-D9DC-E16CADA1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231234B-61C5-CC14-D18E-E43EB769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1D1A9772-4B17-6E58-F56E-3B7105D0A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198D971-F757-30BB-1971-7E121084959A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в части изучения учебных предметов «История» и «Обществознание»</a:t>
            </a:r>
            <a:r>
              <a:rPr lang="de-D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программе ООО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1F53A7D-9F5B-AD17-0818-324467E47B65}"/>
              </a:ext>
            </a:extLst>
          </p:cNvPr>
          <p:cNvSpPr/>
          <p:nvPr/>
        </p:nvSpPr>
        <p:spPr>
          <a:xfrm>
            <a:off x="1388092" y="2980707"/>
            <a:ext cx="3920178" cy="319446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2B1463B-5F8E-79F8-4CDC-9D7ECF1DF4B7}"/>
              </a:ext>
            </a:extLst>
          </p:cNvPr>
          <p:cNvCxnSpPr>
            <a:cxnSpLocks/>
          </p:cNvCxnSpPr>
          <p:nvPr/>
        </p:nvCxnSpPr>
        <p:spPr>
          <a:xfrm>
            <a:off x="1388092" y="3939155"/>
            <a:ext cx="3920178" cy="0"/>
          </a:xfrm>
          <a:prstGeom prst="line">
            <a:avLst/>
          </a:prstGeom>
          <a:ln w="317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A7CF40-1985-5E10-1FFB-E8CA1395404C}"/>
              </a:ext>
            </a:extLst>
          </p:cNvPr>
          <p:cNvSpPr txBox="1"/>
          <p:nvPr/>
        </p:nvSpPr>
        <p:spPr>
          <a:xfrm>
            <a:off x="2109188" y="3210189"/>
            <a:ext cx="25175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 01.09.2025 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CAA4F8-E549-3BCF-58C7-3E297614AC10}"/>
              </a:ext>
            </a:extLst>
          </p:cNvPr>
          <p:cNvSpPr txBox="1"/>
          <p:nvPr/>
        </p:nvSpPr>
        <p:spPr>
          <a:xfrm>
            <a:off x="1477156" y="4282831"/>
            <a:ext cx="38311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 </a:t>
            </a:r>
            <a:r>
              <a:rPr lang="ru-RU" sz="2000" b="1" dirty="0"/>
              <a:t>6-7 </a:t>
            </a:r>
            <a:r>
              <a:rPr lang="ru-RU" sz="2000" dirty="0"/>
              <a:t>классах обществознание не изучается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334AAA-8212-0F90-4598-EC19F4896EF7}"/>
              </a:ext>
            </a:extLst>
          </p:cNvPr>
          <p:cNvSpPr txBox="1"/>
          <p:nvPr/>
        </p:nvSpPr>
        <p:spPr>
          <a:xfrm>
            <a:off x="1477156" y="5334392"/>
            <a:ext cx="36411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 </a:t>
            </a:r>
            <a:r>
              <a:rPr lang="ru-RU" sz="2000" b="1" dirty="0"/>
              <a:t>8-9</a:t>
            </a:r>
            <a:r>
              <a:rPr lang="ru-RU" sz="2000" dirty="0"/>
              <a:t> классах без изменений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BCE2FACA-25F8-9991-4547-45BE711D6F8A}"/>
              </a:ext>
            </a:extLst>
          </p:cNvPr>
          <p:cNvSpPr/>
          <p:nvPr/>
        </p:nvSpPr>
        <p:spPr>
          <a:xfrm>
            <a:off x="6908138" y="2980707"/>
            <a:ext cx="3920178" cy="319446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F70FE13-B119-9F7E-B441-3F3F6D4409DE}"/>
              </a:ext>
            </a:extLst>
          </p:cNvPr>
          <p:cNvCxnSpPr>
            <a:cxnSpLocks/>
          </p:cNvCxnSpPr>
          <p:nvPr/>
        </p:nvCxnSpPr>
        <p:spPr>
          <a:xfrm>
            <a:off x="6908138" y="3939155"/>
            <a:ext cx="3920178" cy="0"/>
          </a:xfrm>
          <a:prstGeom prst="line">
            <a:avLst/>
          </a:prstGeom>
          <a:ln w="317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9E83D1-0574-47F5-CA59-6AA77DEF347A}"/>
              </a:ext>
            </a:extLst>
          </p:cNvPr>
          <p:cNvSpPr txBox="1"/>
          <p:nvPr/>
        </p:nvSpPr>
        <p:spPr>
          <a:xfrm>
            <a:off x="7629234" y="3210189"/>
            <a:ext cx="25175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 01.09.2026 г.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981666-7684-CA18-0280-70BE2AC60DA8}"/>
              </a:ext>
            </a:extLst>
          </p:cNvPr>
          <p:cNvSpPr txBox="1"/>
          <p:nvPr/>
        </p:nvSpPr>
        <p:spPr>
          <a:xfrm>
            <a:off x="6997202" y="4447615"/>
            <a:ext cx="38311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обществознание начинает изучаться с </a:t>
            </a:r>
            <a:r>
              <a:rPr lang="ru-RU" sz="2000" b="1" dirty="0"/>
              <a:t>9</a:t>
            </a:r>
            <a:r>
              <a:rPr lang="ru-RU" sz="2000" dirty="0"/>
              <a:t> класса </a:t>
            </a:r>
          </a:p>
        </p:txBody>
      </p:sp>
    </p:spTree>
    <p:extLst>
      <p:ext uri="{BB962C8B-B14F-4D97-AF65-F5344CB8AC3E}">
        <p14:creationId xmlns:p14="http://schemas.microsoft.com/office/powerpoint/2010/main" val="11951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2DD0ED-27B0-AE7F-CCB8-3FA927775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E280E27-09C3-CE39-75FB-D04FF2DC9653}"/>
              </a:ext>
            </a:extLst>
          </p:cNvPr>
          <p:cNvSpPr/>
          <p:nvPr/>
        </p:nvSpPr>
        <p:spPr>
          <a:xfrm>
            <a:off x="1388091" y="2576945"/>
            <a:ext cx="4386859" cy="393974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6B2BFA06-7072-63F7-8AEB-8CCE04B41754}"/>
              </a:ext>
            </a:extLst>
          </p:cNvPr>
          <p:cNvSpPr/>
          <p:nvPr/>
        </p:nvSpPr>
        <p:spPr>
          <a:xfrm>
            <a:off x="6654965" y="2576945"/>
            <a:ext cx="4386859" cy="393974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F608FC-7ABB-B6E6-1DCB-10F79E0586FC}"/>
              </a:ext>
            </a:extLst>
          </p:cNvPr>
          <p:cNvSpPr txBox="1"/>
          <p:nvPr/>
        </p:nvSpPr>
        <p:spPr>
          <a:xfrm>
            <a:off x="2322735" y="2742044"/>
            <a:ext cx="25175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 01.09.2025 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AFC0C3-8F92-579E-F42C-8DDC6538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C7DEE6D-AD53-5B9B-C013-BE4CC28E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BE6935C6-F7F6-5615-45BA-2FE064253D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F1ADEA2-F2E3-3795-FFE3-4E9C1B1D8C2E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в части изучения учебных предметов «История» и «Обществознание»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программе ООО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42B2240-7A54-AE23-27E6-5E22CB701411}"/>
              </a:ext>
            </a:extLst>
          </p:cNvPr>
          <p:cNvCxnSpPr>
            <a:cxnSpLocks/>
          </p:cNvCxnSpPr>
          <p:nvPr/>
        </p:nvCxnSpPr>
        <p:spPr>
          <a:xfrm>
            <a:off x="1416366" y="3233656"/>
            <a:ext cx="4386858" cy="0"/>
          </a:xfrm>
          <a:prstGeom prst="line">
            <a:avLst/>
          </a:prstGeom>
          <a:ln w="317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8DCF66-5113-E736-7797-0160854B36AF}"/>
              </a:ext>
            </a:extLst>
          </p:cNvPr>
          <p:cNvSpPr txBox="1"/>
          <p:nvPr/>
        </p:nvSpPr>
        <p:spPr>
          <a:xfrm>
            <a:off x="1556027" y="3383222"/>
            <a:ext cx="420815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 </a:t>
            </a:r>
            <a:r>
              <a:rPr lang="ru-RU" sz="2000" b="1" dirty="0"/>
              <a:t>5-7 классах </a:t>
            </a:r>
            <a:r>
              <a:rPr lang="ru-RU" sz="2000" dirty="0"/>
              <a:t>число часов для изучения истории составляет </a:t>
            </a:r>
            <a:endParaRPr lang="de-DE" sz="2000" dirty="0"/>
          </a:p>
          <a:p>
            <a:r>
              <a:rPr lang="ru-RU" sz="2000" b="1" dirty="0"/>
              <a:t>3 часа</a:t>
            </a:r>
            <a:r>
              <a:rPr lang="ru-RU" sz="2000" dirty="0"/>
              <a:t> в неделю</a:t>
            </a:r>
          </a:p>
          <a:p>
            <a:endParaRPr lang="ru-RU" sz="2000" dirty="0"/>
          </a:p>
          <a:p>
            <a:r>
              <a:rPr lang="ru-RU" sz="2000" dirty="0"/>
              <a:t>в </a:t>
            </a:r>
            <a:r>
              <a:rPr lang="ru-RU" sz="2000" b="1" dirty="0"/>
              <a:t>5-7 классах </a:t>
            </a:r>
            <a:r>
              <a:rPr lang="ru-RU" sz="2000" dirty="0"/>
              <a:t>добавлен курс «История нашего края»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0B6867-14D4-A9EF-94C5-485AC58F654A}"/>
              </a:ext>
            </a:extLst>
          </p:cNvPr>
          <p:cNvSpPr txBox="1"/>
          <p:nvPr/>
        </p:nvSpPr>
        <p:spPr>
          <a:xfrm>
            <a:off x="2119738" y="5645253"/>
            <a:ext cx="36411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5B7E"/>
                </a:solidFill>
              </a:rPr>
              <a:t>в </a:t>
            </a:r>
            <a:r>
              <a:rPr lang="ru-RU" sz="2000" b="1" dirty="0">
                <a:solidFill>
                  <a:srgbClr val="005B7E"/>
                </a:solidFill>
              </a:rPr>
              <a:t>8-9</a:t>
            </a:r>
            <a:r>
              <a:rPr lang="ru-RU" sz="2000" dirty="0">
                <a:solidFill>
                  <a:srgbClr val="005B7E"/>
                </a:solidFill>
              </a:rPr>
              <a:t> классах без изменений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34402F-1988-F807-EC58-F6586C5913AD}"/>
              </a:ext>
            </a:extLst>
          </p:cNvPr>
          <p:cNvSpPr txBox="1"/>
          <p:nvPr/>
        </p:nvSpPr>
        <p:spPr>
          <a:xfrm>
            <a:off x="7653263" y="2733911"/>
            <a:ext cx="25175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 01.09.2026 г.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BAB433E-D725-84D9-C222-C30EFCDB8212}"/>
              </a:ext>
            </a:extLst>
          </p:cNvPr>
          <p:cNvSpPr txBox="1"/>
          <p:nvPr/>
        </p:nvSpPr>
        <p:spPr>
          <a:xfrm>
            <a:off x="6871445" y="3364827"/>
            <a:ext cx="408120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8</a:t>
            </a:r>
            <a:r>
              <a:rPr lang="ru-RU" sz="2000" dirty="0"/>
              <a:t> класс 34 ч. Всеобщая история       	68 ч. История России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118C952-3F7A-CC75-FAAC-F3FC99B3E600}"/>
              </a:ext>
            </a:extLst>
          </p:cNvPr>
          <p:cNvCxnSpPr>
            <a:cxnSpLocks/>
          </p:cNvCxnSpPr>
          <p:nvPr/>
        </p:nvCxnSpPr>
        <p:spPr>
          <a:xfrm>
            <a:off x="6669068" y="3229313"/>
            <a:ext cx="4386858" cy="0"/>
          </a:xfrm>
          <a:prstGeom prst="line">
            <a:avLst/>
          </a:prstGeom>
          <a:ln w="317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9849468-E57F-ACC2-6917-2F0A01C218DA}"/>
              </a:ext>
            </a:extLst>
          </p:cNvPr>
          <p:cNvSpPr txBox="1"/>
          <p:nvPr/>
        </p:nvSpPr>
        <p:spPr>
          <a:xfrm>
            <a:off x="6871445" y="4359312"/>
            <a:ext cx="408120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9</a:t>
            </a:r>
            <a:r>
              <a:rPr lang="ru-RU" sz="2000" dirty="0"/>
              <a:t> класс 23 ч. Всеобщая история       	45 ч. История России </a:t>
            </a:r>
          </a:p>
        </p:txBody>
      </p:sp>
      <p:sp>
        <p:nvSpPr>
          <p:cNvPr id="32" name="Рисунок 30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04E612BE-0903-5C99-D90B-0EF38B15FC71}"/>
              </a:ext>
            </a:extLst>
          </p:cNvPr>
          <p:cNvSpPr/>
          <p:nvPr/>
        </p:nvSpPr>
        <p:spPr>
          <a:xfrm>
            <a:off x="1504583" y="5568214"/>
            <a:ext cx="717544" cy="585463"/>
          </a:xfrm>
          <a:custGeom>
            <a:avLst/>
            <a:gdLst>
              <a:gd name="connsiteX0" fmla="*/ 816511 w 821491"/>
              <a:gd name="connsiteY0" fmla="*/ 666988 h 724138"/>
              <a:gd name="connsiteX1" fmla="*/ 444083 w 821491"/>
              <a:gd name="connsiteY1" fmla="*/ 19288 h 724138"/>
              <a:gd name="connsiteX2" fmla="*/ 378361 w 821491"/>
              <a:gd name="connsiteY2" fmla="*/ 19288 h 724138"/>
              <a:gd name="connsiteX3" fmla="*/ 4981 w 821491"/>
              <a:gd name="connsiteY3" fmla="*/ 666988 h 724138"/>
              <a:gd name="connsiteX4" fmla="*/ 38318 w 821491"/>
              <a:gd name="connsiteY4" fmla="*/ 724138 h 724138"/>
              <a:gd name="connsiteX5" fmla="*/ 410746 w 821491"/>
              <a:gd name="connsiteY5" fmla="*/ 724138 h 724138"/>
              <a:gd name="connsiteX6" fmla="*/ 783173 w 821491"/>
              <a:gd name="connsiteY6" fmla="*/ 724138 h 724138"/>
              <a:gd name="connsiteX7" fmla="*/ 816511 w 821491"/>
              <a:gd name="connsiteY7" fmla="*/ 666988 h 724138"/>
              <a:gd name="connsiteX8" fmla="*/ 382171 w 821491"/>
              <a:gd name="connsiteY8" fmla="*/ 171688 h 724138"/>
              <a:gd name="connsiteX9" fmla="*/ 439321 w 821491"/>
              <a:gd name="connsiteY9" fmla="*/ 171688 h 724138"/>
              <a:gd name="connsiteX10" fmla="*/ 439321 w 821491"/>
              <a:gd name="connsiteY10" fmla="*/ 505063 h 724138"/>
              <a:gd name="connsiteX11" fmla="*/ 382171 w 821491"/>
              <a:gd name="connsiteY11" fmla="*/ 505063 h 724138"/>
              <a:gd name="connsiteX12" fmla="*/ 382171 w 821491"/>
              <a:gd name="connsiteY12" fmla="*/ 171688 h 724138"/>
              <a:gd name="connsiteX13" fmla="*/ 410746 w 821491"/>
              <a:gd name="connsiteY13" fmla="*/ 638413 h 724138"/>
              <a:gd name="connsiteX14" fmla="*/ 363121 w 821491"/>
              <a:gd name="connsiteY14" fmla="*/ 590788 h 724138"/>
              <a:gd name="connsiteX15" fmla="*/ 410746 w 821491"/>
              <a:gd name="connsiteY15" fmla="*/ 543163 h 724138"/>
              <a:gd name="connsiteX16" fmla="*/ 458371 w 821491"/>
              <a:gd name="connsiteY16" fmla="*/ 590788 h 724138"/>
              <a:gd name="connsiteX17" fmla="*/ 410746 w 821491"/>
              <a:gd name="connsiteY17" fmla="*/ 638413 h 7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1491" h="724138">
                <a:moveTo>
                  <a:pt x="816511" y="666988"/>
                </a:moveTo>
                <a:lnTo>
                  <a:pt x="444083" y="19288"/>
                </a:lnTo>
                <a:cubicBezTo>
                  <a:pt x="429796" y="-6429"/>
                  <a:pt x="392648" y="-6429"/>
                  <a:pt x="378361" y="19288"/>
                </a:cubicBezTo>
                <a:lnTo>
                  <a:pt x="4981" y="666988"/>
                </a:lnTo>
                <a:cubicBezTo>
                  <a:pt x="-9307" y="692706"/>
                  <a:pt x="8791" y="724138"/>
                  <a:pt x="38318" y="724138"/>
                </a:cubicBezTo>
                <a:lnTo>
                  <a:pt x="410746" y="724138"/>
                </a:lnTo>
                <a:lnTo>
                  <a:pt x="783173" y="724138"/>
                </a:lnTo>
                <a:cubicBezTo>
                  <a:pt x="812701" y="724138"/>
                  <a:pt x="830798" y="692706"/>
                  <a:pt x="816511" y="666988"/>
                </a:cubicBezTo>
                <a:close/>
                <a:moveTo>
                  <a:pt x="382171" y="171688"/>
                </a:moveTo>
                <a:lnTo>
                  <a:pt x="439321" y="171688"/>
                </a:lnTo>
                <a:lnTo>
                  <a:pt x="439321" y="505063"/>
                </a:lnTo>
                <a:lnTo>
                  <a:pt x="382171" y="505063"/>
                </a:lnTo>
                <a:lnTo>
                  <a:pt x="382171" y="171688"/>
                </a:lnTo>
                <a:close/>
                <a:moveTo>
                  <a:pt x="410746" y="638413"/>
                </a:moveTo>
                <a:cubicBezTo>
                  <a:pt x="384076" y="638413"/>
                  <a:pt x="363121" y="617458"/>
                  <a:pt x="363121" y="590788"/>
                </a:cubicBezTo>
                <a:cubicBezTo>
                  <a:pt x="363121" y="564118"/>
                  <a:pt x="384076" y="543163"/>
                  <a:pt x="410746" y="543163"/>
                </a:cubicBezTo>
                <a:cubicBezTo>
                  <a:pt x="437416" y="543163"/>
                  <a:pt x="458371" y="564118"/>
                  <a:pt x="458371" y="590788"/>
                </a:cubicBezTo>
                <a:cubicBezTo>
                  <a:pt x="458371" y="617458"/>
                  <a:pt x="437416" y="638413"/>
                  <a:pt x="410746" y="638413"/>
                </a:cubicBezTo>
                <a:close/>
              </a:path>
            </a:pathLst>
          </a:custGeom>
          <a:solidFill>
            <a:srgbClr val="005B7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F795D5C-5084-C043-10CD-01A19BEAF460}"/>
              </a:ext>
            </a:extLst>
          </p:cNvPr>
          <p:cNvSpPr txBox="1"/>
          <p:nvPr/>
        </p:nvSpPr>
        <p:spPr>
          <a:xfrm>
            <a:off x="7471229" y="5163515"/>
            <a:ext cx="364110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5B7E"/>
                </a:solidFill>
              </a:rPr>
              <a:t>Изучение истории первой четверти </a:t>
            </a:r>
            <a:r>
              <a:rPr lang="en-US" sz="2000" dirty="0">
                <a:solidFill>
                  <a:srgbClr val="005B7E"/>
                </a:solidFill>
              </a:rPr>
              <a:t>XIX </a:t>
            </a:r>
            <a:r>
              <a:rPr lang="ru-RU" sz="2000" dirty="0">
                <a:solidFill>
                  <a:srgbClr val="005B7E"/>
                </a:solidFill>
              </a:rPr>
              <a:t>в. перенесено из 9 </a:t>
            </a:r>
            <a:r>
              <a:rPr lang="ru-RU" sz="2000" dirty="0" err="1">
                <a:solidFill>
                  <a:srgbClr val="005B7E"/>
                </a:solidFill>
              </a:rPr>
              <a:t>кл</a:t>
            </a:r>
            <a:r>
              <a:rPr lang="de-DE" sz="2000" dirty="0">
                <a:solidFill>
                  <a:srgbClr val="005B7E"/>
                </a:solidFill>
              </a:rPr>
              <a:t>.</a:t>
            </a:r>
            <a:r>
              <a:rPr lang="ru-RU" sz="2000" dirty="0">
                <a:solidFill>
                  <a:srgbClr val="005B7E"/>
                </a:solidFill>
              </a:rPr>
              <a:t> в программу 8 </a:t>
            </a:r>
            <a:r>
              <a:rPr lang="ru-RU" sz="2000" dirty="0" err="1">
                <a:solidFill>
                  <a:srgbClr val="005B7E"/>
                </a:solidFill>
              </a:rPr>
              <a:t>кл</a:t>
            </a:r>
            <a:r>
              <a:rPr lang="de-DE" sz="2000" dirty="0">
                <a:solidFill>
                  <a:srgbClr val="005B7E"/>
                </a:solidFill>
              </a:rPr>
              <a:t>.</a:t>
            </a:r>
            <a:endParaRPr lang="ru-RU" sz="2000" dirty="0">
              <a:solidFill>
                <a:srgbClr val="005B7E"/>
              </a:solidFill>
            </a:endParaRPr>
          </a:p>
        </p:txBody>
      </p:sp>
      <p:sp>
        <p:nvSpPr>
          <p:cNvPr id="34" name="Рисунок 30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07F4A0BA-246E-BD20-6579-ACC389D93FE1}"/>
              </a:ext>
            </a:extLst>
          </p:cNvPr>
          <p:cNvSpPr/>
          <p:nvPr/>
        </p:nvSpPr>
        <p:spPr>
          <a:xfrm>
            <a:off x="6725479" y="5275482"/>
            <a:ext cx="717544" cy="585463"/>
          </a:xfrm>
          <a:custGeom>
            <a:avLst/>
            <a:gdLst>
              <a:gd name="connsiteX0" fmla="*/ 816511 w 821491"/>
              <a:gd name="connsiteY0" fmla="*/ 666988 h 724138"/>
              <a:gd name="connsiteX1" fmla="*/ 444083 w 821491"/>
              <a:gd name="connsiteY1" fmla="*/ 19288 h 724138"/>
              <a:gd name="connsiteX2" fmla="*/ 378361 w 821491"/>
              <a:gd name="connsiteY2" fmla="*/ 19288 h 724138"/>
              <a:gd name="connsiteX3" fmla="*/ 4981 w 821491"/>
              <a:gd name="connsiteY3" fmla="*/ 666988 h 724138"/>
              <a:gd name="connsiteX4" fmla="*/ 38318 w 821491"/>
              <a:gd name="connsiteY4" fmla="*/ 724138 h 724138"/>
              <a:gd name="connsiteX5" fmla="*/ 410746 w 821491"/>
              <a:gd name="connsiteY5" fmla="*/ 724138 h 724138"/>
              <a:gd name="connsiteX6" fmla="*/ 783173 w 821491"/>
              <a:gd name="connsiteY6" fmla="*/ 724138 h 724138"/>
              <a:gd name="connsiteX7" fmla="*/ 816511 w 821491"/>
              <a:gd name="connsiteY7" fmla="*/ 666988 h 724138"/>
              <a:gd name="connsiteX8" fmla="*/ 382171 w 821491"/>
              <a:gd name="connsiteY8" fmla="*/ 171688 h 724138"/>
              <a:gd name="connsiteX9" fmla="*/ 439321 w 821491"/>
              <a:gd name="connsiteY9" fmla="*/ 171688 h 724138"/>
              <a:gd name="connsiteX10" fmla="*/ 439321 w 821491"/>
              <a:gd name="connsiteY10" fmla="*/ 505063 h 724138"/>
              <a:gd name="connsiteX11" fmla="*/ 382171 w 821491"/>
              <a:gd name="connsiteY11" fmla="*/ 505063 h 724138"/>
              <a:gd name="connsiteX12" fmla="*/ 382171 w 821491"/>
              <a:gd name="connsiteY12" fmla="*/ 171688 h 724138"/>
              <a:gd name="connsiteX13" fmla="*/ 410746 w 821491"/>
              <a:gd name="connsiteY13" fmla="*/ 638413 h 724138"/>
              <a:gd name="connsiteX14" fmla="*/ 363121 w 821491"/>
              <a:gd name="connsiteY14" fmla="*/ 590788 h 724138"/>
              <a:gd name="connsiteX15" fmla="*/ 410746 w 821491"/>
              <a:gd name="connsiteY15" fmla="*/ 543163 h 724138"/>
              <a:gd name="connsiteX16" fmla="*/ 458371 w 821491"/>
              <a:gd name="connsiteY16" fmla="*/ 590788 h 724138"/>
              <a:gd name="connsiteX17" fmla="*/ 410746 w 821491"/>
              <a:gd name="connsiteY17" fmla="*/ 638413 h 7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1491" h="724138">
                <a:moveTo>
                  <a:pt x="816511" y="666988"/>
                </a:moveTo>
                <a:lnTo>
                  <a:pt x="444083" y="19288"/>
                </a:lnTo>
                <a:cubicBezTo>
                  <a:pt x="429796" y="-6429"/>
                  <a:pt x="392648" y="-6429"/>
                  <a:pt x="378361" y="19288"/>
                </a:cubicBezTo>
                <a:lnTo>
                  <a:pt x="4981" y="666988"/>
                </a:lnTo>
                <a:cubicBezTo>
                  <a:pt x="-9307" y="692706"/>
                  <a:pt x="8791" y="724138"/>
                  <a:pt x="38318" y="724138"/>
                </a:cubicBezTo>
                <a:lnTo>
                  <a:pt x="410746" y="724138"/>
                </a:lnTo>
                <a:lnTo>
                  <a:pt x="783173" y="724138"/>
                </a:lnTo>
                <a:cubicBezTo>
                  <a:pt x="812701" y="724138"/>
                  <a:pt x="830798" y="692706"/>
                  <a:pt x="816511" y="666988"/>
                </a:cubicBezTo>
                <a:close/>
                <a:moveTo>
                  <a:pt x="382171" y="171688"/>
                </a:moveTo>
                <a:lnTo>
                  <a:pt x="439321" y="171688"/>
                </a:lnTo>
                <a:lnTo>
                  <a:pt x="439321" y="505063"/>
                </a:lnTo>
                <a:lnTo>
                  <a:pt x="382171" y="505063"/>
                </a:lnTo>
                <a:lnTo>
                  <a:pt x="382171" y="171688"/>
                </a:lnTo>
                <a:close/>
                <a:moveTo>
                  <a:pt x="410746" y="638413"/>
                </a:moveTo>
                <a:cubicBezTo>
                  <a:pt x="384076" y="638413"/>
                  <a:pt x="363121" y="617458"/>
                  <a:pt x="363121" y="590788"/>
                </a:cubicBezTo>
                <a:cubicBezTo>
                  <a:pt x="363121" y="564118"/>
                  <a:pt x="384076" y="543163"/>
                  <a:pt x="410746" y="543163"/>
                </a:cubicBezTo>
                <a:cubicBezTo>
                  <a:pt x="437416" y="543163"/>
                  <a:pt x="458371" y="564118"/>
                  <a:pt x="458371" y="590788"/>
                </a:cubicBezTo>
                <a:cubicBezTo>
                  <a:pt x="458371" y="617458"/>
                  <a:pt x="437416" y="638413"/>
                  <a:pt x="410746" y="638413"/>
                </a:cubicBezTo>
                <a:close/>
              </a:path>
            </a:pathLst>
          </a:custGeom>
          <a:solidFill>
            <a:srgbClr val="005B7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782689-987B-DB90-ED88-D8CA6FDE7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94ADC8-454A-DA75-430E-5CF64431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42F1571-334E-224C-3BAC-A5C6692A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D6E71D13-4B41-2E2A-F511-90655725CD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76AE6A6-A7E1-6887-EC6D-4A77B1652CC8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А что еще?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758E04-8621-42FB-8DEC-E79AE2411014}"/>
              </a:ext>
            </a:extLst>
          </p:cNvPr>
          <p:cNvSpPr txBox="1"/>
          <p:nvPr/>
        </p:nvSpPr>
        <p:spPr>
          <a:xfrm>
            <a:off x="573636" y="2624297"/>
            <a:ext cx="10224993" cy="250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Рабочая программа воспитания ООО, СОО содержит изменения в модулях «Классное руководство» </a:t>
            </a: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«Профориентация».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Один час в неделю рекомендуют на внеурочное занятие «Россия – мои горизонты» на уровнях ООО и СОО.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До 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4 часов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 в неделю школьники могут выбирать сами занятия по интересам, 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1 час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 — на организационную деятельность, и еще 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1 час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 — на профориентацию. Школы сами определяют формы проведения внеурочных занятий.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всех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уровнях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появились 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рекомендации по домашнему </a:t>
            </a:r>
            <a:r>
              <a:rPr lang="ru-RU" sz="1600" b="1" i="0" dirty="0" smtClean="0">
                <a:solidFill>
                  <a:srgbClr val="000000"/>
                </a:solidFill>
                <a:effectLst/>
              </a:rPr>
              <a:t>заданию</a:t>
            </a:r>
            <a:r>
              <a:rPr lang="ru-RU" sz="1600" b="0" i="0" dirty="0" smtClean="0">
                <a:solidFill>
                  <a:srgbClr val="000000"/>
                </a:solidFill>
                <a:effectLst/>
              </a:rPr>
              <a:t>.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299FA2-9BDD-9C20-7668-72143F84D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9D6A51-9553-730D-E7C0-2E5E1D71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96EB8BE-8C54-7A7D-5D63-25BCBB47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27AA56BF-7CEC-74BC-FE4E-B2AFBD63EA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C3B2A9D-94C6-783A-D582-56BE217904C2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Основные изменения в ФРП НОО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9FA80F-ECFE-6657-CE49-362E7DC63176}"/>
              </a:ext>
            </a:extLst>
          </p:cNvPr>
          <p:cNvSpPr txBox="1"/>
          <p:nvPr/>
        </p:nvSpPr>
        <p:spPr>
          <a:xfrm>
            <a:off x="573635" y="2670622"/>
            <a:ext cx="10874316" cy="327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русскому языку: общее число часов, рекомендованных для изучения русского языка – 675 (по 5 в неделю в каждом классе). По 5 ФУП </a:t>
            </a: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540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(4 часа в неделю). Добавили 2 варианта поурочного планирования: по учебникам «Азбука» В.Г. Горецкого, «Русский язык» В.П.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Канакиной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В.Г. Горецкого и для самостоятельного конструирования. Добавили кодификатор требований к результатам освоения ООП НОО.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литературному чтению: рекомендуемое количество часов в 2-4 классах – 136 (4 часа в неделю), по ФУП №3-5 по 102 часа (3 часа в неделю). Дополнили поурочным планированием в 2 вариантах: по учебникам «Азбука» В.Г. Горецкого, «Литературное чтение» Л.Ф, Климановой, В.Г. Горецкого, М.В, Головановой и др. и для самостоятельного конструирования. Добавили кодификатор требований к результатам освоения ООП НОО.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родным языкам и литературному чтению на родном языке: возможность корректировки общего числа часов. </a:t>
            </a:r>
          </a:p>
        </p:txBody>
      </p:sp>
    </p:spTree>
    <p:extLst>
      <p:ext uri="{BB962C8B-B14F-4D97-AF65-F5344CB8AC3E}">
        <p14:creationId xmlns:p14="http://schemas.microsoft.com/office/powerpoint/2010/main" val="6792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28AEE2-7C6B-AD4D-16B9-428F7AE20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259285-6C19-2AF7-4DF0-302CB548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CEF5532-813E-F033-06EF-CEDD50C5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2078584-78CB-437E-7773-2A1BBF4B60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4A08CBF-6A12-57B5-56D9-F78E22351F23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Основные изменения в ФРП НОО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CE681A-2777-5AE9-3991-163A71165CA2}"/>
              </a:ext>
            </a:extLst>
          </p:cNvPr>
          <p:cNvSpPr txBox="1"/>
          <p:nvPr/>
        </p:nvSpPr>
        <p:spPr>
          <a:xfrm>
            <a:off x="573635" y="2793960"/>
            <a:ext cx="11044730" cy="3118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английскому, немецкому, французскому, испанскому языкам: добавили кодификатор требований к результатам освоения ООП НОО.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математике: добавили кодификатор требований к результатам освоения ООП НОО.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окружающему миру: добавили 2 варианта поурочного планирования (по учебнику А.А. Плешакова и для самостоятельного конструирования). Добавили кодификатор требований к результатам освоения ООП НОО.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труду (технологии): слово «толерантность» заменили на «уважение». Добавили поурочное планирование.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физической культуре: общее количество часов – 405 (3 часа в неделю), по ФУП №1 – 303 часа (в 1 – 1 час, в 2-4 – 2 часа), по ФУП №2,3-5 - 270 часов (2 часа в неделю). Новая редакция модуля «Коньки».</a:t>
            </a:r>
          </a:p>
        </p:txBody>
      </p:sp>
    </p:spTree>
    <p:extLst>
      <p:ext uri="{BB962C8B-B14F-4D97-AF65-F5344CB8AC3E}">
        <p14:creationId xmlns:p14="http://schemas.microsoft.com/office/powerpoint/2010/main" val="36033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C72CDF-6A61-77FE-44D2-5665E0E3B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AD3419-052A-A796-38B4-ECDB938F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4CFB50E-199A-7CFA-AF47-208D5DA4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8767C57-A498-605A-B850-01A31BD47E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325" y="341313"/>
            <a:ext cx="5791200" cy="563562"/>
          </a:xfrm>
        </p:spPr>
        <p:txBody>
          <a:bodyPr/>
          <a:lstStyle/>
          <a:p>
            <a:r>
              <a:rPr lang="ru-RU" dirty="0"/>
              <a:t>Анализ результатов оценивания: </a:t>
            </a:r>
            <a:br>
              <a:rPr lang="ru-RU" dirty="0"/>
            </a:br>
            <a:r>
              <a:rPr lang="ru-RU" dirty="0"/>
              <a:t>ключ к эффективному управлению образовательным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F2B4E0E-D361-9DAD-B16A-67275976E351}"/>
              </a:ext>
            </a:extLst>
          </p:cNvPr>
          <p:cNvSpPr txBox="1">
            <a:spLocks/>
          </p:cNvSpPr>
          <p:nvPr/>
        </p:nvSpPr>
        <p:spPr>
          <a:xfrm>
            <a:off x="573635" y="1849937"/>
            <a:ext cx="11044730" cy="98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Основные изменения в ФРП ООО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E24E4B-8C2F-05BD-6982-BFB0C5B8F41A}"/>
              </a:ext>
            </a:extLst>
          </p:cNvPr>
          <p:cNvSpPr txBox="1"/>
          <p:nvPr/>
        </p:nvSpPr>
        <p:spPr>
          <a:xfrm>
            <a:off x="573635" y="2521810"/>
            <a:ext cx="10874316" cy="3959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русскому языку: для отдельных учебных планов свое количество часов. Так, общее рекомендованное количество часов за 5 лет обучения – 714, но по ФУП №4 – 680, по ФУП №5 – 540. Добавлено поурочное планирование, кодификатор требований к результатам освоения ООП, отдельно выделили требования к результатам освоения ООП, проверяемые на ОГЭ.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литературе: добавлено поурочное планирование, кодификатор требований к результатам освоения ООП, выделили в отдельный пункт теоретико-литературные понятия, которые необходимы для анализа произведений, отдельно выделили требования к результатам освоения ООП, проверяемые на ОГЭ.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ФРП по иностранным </a:t>
            </a: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языкам: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добавлен кодификатор требований к результатам освоения ООП, отдельно выделили требования к результатам освоения ООП, проверяемые на ОГЭ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ФРП по китайскому (в т.ч. как второй иностранный) заменили слово «толерантность» на «уважение». 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ФРП по математике базового уровня: добавили кодификатор требований к результатам освоения ООП, отдельно выделили требования к результатам освоения ООП, проверяемые на ОГЭ. ФРП по математике углубленного уровня появилась возможность корректировки общего числа часов. </a:t>
            </a:r>
          </a:p>
        </p:txBody>
      </p:sp>
    </p:spTree>
    <p:extLst>
      <p:ext uri="{BB962C8B-B14F-4D97-AF65-F5344CB8AC3E}">
        <p14:creationId xmlns:p14="http://schemas.microsoft.com/office/powerpoint/2010/main" val="40130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2748</Words>
  <Application>Microsoft Office PowerPoint</Application>
  <PresentationFormat>Широкоэкранный</PresentationFormat>
  <Paragraphs>265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Times New Roman</vt:lpstr>
      <vt:lpstr>Wingdings</vt:lpstr>
      <vt:lpstr>1_Тема Office</vt:lpstr>
      <vt:lpstr>2_Тема Office</vt:lpstr>
      <vt:lpstr>                  Цикл лекций «Эффективная школа»  Выпуск 3. Анализ результатов оценивания:  ключ к эффективному управлению образовательным процессом   </vt:lpstr>
      <vt:lpstr>План мероприятия 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Конструктор рабочих программ https://edsoo.ru/  </vt:lpstr>
      <vt:lpstr>Приказ Министерства просвещения Российской Федерации от 09.10.2024 № 704 "О внесении изменений в некоторые приказы Министерства просвещения Российской Федерации, касающиеся федеральных образовательных программ НОО, ООО и СОО"</vt:lpstr>
      <vt:lpstr>Анализ результатов оценивания</vt:lpstr>
      <vt:lpstr>Предметные результаты ВПР 2024 в ОО №_ </vt:lpstr>
      <vt:lpstr>Метапредметные результаты ВПР 2024 в ОО №_ </vt:lpstr>
      <vt:lpstr>Сравнение познавательных мет. дефицитов в ОО №_</vt:lpstr>
      <vt:lpstr>Динамика познавательных мет. дефицитов в ОО №_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 лекций «Эффективная школа»  Выпуск 3. Анализ результатов оценивания:  ключ к эффективному управлению образовательным процессом</dc:title>
  <dc:creator>Мария А. Комлева</dc:creator>
  <cp:lastModifiedBy>Анастасия С. Кочерова</cp:lastModifiedBy>
  <cp:revision>20</cp:revision>
  <dcterms:modified xsi:type="dcterms:W3CDTF">2025-04-24T14:23:10Z</dcterms:modified>
</cp:coreProperties>
</file>