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1" r:id="rId5"/>
    <p:sldId id="262" r:id="rId6"/>
    <p:sldId id="263" r:id="rId7"/>
    <p:sldId id="267" r:id="rId8"/>
    <p:sldId id="266" r:id="rId9"/>
    <p:sldId id="268" r:id="rId10"/>
    <p:sldId id="273" r:id="rId11"/>
    <p:sldId id="275" r:id="rId12"/>
    <p:sldId id="264" r:id="rId13"/>
    <p:sldId id="274" r:id="rId14"/>
    <p:sldId id="283" r:id="rId15"/>
    <p:sldId id="284" r:id="rId16"/>
    <p:sldId id="285" r:id="rId17"/>
    <p:sldId id="276" r:id="rId18"/>
    <p:sldId id="277" r:id="rId19"/>
    <p:sldId id="278" r:id="rId20"/>
    <p:sldId id="272" r:id="rId21"/>
    <p:sldId id="304" r:id="rId22"/>
    <p:sldId id="305" r:id="rId23"/>
    <p:sldId id="287" r:id="rId24"/>
    <p:sldId id="288" r:id="rId25"/>
    <p:sldId id="289" r:id="rId26"/>
    <p:sldId id="301" r:id="rId27"/>
    <p:sldId id="302" r:id="rId28"/>
    <p:sldId id="303" r:id="rId29"/>
    <p:sldId id="292" r:id="rId30"/>
    <p:sldId id="293" r:id="rId31"/>
    <p:sldId id="294" r:id="rId32"/>
    <p:sldId id="295" r:id="rId33"/>
    <p:sldId id="297" r:id="rId34"/>
    <p:sldId id="290" r:id="rId35"/>
    <p:sldId id="291" r:id="rId36"/>
    <p:sldId id="298" r:id="rId37"/>
    <p:sldId id="300" r:id="rId38"/>
    <p:sldId id="299" r:id="rId39"/>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6F3FE"/>
    <a:srgbClr val="D5FAA4"/>
    <a:srgbClr val="D6F0F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529" autoAdjust="0"/>
    <p:restoredTop sz="94660"/>
  </p:normalViewPr>
  <p:slideViewPr>
    <p:cSldViewPr snapToGrid="0">
      <p:cViewPr>
        <p:scale>
          <a:sx n="80" d="100"/>
          <a:sy n="80" d="100"/>
        </p:scale>
        <p:origin x="-402"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1CB52C01-783F-4EBB-A5A1-CBF8A41BD718}"/>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xmlns="" id="{3A428A9B-3E78-4BC4-AD83-40FD7DE1D3E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xmlns="" id="{3A5B8F1F-8163-4227-BA60-0171DD05C9EE}"/>
              </a:ext>
            </a:extLst>
          </p:cNvPr>
          <p:cNvSpPr>
            <a:spLocks noGrp="1"/>
          </p:cNvSpPr>
          <p:nvPr>
            <p:ph type="dt" sz="half" idx="10"/>
          </p:nvPr>
        </p:nvSpPr>
        <p:spPr/>
        <p:txBody>
          <a:bodyPr/>
          <a:lstStyle/>
          <a:p>
            <a:fld id="{3E763243-79B1-4EFF-AE8E-848BC3B11DB7}" type="datetimeFigureOut">
              <a:rPr lang="ru-RU" smtClean="0"/>
              <a:t>30.01.2025</a:t>
            </a:fld>
            <a:endParaRPr lang="ru-RU"/>
          </a:p>
        </p:txBody>
      </p:sp>
      <p:sp>
        <p:nvSpPr>
          <p:cNvPr id="5" name="Нижний колонтитул 4">
            <a:extLst>
              <a:ext uri="{FF2B5EF4-FFF2-40B4-BE49-F238E27FC236}">
                <a16:creationId xmlns:a16="http://schemas.microsoft.com/office/drawing/2014/main" xmlns="" id="{9EC5C02C-DF63-492D-9F4F-2F7F1C47E5F0}"/>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xmlns="" id="{DACB6F33-FB6C-4E20-9504-75FEAD7EFF54}"/>
              </a:ext>
            </a:extLst>
          </p:cNvPr>
          <p:cNvSpPr>
            <a:spLocks noGrp="1"/>
          </p:cNvSpPr>
          <p:nvPr>
            <p:ph type="sldNum" sz="quarter" idx="12"/>
          </p:nvPr>
        </p:nvSpPr>
        <p:spPr/>
        <p:txBody>
          <a:bodyPr/>
          <a:lstStyle/>
          <a:p>
            <a:fld id="{338E325A-A1D5-4B65-9A8D-74BC1C30177F}" type="slidenum">
              <a:rPr lang="ru-RU" smtClean="0"/>
              <a:t>‹#›</a:t>
            </a:fld>
            <a:endParaRPr lang="ru-RU"/>
          </a:p>
        </p:txBody>
      </p:sp>
    </p:spTree>
    <p:extLst>
      <p:ext uri="{BB962C8B-B14F-4D97-AF65-F5344CB8AC3E}">
        <p14:creationId xmlns:p14="http://schemas.microsoft.com/office/powerpoint/2010/main" val="39239343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FF6E42AB-DE24-4043-9E48-8A6708D034BB}"/>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xmlns="" id="{F4870929-4684-435B-A968-AC223D30CFAD}"/>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xmlns="" id="{3C72AC19-A2BC-4F69-BF83-5C6C7C3CD2A8}"/>
              </a:ext>
            </a:extLst>
          </p:cNvPr>
          <p:cNvSpPr>
            <a:spLocks noGrp="1"/>
          </p:cNvSpPr>
          <p:nvPr>
            <p:ph type="dt" sz="half" idx="10"/>
          </p:nvPr>
        </p:nvSpPr>
        <p:spPr/>
        <p:txBody>
          <a:bodyPr/>
          <a:lstStyle/>
          <a:p>
            <a:fld id="{3E763243-79B1-4EFF-AE8E-848BC3B11DB7}" type="datetimeFigureOut">
              <a:rPr lang="ru-RU" smtClean="0"/>
              <a:t>30.01.2025</a:t>
            </a:fld>
            <a:endParaRPr lang="ru-RU"/>
          </a:p>
        </p:txBody>
      </p:sp>
      <p:sp>
        <p:nvSpPr>
          <p:cNvPr id="5" name="Нижний колонтитул 4">
            <a:extLst>
              <a:ext uri="{FF2B5EF4-FFF2-40B4-BE49-F238E27FC236}">
                <a16:creationId xmlns:a16="http://schemas.microsoft.com/office/drawing/2014/main" xmlns="" id="{BCE168DD-F002-45F1-9A26-D84CA14EB130}"/>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xmlns="" id="{B870414C-AE00-4165-8A3F-AD1E325444D0}"/>
              </a:ext>
            </a:extLst>
          </p:cNvPr>
          <p:cNvSpPr>
            <a:spLocks noGrp="1"/>
          </p:cNvSpPr>
          <p:nvPr>
            <p:ph type="sldNum" sz="quarter" idx="12"/>
          </p:nvPr>
        </p:nvSpPr>
        <p:spPr/>
        <p:txBody>
          <a:bodyPr/>
          <a:lstStyle/>
          <a:p>
            <a:fld id="{338E325A-A1D5-4B65-9A8D-74BC1C30177F}" type="slidenum">
              <a:rPr lang="ru-RU" smtClean="0"/>
              <a:t>‹#›</a:t>
            </a:fld>
            <a:endParaRPr lang="ru-RU"/>
          </a:p>
        </p:txBody>
      </p:sp>
    </p:spTree>
    <p:extLst>
      <p:ext uri="{BB962C8B-B14F-4D97-AF65-F5344CB8AC3E}">
        <p14:creationId xmlns:p14="http://schemas.microsoft.com/office/powerpoint/2010/main" val="4030198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xmlns="" id="{D26E7F71-15F7-4927-B8D0-F6082F88EFC2}"/>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xmlns="" id="{A86DC239-5BE9-4422-AEA0-890960B3FD21}"/>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xmlns="" id="{9777E2BA-B884-4AF4-9711-1593A832FAB8}"/>
              </a:ext>
            </a:extLst>
          </p:cNvPr>
          <p:cNvSpPr>
            <a:spLocks noGrp="1"/>
          </p:cNvSpPr>
          <p:nvPr>
            <p:ph type="dt" sz="half" idx="10"/>
          </p:nvPr>
        </p:nvSpPr>
        <p:spPr/>
        <p:txBody>
          <a:bodyPr/>
          <a:lstStyle/>
          <a:p>
            <a:fld id="{3E763243-79B1-4EFF-AE8E-848BC3B11DB7}" type="datetimeFigureOut">
              <a:rPr lang="ru-RU" smtClean="0"/>
              <a:t>30.01.2025</a:t>
            </a:fld>
            <a:endParaRPr lang="ru-RU"/>
          </a:p>
        </p:txBody>
      </p:sp>
      <p:sp>
        <p:nvSpPr>
          <p:cNvPr id="5" name="Нижний колонтитул 4">
            <a:extLst>
              <a:ext uri="{FF2B5EF4-FFF2-40B4-BE49-F238E27FC236}">
                <a16:creationId xmlns:a16="http://schemas.microsoft.com/office/drawing/2014/main" xmlns="" id="{7A6950C0-ED64-4CA9-80CC-5AE1DC0ABEDA}"/>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xmlns="" id="{AD458F9F-8215-4F48-AF16-B6580D0B9F13}"/>
              </a:ext>
            </a:extLst>
          </p:cNvPr>
          <p:cNvSpPr>
            <a:spLocks noGrp="1"/>
          </p:cNvSpPr>
          <p:nvPr>
            <p:ph type="sldNum" sz="quarter" idx="12"/>
          </p:nvPr>
        </p:nvSpPr>
        <p:spPr/>
        <p:txBody>
          <a:bodyPr/>
          <a:lstStyle/>
          <a:p>
            <a:fld id="{338E325A-A1D5-4B65-9A8D-74BC1C30177F}" type="slidenum">
              <a:rPr lang="ru-RU" smtClean="0"/>
              <a:t>‹#›</a:t>
            </a:fld>
            <a:endParaRPr lang="ru-RU"/>
          </a:p>
        </p:txBody>
      </p:sp>
    </p:spTree>
    <p:extLst>
      <p:ext uri="{BB962C8B-B14F-4D97-AF65-F5344CB8AC3E}">
        <p14:creationId xmlns:p14="http://schemas.microsoft.com/office/powerpoint/2010/main" val="2834340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1D3E182D-16B7-4494-9659-F6C22F1E25ED}"/>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xmlns="" id="{911A1610-3D5F-4CD2-97BB-EFECC99C8C89}"/>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xmlns="" id="{7417D4BF-BB91-4F6E-9282-B9CF3648A1D5}"/>
              </a:ext>
            </a:extLst>
          </p:cNvPr>
          <p:cNvSpPr>
            <a:spLocks noGrp="1"/>
          </p:cNvSpPr>
          <p:nvPr>
            <p:ph type="dt" sz="half" idx="10"/>
          </p:nvPr>
        </p:nvSpPr>
        <p:spPr/>
        <p:txBody>
          <a:bodyPr/>
          <a:lstStyle/>
          <a:p>
            <a:fld id="{3E763243-79B1-4EFF-AE8E-848BC3B11DB7}" type="datetimeFigureOut">
              <a:rPr lang="ru-RU" smtClean="0"/>
              <a:t>30.01.2025</a:t>
            </a:fld>
            <a:endParaRPr lang="ru-RU"/>
          </a:p>
        </p:txBody>
      </p:sp>
      <p:sp>
        <p:nvSpPr>
          <p:cNvPr id="5" name="Нижний колонтитул 4">
            <a:extLst>
              <a:ext uri="{FF2B5EF4-FFF2-40B4-BE49-F238E27FC236}">
                <a16:creationId xmlns:a16="http://schemas.microsoft.com/office/drawing/2014/main" xmlns="" id="{5D1B5BF6-41F3-4E2B-8FCB-A98EC7AA24D1}"/>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xmlns="" id="{5D074E48-A4F1-4182-81B7-70FB35605D26}"/>
              </a:ext>
            </a:extLst>
          </p:cNvPr>
          <p:cNvSpPr>
            <a:spLocks noGrp="1"/>
          </p:cNvSpPr>
          <p:nvPr>
            <p:ph type="sldNum" sz="quarter" idx="12"/>
          </p:nvPr>
        </p:nvSpPr>
        <p:spPr/>
        <p:txBody>
          <a:bodyPr/>
          <a:lstStyle/>
          <a:p>
            <a:fld id="{338E325A-A1D5-4B65-9A8D-74BC1C30177F}" type="slidenum">
              <a:rPr lang="ru-RU" smtClean="0"/>
              <a:t>‹#›</a:t>
            </a:fld>
            <a:endParaRPr lang="ru-RU"/>
          </a:p>
        </p:txBody>
      </p:sp>
    </p:spTree>
    <p:extLst>
      <p:ext uri="{BB962C8B-B14F-4D97-AF65-F5344CB8AC3E}">
        <p14:creationId xmlns:p14="http://schemas.microsoft.com/office/powerpoint/2010/main" val="37909594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3B58CD6D-78E8-4186-B4CC-B93C2D1AAB01}"/>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xmlns="" id="{15264440-C484-4545-A555-0A7485CC556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xmlns="" id="{CD073E5D-0491-4DFE-9ABF-A5CECDAF7D75}"/>
              </a:ext>
            </a:extLst>
          </p:cNvPr>
          <p:cNvSpPr>
            <a:spLocks noGrp="1"/>
          </p:cNvSpPr>
          <p:nvPr>
            <p:ph type="dt" sz="half" idx="10"/>
          </p:nvPr>
        </p:nvSpPr>
        <p:spPr/>
        <p:txBody>
          <a:bodyPr/>
          <a:lstStyle/>
          <a:p>
            <a:fld id="{3E763243-79B1-4EFF-AE8E-848BC3B11DB7}" type="datetimeFigureOut">
              <a:rPr lang="ru-RU" smtClean="0"/>
              <a:t>30.01.2025</a:t>
            </a:fld>
            <a:endParaRPr lang="ru-RU"/>
          </a:p>
        </p:txBody>
      </p:sp>
      <p:sp>
        <p:nvSpPr>
          <p:cNvPr id="5" name="Нижний колонтитул 4">
            <a:extLst>
              <a:ext uri="{FF2B5EF4-FFF2-40B4-BE49-F238E27FC236}">
                <a16:creationId xmlns:a16="http://schemas.microsoft.com/office/drawing/2014/main" xmlns="" id="{4AF79124-B71D-472C-B748-E2CED1BF2659}"/>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xmlns="" id="{79DAFE2F-24E5-4CBB-916B-1F436E0D3008}"/>
              </a:ext>
            </a:extLst>
          </p:cNvPr>
          <p:cNvSpPr>
            <a:spLocks noGrp="1"/>
          </p:cNvSpPr>
          <p:nvPr>
            <p:ph type="sldNum" sz="quarter" idx="12"/>
          </p:nvPr>
        </p:nvSpPr>
        <p:spPr/>
        <p:txBody>
          <a:bodyPr/>
          <a:lstStyle/>
          <a:p>
            <a:fld id="{338E325A-A1D5-4B65-9A8D-74BC1C30177F}" type="slidenum">
              <a:rPr lang="ru-RU" smtClean="0"/>
              <a:t>‹#›</a:t>
            </a:fld>
            <a:endParaRPr lang="ru-RU"/>
          </a:p>
        </p:txBody>
      </p:sp>
    </p:spTree>
    <p:extLst>
      <p:ext uri="{BB962C8B-B14F-4D97-AF65-F5344CB8AC3E}">
        <p14:creationId xmlns:p14="http://schemas.microsoft.com/office/powerpoint/2010/main" val="11905739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407549D3-F0F5-4BB6-81A5-2463262CCD01}"/>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xmlns="" id="{FA9C60BA-FA44-49A6-980B-CCE0B5A4DB05}"/>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xmlns="" id="{09D9CF47-AE38-46DA-B03D-C7B003D151B7}"/>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xmlns="" id="{B714D34B-E4E5-4059-9062-2827AF696B8F}"/>
              </a:ext>
            </a:extLst>
          </p:cNvPr>
          <p:cNvSpPr>
            <a:spLocks noGrp="1"/>
          </p:cNvSpPr>
          <p:nvPr>
            <p:ph type="dt" sz="half" idx="10"/>
          </p:nvPr>
        </p:nvSpPr>
        <p:spPr/>
        <p:txBody>
          <a:bodyPr/>
          <a:lstStyle/>
          <a:p>
            <a:fld id="{3E763243-79B1-4EFF-AE8E-848BC3B11DB7}" type="datetimeFigureOut">
              <a:rPr lang="ru-RU" smtClean="0"/>
              <a:t>30.01.2025</a:t>
            </a:fld>
            <a:endParaRPr lang="ru-RU"/>
          </a:p>
        </p:txBody>
      </p:sp>
      <p:sp>
        <p:nvSpPr>
          <p:cNvPr id="6" name="Нижний колонтитул 5">
            <a:extLst>
              <a:ext uri="{FF2B5EF4-FFF2-40B4-BE49-F238E27FC236}">
                <a16:creationId xmlns:a16="http://schemas.microsoft.com/office/drawing/2014/main" xmlns="" id="{24D57951-EED7-46C8-8BA0-3F22151F79A5}"/>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xmlns="" id="{392BA08C-6A9D-4033-A665-42CE1B8FCA7C}"/>
              </a:ext>
            </a:extLst>
          </p:cNvPr>
          <p:cNvSpPr>
            <a:spLocks noGrp="1"/>
          </p:cNvSpPr>
          <p:nvPr>
            <p:ph type="sldNum" sz="quarter" idx="12"/>
          </p:nvPr>
        </p:nvSpPr>
        <p:spPr/>
        <p:txBody>
          <a:bodyPr/>
          <a:lstStyle/>
          <a:p>
            <a:fld id="{338E325A-A1D5-4B65-9A8D-74BC1C30177F}" type="slidenum">
              <a:rPr lang="ru-RU" smtClean="0"/>
              <a:t>‹#›</a:t>
            </a:fld>
            <a:endParaRPr lang="ru-RU"/>
          </a:p>
        </p:txBody>
      </p:sp>
    </p:spTree>
    <p:extLst>
      <p:ext uri="{BB962C8B-B14F-4D97-AF65-F5344CB8AC3E}">
        <p14:creationId xmlns:p14="http://schemas.microsoft.com/office/powerpoint/2010/main" val="2656925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637D8E08-8A42-4648-AA7A-B909DF73000D}"/>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xmlns="" id="{98192F44-691E-430C-844A-76BAC9624FC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xmlns="" id="{9BBCBA39-1DF6-45D3-9EAE-BDAF09557234}"/>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xmlns="" id="{698439DD-6FF0-42A3-8218-3D9DAEB9E56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xmlns="" id="{ED32AD54-46E5-483B-93B6-F5D19BA0A5D4}"/>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xmlns="" id="{05C7FE32-B727-4D24-9E25-6AEE11B9D164}"/>
              </a:ext>
            </a:extLst>
          </p:cNvPr>
          <p:cNvSpPr>
            <a:spLocks noGrp="1"/>
          </p:cNvSpPr>
          <p:nvPr>
            <p:ph type="dt" sz="half" idx="10"/>
          </p:nvPr>
        </p:nvSpPr>
        <p:spPr/>
        <p:txBody>
          <a:bodyPr/>
          <a:lstStyle/>
          <a:p>
            <a:fld id="{3E763243-79B1-4EFF-AE8E-848BC3B11DB7}" type="datetimeFigureOut">
              <a:rPr lang="ru-RU" smtClean="0"/>
              <a:t>30.01.2025</a:t>
            </a:fld>
            <a:endParaRPr lang="ru-RU"/>
          </a:p>
        </p:txBody>
      </p:sp>
      <p:sp>
        <p:nvSpPr>
          <p:cNvPr id="8" name="Нижний колонтитул 7">
            <a:extLst>
              <a:ext uri="{FF2B5EF4-FFF2-40B4-BE49-F238E27FC236}">
                <a16:creationId xmlns:a16="http://schemas.microsoft.com/office/drawing/2014/main" xmlns="" id="{FF014833-B6A1-4F32-933E-692033747F68}"/>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xmlns="" id="{B9E08901-2920-491E-A775-0782383D0BBA}"/>
              </a:ext>
            </a:extLst>
          </p:cNvPr>
          <p:cNvSpPr>
            <a:spLocks noGrp="1"/>
          </p:cNvSpPr>
          <p:nvPr>
            <p:ph type="sldNum" sz="quarter" idx="12"/>
          </p:nvPr>
        </p:nvSpPr>
        <p:spPr/>
        <p:txBody>
          <a:bodyPr/>
          <a:lstStyle/>
          <a:p>
            <a:fld id="{338E325A-A1D5-4B65-9A8D-74BC1C30177F}" type="slidenum">
              <a:rPr lang="ru-RU" smtClean="0"/>
              <a:t>‹#›</a:t>
            </a:fld>
            <a:endParaRPr lang="ru-RU"/>
          </a:p>
        </p:txBody>
      </p:sp>
    </p:spTree>
    <p:extLst>
      <p:ext uri="{BB962C8B-B14F-4D97-AF65-F5344CB8AC3E}">
        <p14:creationId xmlns:p14="http://schemas.microsoft.com/office/powerpoint/2010/main" val="34094455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15C586B4-2730-470D-978B-EEA0CA85DA81}"/>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xmlns="" id="{C6A8353C-F4CD-49C9-9365-E6BB4E4EF57C}"/>
              </a:ext>
            </a:extLst>
          </p:cNvPr>
          <p:cNvSpPr>
            <a:spLocks noGrp="1"/>
          </p:cNvSpPr>
          <p:nvPr>
            <p:ph type="dt" sz="half" idx="10"/>
          </p:nvPr>
        </p:nvSpPr>
        <p:spPr/>
        <p:txBody>
          <a:bodyPr/>
          <a:lstStyle/>
          <a:p>
            <a:fld id="{3E763243-79B1-4EFF-AE8E-848BC3B11DB7}" type="datetimeFigureOut">
              <a:rPr lang="ru-RU" smtClean="0"/>
              <a:t>30.01.2025</a:t>
            </a:fld>
            <a:endParaRPr lang="ru-RU"/>
          </a:p>
        </p:txBody>
      </p:sp>
      <p:sp>
        <p:nvSpPr>
          <p:cNvPr id="4" name="Нижний колонтитул 3">
            <a:extLst>
              <a:ext uri="{FF2B5EF4-FFF2-40B4-BE49-F238E27FC236}">
                <a16:creationId xmlns:a16="http://schemas.microsoft.com/office/drawing/2014/main" xmlns="" id="{CC47B1FF-D4CD-42C1-B67A-12D021095078}"/>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xmlns="" id="{CC9EDAFC-A260-42D3-A3AC-B1183FD66CFE}"/>
              </a:ext>
            </a:extLst>
          </p:cNvPr>
          <p:cNvSpPr>
            <a:spLocks noGrp="1"/>
          </p:cNvSpPr>
          <p:nvPr>
            <p:ph type="sldNum" sz="quarter" idx="12"/>
          </p:nvPr>
        </p:nvSpPr>
        <p:spPr/>
        <p:txBody>
          <a:bodyPr/>
          <a:lstStyle/>
          <a:p>
            <a:fld id="{338E325A-A1D5-4B65-9A8D-74BC1C30177F}" type="slidenum">
              <a:rPr lang="ru-RU" smtClean="0"/>
              <a:t>‹#›</a:t>
            </a:fld>
            <a:endParaRPr lang="ru-RU"/>
          </a:p>
        </p:txBody>
      </p:sp>
    </p:spTree>
    <p:extLst>
      <p:ext uri="{BB962C8B-B14F-4D97-AF65-F5344CB8AC3E}">
        <p14:creationId xmlns:p14="http://schemas.microsoft.com/office/powerpoint/2010/main" val="24397872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xmlns="" id="{DF95A52E-496D-4B62-A1D1-C46B6320A8D2}"/>
              </a:ext>
            </a:extLst>
          </p:cNvPr>
          <p:cNvSpPr>
            <a:spLocks noGrp="1"/>
          </p:cNvSpPr>
          <p:nvPr>
            <p:ph type="dt" sz="half" idx="10"/>
          </p:nvPr>
        </p:nvSpPr>
        <p:spPr/>
        <p:txBody>
          <a:bodyPr/>
          <a:lstStyle/>
          <a:p>
            <a:fld id="{3E763243-79B1-4EFF-AE8E-848BC3B11DB7}" type="datetimeFigureOut">
              <a:rPr lang="ru-RU" smtClean="0"/>
              <a:t>30.01.2025</a:t>
            </a:fld>
            <a:endParaRPr lang="ru-RU"/>
          </a:p>
        </p:txBody>
      </p:sp>
      <p:sp>
        <p:nvSpPr>
          <p:cNvPr id="3" name="Нижний колонтитул 2">
            <a:extLst>
              <a:ext uri="{FF2B5EF4-FFF2-40B4-BE49-F238E27FC236}">
                <a16:creationId xmlns:a16="http://schemas.microsoft.com/office/drawing/2014/main" xmlns="" id="{322D328E-D563-4C96-92C7-82F21A9253CF}"/>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xmlns="" id="{2CFE42FF-38BE-4E0A-8651-67B38DE18369}"/>
              </a:ext>
            </a:extLst>
          </p:cNvPr>
          <p:cNvSpPr>
            <a:spLocks noGrp="1"/>
          </p:cNvSpPr>
          <p:nvPr>
            <p:ph type="sldNum" sz="quarter" idx="12"/>
          </p:nvPr>
        </p:nvSpPr>
        <p:spPr/>
        <p:txBody>
          <a:bodyPr/>
          <a:lstStyle/>
          <a:p>
            <a:fld id="{338E325A-A1D5-4B65-9A8D-74BC1C30177F}" type="slidenum">
              <a:rPr lang="ru-RU" smtClean="0"/>
              <a:t>‹#›</a:t>
            </a:fld>
            <a:endParaRPr lang="ru-RU"/>
          </a:p>
        </p:txBody>
      </p:sp>
    </p:spTree>
    <p:extLst>
      <p:ext uri="{BB962C8B-B14F-4D97-AF65-F5344CB8AC3E}">
        <p14:creationId xmlns:p14="http://schemas.microsoft.com/office/powerpoint/2010/main" val="42290284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84E8F08A-59C0-4D2F-9916-2AE91D981964}"/>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xmlns="" id="{89CDC1C4-8739-4FC0-BC69-1CE87617E1E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xmlns="" id="{46620F34-4321-4D63-B648-72D31B4801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xmlns="" id="{FC8198FA-BD79-4AA9-B956-1B60BFEB7EDF}"/>
              </a:ext>
            </a:extLst>
          </p:cNvPr>
          <p:cNvSpPr>
            <a:spLocks noGrp="1"/>
          </p:cNvSpPr>
          <p:nvPr>
            <p:ph type="dt" sz="half" idx="10"/>
          </p:nvPr>
        </p:nvSpPr>
        <p:spPr/>
        <p:txBody>
          <a:bodyPr/>
          <a:lstStyle/>
          <a:p>
            <a:fld id="{3E763243-79B1-4EFF-AE8E-848BC3B11DB7}" type="datetimeFigureOut">
              <a:rPr lang="ru-RU" smtClean="0"/>
              <a:t>30.01.2025</a:t>
            </a:fld>
            <a:endParaRPr lang="ru-RU"/>
          </a:p>
        </p:txBody>
      </p:sp>
      <p:sp>
        <p:nvSpPr>
          <p:cNvPr id="6" name="Нижний колонтитул 5">
            <a:extLst>
              <a:ext uri="{FF2B5EF4-FFF2-40B4-BE49-F238E27FC236}">
                <a16:creationId xmlns:a16="http://schemas.microsoft.com/office/drawing/2014/main" xmlns="" id="{F3B59FF5-A96A-4035-BF91-FC8D12DF10DA}"/>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xmlns="" id="{F2A69543-6DD2-400D-9902-B7EB43FA9F22}"/>
              </a:ext>
            </a:extLst>
          </p:cNvPr>
          <p:cNvSpPr>
            <a:spLocks noGrp="1"/>
          </p:cNvSpPr>
          <p:nvPr>
            <p:ph type="sldNum" sz="quarter" idx="12"/>
          </p:nvPr>
        </p:nvSpPr>
        <p:spPr/>
        <p:txBody>
          <a:bodyPr/>
          <a:lstStyle/>
          <a:p>
            <a:fld id="{338E325A-A1D5-4B65-9A8D-74BC1C30177F}" type="slidenum">
              <a:rPr lang="ru-RU" smtClean="0"/>
              <a:t>‹#›</a:t>
            </a:fld>
            <a:endParaRPr lang="ru-RU"/>
          </a:p>
        </p:txBody>
      </p:sp>
    </p:spTree>
    <p:extLst>
      <p:ext uri="{BB962C8B-B14F-4D97-AF65-F5344CB8AC3E}">
        <p14:creationId xmlns:p14="http://schemas.microsoft.com/office/powerpoint/2010/main" val="36827254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99B3BAA3-7D44-40AF-9E56-6D2BA2AC109F}"/>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xmlns="" id="{9464FEEF-ED69-4204-83A7-6105FC73A60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xmlns="" id="{4D8E5F3B-E1F8-42E1-8614-6D11F56744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xmlns="" id="{8F5DC4D7-75D7-4541-B61D-8395E6957F01}"/>
              </a:ext>
            </a:extLst>
          </p:cNvPr>
          <p:cNvSpPr>
            <a:spLocks noGrp="1"/>
          </p:cNvSpPr>
          <p:nvPr>
            <p:ph type="dt" sz="half" idx="10"/>
          </p:nvPr>
        </p:nvSpPr>
        <p:spPr/>
        <p:txBody>
          <a:bodyPr/>
          <a:lstStyle/>
          <a:p>
            <a:fld id="{3E763243-79B1-4EFF-AE8E-848BC3B11DB7}" type="datetimeFigureOut">
              <a:rPr lang="ru-RU" smtClean="0"/>
              <a:t>30.01.2025</a:t>
            </a:fld>
            <a:endParaRPr lang="ru-RU"/>
          </a:p>
        </p:txBody>
      </p:sp>
      <p:sp>
        <p:nvSpPr>
          <p:cNvPr id="6" name="Нижний колонтитул 5">
            <a:extLst>
              <a:ext uri="{FF2B5EF4-FFF2-40B4-BE49-F238E27FC236}">
                <a16:creationId xmlns:a16="http://schemas.microsoft.com/office/drawing/2014/main" xmlns="" id="{7CF2499F-5FBF-4794-92FF-894C1590F1A6}"/>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xmlns="" id="{C2C67994-6156-4172-A145-EE12E4A3A545}"/>
              </a:ext>
            </a:extLst>
          </p:cNvPr>
          <p:cNvSpPr>
            <a:spLocks noGrp="1"/>
          </p:cNvSpPr>
          <p:nvPr>
            <p:ph type="sldNum" sz="quarter" idx="12"/>
          </p:nvPr>
        </p:nvSpPr>
        <p:spPr/>
        <p:txBody>
          <a:bodyPr/>
          <a:lstStyle/>
          <a:p>
            <a:fld id="{338E325A-A1D5-4B65-9A8D-74BC1C30177F}" type="slidenum">
              <a:rPr lang="ru-RU" smtClean="0"/>
              <a:t>‹#›</a:t>
            </a:fld>
            <a:endParaRPr lang="ru-RU"/>
          </a:p>
        </p:txBody>
      </p:sp>
    </p:spTree>
    <p:extLst>
      <p:ext uri="{BB962C8B-B14F-4D97-AF65-F5344CB8AC3E}">
        <p14:creationId xmlns:p14="http://schemas.microsoft.com/office/powerpoint/2010/main" val="35973148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4000">
              <a:srgbClr val="D5FAA4">
                <a:alpha val="94902"/>
              </a:srgbClr>
            </a:gs>
            <a:gs pos="61000">
              <a:srgbClr val="D6F3FE"/>
            </a:gs>
            <a:gs pos="100000">
              <a:schemeClr val="accent5">
                <a:lumMod val="45000"/>
                <a:lumOff val="55000"/>
              </a:schemeClr>
            </a:gs>
            <a:gs pos="77000">
              <a:schemeClr val="accent5">
                <a:lumMod val="45000"/>
                <a:lumOff val="55000"/>
              </a:schemeClr>
            </a:gs>
            <a:gs pos="89000">
              <a:schemeClr val="accent5">
                <a:lumMod val="30000"/>
                <a:lumOff val="70000"/>
              </a:schemeClr>
            </a:gs>
          </a:gsLst>
          <a:lin ang="7800000" scaled="0"/>
          <a:tileRect/>
        </a:gra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4C1A7CCA-2645-4C3A-A595-B3C18482E4C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xmlns="" id="{9E217DF4-ADB1-4BA1-8AF0-61616317592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xmlns="" id="{BC3E432F-5E4E-48B4-8839-857A4A6CC59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763243-79B1-4EFF-AE8E-848BC3B11DB7}" type="datetimeFigureOut">
              <a:rPr lang="ru-RU" smtClean="0"/>
              <a:t>30.01.2025</a:t>
            </a:fld>
            <a:endParaRPr lang="ru-RU"/>
          </a:p>
        </p:txBody>
      </p:sp>
      <p:sp>
        <p:nvSpPr>
          <p:cNvPr id="5" name="Нижний колонтитул 4">
            <a:extLst>
              <a:ext uri="{FF2B5EF4-FFF2-40B4-BE49-F238E27FC236}">
                <a16:creationId xmlns:a16="http://schemas.microsoft.com/office/drawing/2014/main" xmlns="" id="{D0B47F30-BFED-4305-B591-01902F9B257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xmlns="" id="{A6E702D9-8404-4D8D-A5B3-F7703348BEC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8E325A-A1D5-4B65-9A8D-74BC1C30177F}" type="slidenum">
              <a:rPr lang="ru-RU" smtClean="0"/>
              <a:t>‹#›</a:t>
            </a:fld>
            <a:endParaRPr lang="ru-RU"/>
          </a:p>
        </p:txBody>
      </p:sp>
    </p:spTree>
    <p:extLst>
      <p:ext uri="{BB962C8B-B14F-4D97-AF65-F5344CB8AC3E}">
        <p14:creationId xmlns:p14="http://schemas.microsoft.com/office/powerpoint/2010/main" val="36416390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3.shkolkovo.online/catalog/4018?SubjectId=12"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bio-faq.ru/prtwo/prtwo610.html"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geeksforgeeks.org/difference-between-open-and-closed-mitosis/" TargetMode="Externa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neofamily.ru/biologiya/task-bank/70858"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bio-ege.sdamgia.ru/problem?id=23847" TargetMode="External"/><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15.jpeg"/></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xmlns="" id="{204222A7-3C34-4713-8A9F-5D49206D9D38}"/>
              </a:ext>
            </a:extLst>
          </p:cNvPr>
          <p:cNvSpPr/>
          <p:nvPr/>
        </p:nvSpPr>
        <p:spPr>
          <a:xfrm>
            <a:off x="3083060" y="849161"/>
            <a:ext cx="6404254" cy="2123658"/>
          </a:xfrm>
          <a:prstGeom prst="rect">
            <a:avLst/>
          </a:prstGeom>
          <a:noFill/>
        </p:spPr>
        <p:txBody>
          <a:bodyPr wrap="none" lIns="91440" tIns="45720" rIns="91440" bIns="45720">
            <a:spAutoFit/>
          </a:bodyPr>
          <a:lstStyle/>
          <a:p>
            <a:pPr algn="ctr"/>
            <a:r>
              <a:rPr lang="ru-RU" sz="6600" b="1" dirty="0">
                <a:ln w="12700">
                  <a:solidFill>
                    <a:schemeClr val="tx1"/>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ЕГЭ по биологии </a:t>
            </a:r>
            <a:br>
              <a:rPr lang="ru-RU" sz="6600" b="1" dirty="0">
                <a:ln w="12700">
                  <a:solidFill>
                    <a:schemeClr val="tx1"/>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br>
            <a:r>
              <a:rPr lang="ru-RU" sz="6600" b="1" dirty="0">
                <a:ln w="12700">
                  <a:solidFill>
                    <a:schemeClr val="tx1"/>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 2025</a:t>
            </a:r>
          </a:p>
        </p:txBody>
      </p:sp>
      <p:sp>
        <p:nvSpPr>
          <p:cNvPr id="7" name="TextBox 6">
            <a:extLst>
              <a:ext uri="{FF2B5EF4-FFF2-40B4-BE49-F238E27FC236}">
                <a16:creationId xmlns:a16="http://schemas.microsoft.com/office/drawing/2014/main" xmlns="" id="{5F8F077A-B748-4C07-B74F-5A191EAF5A6D}"/>
              </a:ext>
            </a:extLst>
          </p:cNvPr>
          <p:cNvSpPr txBox="1"/>
          <p:nvPr/>
        </p:nvSpPr>
        <p:spPr>
          <a:xfrm>
            <a:off x="1275274" y="4035302"/>
            <a:ext cx="6290825" cy="1815882"/>
          </a:xfrm>
          <a:prstGeom prst="rect">
            <a:avLst/>
          </a:prstGeom>
          <a:noFill/>
        </p:spPr>
        <p:txBody>
          <a:bodyPr wrap="none" rtlCol="0">
            <a:spAutoFit/>
          </a:bodyPr>
          <a:lstStyle/>
          <a:p>
            <a:r>
              <a:rPr lang="ru-RU" sz="2800" dirty="0"/>
              <a:t>Коновалова Оксана Семеновна,</a:t>
            </a:r>
          </a:p>
          <a:p>
            <a:r>
              <a:rPr lang="ru-RU" sz="2800" dirty="0"/>
              <a:t>учитель биологии ГБОУ </a:t>
            </a:r>
            <a:r>
              <a:rPr lang="ru-RU" sz="2800" dirty="0" smtClean="0"/>
              <a:t>школа </a:t>
            </a:r>
            <a:r>
              <a:rPr lang="ru-RU" sz="2800" dirty="0"/>
              <a:t>№ 579</a:t>
            </a:r>
          </a:p>
          <a:p>
            <a:r>
              <a:rPr lang="ru-RU" sz="2800" dirty="0"/>
              <a:t>Приморского района Санкт-Петербурга,</a:t>
            </a:r>
          </a:p>
          <a:p>
            <a:r>
              <a:rPr lang="ru-RU" sz="2800" dirty="0"/>
              <a:t>эксперт ГЭК по биологии </a:t>
            </a:r>
          </a:p>
        </p:txBody>
      </p:sp>
      <p:pic>
        <p:nvPicPr>
          <p:cNvPr id="8" name="Picture 4" descr="Picture background">
            <a:extLst>
              <a:ext uri="{FF2B5EF4-FFF2-40B4-BE49-F238E27FC236}">
                <a16:creationId xmlns:a16="http://schemas.microsoft.com/office/drawing/2014/main" xmlns="" id="{DB8CE3E0-EA90-4DA5-B06A-53582CE267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55285" y="2468838"/>
            <a:ext cx="4744143" cy="47441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3938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fsd.multiurok.ru/html/2022/01/09/s_61da06512ea3b/phpnMpHKJ_Cepi-pitaniya.-Gruppy-organizmov_html_ce018d356c4d544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23755" y="263368"/>
            <a:ext cx="6912922" cy="3161283"/>
          </a:xfrm>
          <a:prstGeom prst="rect">
            <a:avLst/>
          </a:prstGeom>
          <a:noFill/>
          <a:extLst>
            <a:ext uri="{909E8E84-426E-40DD-AFC4-6F175D3DCCD1}">
              <a14:hiddenFill xmlns:a14="http://schemas.microsoft.com/office/drawing/2010/main">
                <a:solidFill>
                  <a:srgbClr val="FFFFFF"/>
                </a:solidFill>
              </a14:hiddenFill>
            </a:ext>
          </a:extLst>
        </p:spPr>
      </p:pic>
      <p:pic>
        <p:nvPicPr>
          <p:cNvPr id="3" name="Рисунок 2">
            <a:extLst>
              <a:ext uri="{FF2B5EF4-FFF2-40B4-BE49-F238E27FC236}">
                <a16:creationId xmlns:a16="http://schemas.microsoft.com/office/drawing/2014/main" xmlns="" id="{57C8C7E3-3E93-44D5-A80A-7484B7986365}"/>
              </a:ext>
            </a:extLst>
          </p:cNvPr>
          <p:cNvPicPr>
            <a:picLocks noChangeAspect="1"/>
          </p:cNvPicPr>
          <p:nvPr/>
        </p:nvPicPr>
        <p:blipFill>
          <a:blip r:embed="rId3"/>
          <a:stretch>
            <a:fillRect/>
          </a:stretch>
        </p:blipFill>
        <p:spPr>
          <a:xfrm>
            <a:off x="91582" y="4013818"/>
            <a:ext cx="7497718" cy="2261755"/>
          </a:xfrm>
          <a:prstGeom prst="rect">
            <a:avLst/>
          </a:prstGeom>
        </p:spPr>
      </p:pic>
      <p:pic>
        <p:nvPicPr>
          <p:cNvPr id="6" name="Picture 2" descr="Picture background">
            <a:extLst>
              <a:ext uri="{FF2B5EF4-FFF2-40B4-BE49-F238E27FC236}">
                <a16:creationId xmlns:a16="http://schemas.microsoft.com/office/drawing/2014/main" xmlns="" id="{5E3A04D6-1680-4D9A-B1C1-3CABA028B3D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1860"/>
          <a:stretch/>
        </p:blipFill>
        <p:spPr bwMode="auto">
          <a:xfrm>
            <a:off x="7589300" y="3631843"/>
            <a:ext cx="4511118" cy="26437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58505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4D254BAE-7551-4DD8-BD03-E83C3F0155A5}"/>
              </a:ext>
            </a:extLst>
          </p:cNvPr>
          <p:cNvSpPr txBox="1"/>
          <p:nvPr/>
        </p:nvSpPr>
        <p:spPr>
          <a:xfrm>
            <a:off x="353288" y="4758154"/>
            <a:ext cx="11658600" cy="1200329"/>
          </a:xfrm>
          <a:prstGeom prst="rect">
            <a:avLst/>
          </a:prstGeom>
          <a:noFill/>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ru-RU" altLang="ru-RU" sz="2400" b="1" i="0" u="none" strike="noStrike" cap="none" normalizeH="0" baseline="0" dirty="0">
                <a:ln>
                  <a:noFill/>
                </a:ln>
                <a:solidFill>
                  <a:schemeClr val="tx1"/>
                </a:solidFill>
                <a:effectLst/>
              </a:rPr>
              <a:t>Л.3 </a:t>
            </a:r>
            <a:r>
              <a:rPr kumimoji="0" lang="ru-RU" altLang="ru-RU" sz="2400" b="0" i="0" u="none" strike="noStrike" cap="none" normalizeH="0" baseline="0" dirty="0">
                <a:ln>
                  <a:noFill/>
                </a:ln>
                <a:solidFill>
                  <a:schemeClr val="tx1"/>
                </a:solidFill>
                <a:effectLst/>
              </a:rPr>
              <a:t>Зная правило 10 процентов (правило экологической пирамиды), рассчитайте сколько понадобится фитопланктона, чтобы вырос один кит весом 150тонн? (пищевая цепь: фитопланктон---зоопланктон---кит)</a:t>
            </a:r>
          </a:p>
        </p:txBody>
      </p:sp>
      <p:sp>
        <p:nvSpPr>
          <p:cNvPr id="5" name="Rectangle 2">
            <a:extLst>
              <a:ext uri="{FF2B5EF4-FFF2-40B4-BE49-F238E27FC236}">
                <a16:creationId xmlns:a16="http://schemas.microsoft.com/office/drawing/2014/main" xmlns="" id="{73E26DEE-0E6E-483F-AB2A-4870BDF8FCBD}"/>
              </a:ext>
            </a:extLst>
          </p:cNvPr>
          <p:cNvSpPr>
            <a:spLocks noChangeArrowheads="1"/>
          </p:cNvSpPr>
          <p:nvPr/>
        </p:nvSpPr>
        <p:spPr bwMode="auto">
          <a:xfrm>
            <a:off x="394855" y="646331"/>
            <a:ext cx="116586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2400" b="1" i="0" u="none" strike="noStrike" cap="none" normalizeH="0" baseline="0" dirty="0">
                <a:ln>
                  <a:noFill/>
                </a:ln>
                <a:solidFill>
                  <a:schemeClr val="tx1"/>
                </a:solidFill>
                <a:effectLst/>
              </a:rPr>
              <a:t>Л.3</a:t>
            </a:r>
            <a:r>
              <a:rPr kumimoji="0" lang="ru-RU" altLang="ru-RU" sz="2400" b="0" i="0" u="none" strike="noStrike" cap="none" normalizeH="0" baseline="0" dirty="0">
                <a:ln>
                  <a:noFill/>
                </a:ln>
                <a:solidFill>
                  <a:schemeClr val="tx1"/>
                </a:solidFill>
                <a:effectLst/>
              </a:rPr>
              <a:t> Энергия, поступающая на четвёртый трофический уровень составляет 1100 кДж. Укажите величину первичной готовой продукции экосистемы (в килоджоулях).</a:t>
            </a:r>
          </a:p>
        </p:txBody>
      </p:sp>
      <p:sp>
        <p:nvSpPr>
          <p:cNvPr id="6" name="TextBox 5">
            <a:extLst>
              <a:ext uri="{FF2B5EF4-FFF2-40B4-BE49-F238E27FC236}">
                <a16:creationId xmlns:a16="http://schemas.microsoft.com/office/drawing/2014/main" xmlns="" id="{3432FCC3-CA31-4596-AE0C-B5559EA00DAA}"/>
              </a:ext>
            </a:extLst>
          </p:cNvPr>
          <p:cNvSpPr txBox="1"/>
          <p:nvPr/>
        </p:nvSpPr>
        <p:spPr>
          <a:xfrm>
            <a:off x="2971799" y="0"/>
            <a:ext cx="5955526" cy="646331"/>
          </a:xfrm>
          <a:prstGeom prst="rect">
            <a:avLst/>
          </a:prstGeom>
          <a:noFill/>
        </p:spPr>
        <p:txBody>
          <a:bodyPr wrap="square">
            <a:spAutoFit/>
          </a:bodyPr>
          <a:lstStyle/>
          <a:p>
            <a:pPr algn="ctr"/>
            <a:r>
              <a:rPr lang="ru-RU" sz="3600" b="1" cap="none" spc="0" dirty="0">
                <a:ln w="12700">
                  <a:solidFill>
                    <a:sysClr val="windowText" lastClr="000000"/>
                  </a:solidFill>
                  <a:prstDash val="solid"/>
                </a:ln>
                <a:solidFill>
                  <a:srgbClr val="00B0F0"/>
                </a:solidFill>
                <a:effectLst>
                  <a:innerShdw blurRad="177800">
                    <a:schemeClr val="accent3">
                      <a:lumMod val="50000"/>
                    </a:schemeClr>
                  </a:innerShdw>
                </a:effectLst>
              </a:rPr>
              <a:t>Примеры заданий ЕГЭ</a:t>
            </a:r>
          </a:p>
        </p:txBody>
      </p:sp>
      <p:sp>
        <p:nvSpPr>
          <p:cNvPr id="7" name="Rectangle 1">
            <a:extLst>
              <a:ext uri="{FF2B5EF4-FFF2-40B4-BE49-F238E27FC236}">
                <a16:creationId xmlns:a16="http://schemas.microsoft.com/office/drawing/2014/main" xmlns="" id="{A8CC967D-A2DC-420B-B67E-41111DD49DF6}"/>
              </a:ext>
            </a:extLst>
          </p:cNvPr>
          <p:cNvSpPr>
            <a:spLocks noChangeArrowheads="1"/>
          </p:cNvSpPr>
          <p:nvPr/>
        </p:nvSpPr>
        <p:spPr bwMode="auto">
          <a:xfrm>
            <a:off x="394854" y="1420371"/>
            <a:ext cx="11658599"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2400" b="1" i="0" u="sng" strike="noStrike" cap="none" normalizeH="0" baseline="0" dirty="0">
                <a:ln>
                  <a:noFill/>
                </a:ln>
                <a:solidFill>
                  <a:schemeClr val="tx1"/>
                </a:solidFill>
                <a:effectLst/>
              </a:rPr>
              <a:t>Пояснение:</a:t>
            </a:r>
            <a:r>
              <a:rPr kumimoji="0" lang="ru-RU" altLang="ru-RU" sz="2400" b="1" i="0" u="none" strike="noStrike" cap="none" normalizeH="0" baseline="0" dirty="0">
                <a:ln>
                  <a:noFill/>
                </a:ln>
                <a:solidFill>
                  <a:schemeClr val="tx1"/>
                </a:solidFill>
                <a:effectLst/>
              </a:rPr>
              <a:t> </a:t>
            </a:r>
            <a:r>
              <a:rPr kumimoji="0" lang="ru-RU" altLang="ru-RU" sz="2400" b="0" i="0" u="none" strike="noStrike" cap="none" normalizeH="0" baseline="0" dirty="0">
                <a:ln>
                  <a:noFill/>
                </a:ln>
                <a:solidFill>
                  <a:schemeClr val="tx1"/>
                </a:solidFill>
                <a:effectLst/>
              </a:rPr>
              <a:t>По правилу Р. </a:t>
            </a:r>
            <a:r>
              <a:rPr kumimoji="0" lang="ru-RU" altLang="ru-RU" sz="2400" b="0" i="0" u="none" strike="noStrike" cap="none" normalizeH="0" baseline="0" dirty="0" err="1">
                <a:ln>
                  <a:noFill/>
                </a:ln>
                <a:solidFill>
                  <a:schemeClr val="tx1"/>
                </a:solidFill>
                <a:effectLst/>
              </a:rPr>
              <a:t>Линдермана</a:t>
            </a:r>
            <a:r>
              <a:rPr kumimoji="0" lang="ru-RU" altLang="ru-RU" sz="2400" b="0" i="0" u="none" strike="noStrike" cap="none" normalizeH="0" baseline="0" dirty="0">
                <a:ln>
                  <a:noFill/>
                </a:ln>
                <a:solidFill>
                  <a:schemeClr val="tx1"/>
                </a:solidFill>
                <a:effectLst/>
              </a:rPr>
              <a:t>, на трофический уровень более высокого порядка передаётся 10% энергии. Первичная годовая продукция экосистемы составит </a:t>
            </a:r>
            <a:r>
              <a:rPr kumimoji="0" lang="ru-RU" altLang="ru-RU" sz="2400" b="1" i="0" u="none" strike="noStrike" cap="none" normalizeH="0" baseline="0" dirty="0">
                <a:ln>
                  <a:noFill/>
                </a:ln>
                <a:solidFill>
                  <a:schemeClr val="tx1"/>
                </a:solidFill>
                <a:effectLst/>
              </a:rPr>
              <a:t>1 100 000кДж.</a:t>
            </a:r>
          </a:p>
        </p:txBody>
      </p:sp>
      <p:sp>
        <p:nvSpPr>
          <p:cNvPr id="8" name="Rectangle 2">
            <a:extLst>
              <a:ext uri="{FF2B5EF4-FFF2-40B4-BE49-F238E27FC236}">
                <a16:creationId xmlns:a16="http://schemas.microsoft.com/office/drawing/2014/main" xmlns="" id="{029EC070-0A34-410C-AEE6-FC9D3757D596}"/>
              </a:ext>
            </a:extLst>
          </p:cNvPr>
          <p:cNvSpPr>
            <a:spLocks noChangeArrowheads="1"/>
          </p:cNvSpPr>
          <p:nvPr/>
        </p:nvSpPr>
        <p:spPr bwMode="auto">
          <a:xfrm>
            <a:off x="394853" y="2656076"/>
            <a:ext cx="11575473"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2400" b="1" i="0" u="none" strike="noStrike" cap="none" normalizeH="0" baseline="0" dirty="0">
                <a:ln>
                  <a:noFill/>
                </a:ln>
                <a:solidFill>
                  <a:schemeClr val="tx1"/>
                </a:solidFill>
                <a:effectLst/>
              </a:rPr>
              <a:t>Л.3</a:t>
            </a:r>
            <a:r>
              <a:rPr kumimoji="0" lang="ru-RU" altLang="ru-RU" sz="2400" b="0" i="0" u="none" strike="noStrike" cap="none" normalizeH="0" baseline="0" dirty="0">
                <a:ln>
                  <a:noFill/>
                </a:ln>
                <a:solidFill>
                  <a:schemeClr val="tx1"/>
                </a:solidFill>
                <a:effectLst/>
              </a:rPr>
              <a:t> Первичная годовая продукция экосистемы составляет 350 000 кДж. Укажите величину энергии, поступающей на третий трофический уровень (в килоджоулях).</a:t>
            </a:r>
          </a:p>
        </p:txBody>
      </p:sp>
      <p:sp>
        <p:nvSpPr>
          <p:cNvPr id="9" name="Rectangle 3">
            <a:extLst>
              <a:ext uri="{FF2B5EF4-FFF2-40B4-BE49-F238E27FC236}">
                <a16:creationId xmlns:a16="http://schemas.microsoft.com/office/drawing/2014/main" xmlns="" id="{EFE1B321-0C5E-4A34-87AE-227B94C3A66C}"/>
              </a:ext>
            </a:extLst>
          </p:cNvPr>
          <p:cNvSpPr>
            <a:spLocks noChangeArrowheads="1"/>
          </p:cNvSpPr>
          <p:nvPr/>
        </p:nvSpPr>
        <p:spPr bwMode="auto">
          <a:xfrm>
            <a:off x="394852" y="3522449"/>
            <a:ext cx="11575473"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2400" b="1" i="0" u="sng" strike="noStrike" cap="none" normalizeH="0" baseline="0" dirty="0">
                <a:ln>
                  <a:noFill/>
                </a:ln>
                <a:solidFill>
                  <a:schemeClr val="tx1"/>
                </a:solidFill>
                <a:effectLst/>
              </a:rPr>
              <a:t>Пояснение:</a:t>
            </a:r>
            <a:r>
              <a:rPr kumimoji="0" lang="ru-RU" altLang="ru-RU" sz="2400" b="0" i="0" u="none" strike="noStrike" cap="none" normalizeH="0" baseline="0" dirty="0">
                <a:ln>
                  <a:noFill/>
                </a:ln>
                <a:solidFill>
                  <a:schemeClr val="tx1"/>
                </a:solidFill>
                <a:effectLst/>
              </a:rPr>
              <a:t> По правилу Р.  </a:t>
            </a:r>
            <a:r>
              <a:rPr kumimoji="0" lang="ru-RU" altLang="ru-RU" sz="2400" b="0" i="0" u="none" strike="noStrike" cap="none" normalizeH="0" baseline="0" dirty="0" err="1">
                <a:ln>
                  <a:noFill/>
                </a:ln>
                <a:solidFill>
                  <a:schemeClr val="tx1"/>
                </a:solidFill>
                <a:effectLst/>
              </a:rPr>
              <a:t>Линдермана</a:t>
            </a:r>
            <a:r>
              <a:rPr kumimoji="0" lang="ru-RU" altLang="ru-RU" sz="2400" b="0" i="0" u="none" strike="noStrike" cap="none" normalizeH="0" baseline="0" dirty="0">
                <a:ln>
                  <a:noFill/>
                </a:ln>
                <a:solidFill>
                  <a:schemeClr val="tx1"/>
                </a:solidFill>
                <a:effectLst/>
              </a:rPr>
              <a:t>, на трофический уровень более высокого порядка передаётся 10% энергии. Энергия, поступающая на третий трофический уровень, составит </a:t>
            </a:r>
            <a:r>
              <a:rPr kumimoji="0" lang="ru-RU" altLang="ru-RU" sz="2400" b="1" i="0" u="none" strike="noStrike" cap="none" normalizeH="0" baseline="0" dirty="0">
                <a:ln>
                  <a:noFill/>
                </a:ln>
                <a:solidFill>
                  <a:schemeClr val="tx1"/>
                </a:solidFill>
                <a:effectLst/>
              </a:rPr>
              <a:t>3500 кДж.</a:t>
            </a:r>
          </a:p>
        </p:txBody>
      </p:sp>
      <p:sp>
        <p:nvSpPr>
          <p:cNvPr id="11" name="TextBox 10">
            <a:extLst>
              <a:ext uri="{FF2B5EF4-FFF2-40B4-BE49-F238E27FC236}">
                <a16:creationId xmlns:a16="http://schemas.microsoft.com/office/drawing/2014/main" xmlns="" id="{864FACE3-18D3-4F17-BFD7-B1ADAEA4F7AF}"/>
              </a:ext>
            </a:extLst>
          </p:cNvPr>
          <p:cNvSpPr txBox="1"/>
          <p:nvPr/>
        </p:nvSpPr>
        <p:spPr>
          <a:xfrm>
            <a:off x="356755" y="5911021"/>
            <a:ext cx="11481957" cy="461665"/>
          </a:xfrm>
          <a:prstGeom prst="rect">
            <a:avLst/>
          </a:prstGeom>
          <a:noFill/>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ru-RU" altLang="ru-RU" sz="2400" b="1" i="0" u="sng" strike="noStrike" cap="none" normalizeH="0" baseline="0" dirty="0">
                <a:ln>
                  <a:noFill/>
                </a:ln>
                <a:solidFill>
                  <a:schemeClr val="tx1"/>
                </a:solidFill>
                <a:effectLst/>
              </a:rPr>
              <a:t>Ответ:</a:t>
            </a:r>
            <a:r>
              <a:rPr kumimoji="0" lang="ru-RU" altLang="ru-RU" sz="2400" b="0" i="0" u="none" strike="noStrike" cap="none" normalizeH="0" baseline="0" dirty="0">
                <a:ln>
                  <a:noFill/>
                </a:ln>
                <a:solidFill>
                  <a:schemeClr val="tx1"/>
                </a:solidFill>
                <a:effectLst/>
              </a:rPr>
              <a:t> 150 000 х 10 х 10= </a:t>
            </a:r>
            <a:r>
              <a:rPr kumimoji="0" lang="ru-RU" altLang="ru-RU" sz="2400" b="1" i="0" u="none" strike="noStrike" cap="none" normalizeH="0" baseline="0" dirty="0">
                <a:ln>
                  <a:noFill/>
                </a:ln>
                <a:solidFill>
                  <a:schemeClr val="tx1"/>
                </a:solidFill>
                <a:effectLst/>
              </a:rPr>
              <a:t>15 000 000 кг (15 000 тонн)</a:t>
            </a:r>
          </a:p>
        </p:txBody>
      </p:sp>
    </p:spTree>
    <p:extLst>
      <p:ext uri="{BB962C8B-B14F-4D97-AF65-F5344CB8AC3E}">
        <p14:creationId xmlns:p14="http://schemas.microsoft.com/office/powerpoint/2010/main" val="3844134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P spid="9"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xmlns="" id="{71FC7B18-FD2A-4CCC-9DE2-35ABE3006F8D}"/>
              </a:ext>
            </a:extLst>
          </p:cNvPr>
          <p:cNvSpPr>
            <a:spLocks noChangeArrowheads="1"/>
          </p:cNvSpPr>
          <p:nvPr/>
        </p:nvSpPr>
        <p:spPr bwMode="auto">
          <a:xfrm>
            <a:off x="394915" y="2581043"/>
            <a:ext cx="11402170"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ru-RU" altLang="ru-RU" sz="2400" b="1" i="0" u="none" strike="noStrike" cap="none" normalizeH="0" baseline="0" dirty="0">
                <a:ln>
                  <a:noFill/>
                </a:ln>
                <a:solidFill>
                  <a:schemeClr val="tx1"/>
                </a:solidFill>
                <a:effectLst/>
              </a:rPr>
              <a:t>Л.19 </a:t>
            </a:r>
            <a:r>
              <a:rPr kumimoji="0" lang="ru-RU" altLang="ru-RU" sz="2400" b="0" i="0" u="none" strike="noStrike" cap="none" normalizeH="0" baseline="0" dirty="0">
                <a:ln>
                  <a:noFill/>
                </a:ln>
                <a:solidFill>
                  <a:schemeClr val="tx1"/>
                </a:solidFill>
                <a:effectLst/>
              </a:rPr>
              <a:t>В соответствии с правилом экологической пирамиды:</a:t>
            </a:r>
          </a:p>
          <a:p>
            <a:pPr marL="0" marR="0" lvl="0" indent="0" defTabSz="914400" rtl="0" eaLnBrk="0" fontAlgn="base" latinLnBrk="0" hangingPunct="0">
              <a:lnSpc>
                <a:spcPct val="100000"/>
              </a:lnSpc>
              <a:spcBef>
                <a:spcPct val="0"/>
              </a:spcBef>
              <a:spcAft>
                <a:spcPct val="0"/>
              </a:spcAft>
              <a:buClrTx/>
              <a:buSzTx/>
              <a:buFontTx/>
              <a:buNone/>
              <a:tabLst/>
            </a:pPr>
            <a:r>
              <a:rPr kumimoji="0" lang="ru-RU" altLang="ru-RU" sz="2400" b="0" i="0" u="none" strike="noStrike" cap="none" normalizeH="0" baseline="0" dirty="0">
                <a:ln>
                  <a:noFill/>
                </a:ln>
                <a:solidFill>
                  <a:schemeClr val="tx1"/>
                </a:solidFill>
                <a:effectLst/>
              </a:rPr>
              <a:t>1)  часть содержащейся в пище энергии используется на процессы жизнедеятельности организмов;</a:t>
            </a:r>
          </a:p>
          <a:p>
            <a:pPr marL="0" marR="0" lvl="0" indent="0" defTabSz="914400" rtl="0" eaLnBrk="0" fontAlgn="base" latinLnBrk="0" hangingPunct="0">
              <a:lnSpc>
                <a:spcPct val="100000"/>
              </a:lnSpc>
              <a:spcBef>
                <a:spcPct val="0"/>
              </a:spcBef>
              <a:spcAft>
                <a:spcPct val="0"/>
              </a:spcAft>
              <a:buClrTx/>
              <a:buSzTx/>
              <a:buFontTx/>
              <a:buNone/>
              <a:tabLst/>
            </a:pPr>
            <a:r>
              <a:rPr kumimoji="0" lang="ru-RU" altLang="ru-RU" sz="2400" b="0" i="0" u="none" strike="noStrike" cap="none" normalizeH="0" baseline="0" dirty="0">
                <a:ln>
                  <a:noFill/>
                </a:ln>
                <a:solidFill>
                  <a:schemeClr val="tx1"/>
                </a:solidFill>
                <a:effectLst/>
              </a:rPr>
              <a:t>2)  часть энергии превращается в тепло и рассеивается;</a:t>
            </a:r>
          </a:p>
          <a:p>
            <a:pPr marL="0" marR="0" lvl="0" indent="0" defTabSz="914400" rtl="0" eaLnBrk="0" fontAlgn="base" latinLnBrk="0" hangingPunct="0">
              <a:lnSpc>
                <a:spcPct val="100000"/>
              </a:lnSpc>
              <a:spcBef>
                <a:spcPct val="0"/>
              </a:spcBef>
              <a:spcAft>
                <a:spcPct val="0"/>
              </a:spcAft>
              <a:buClrTx/>
              <a:buSzTx/>
              <a:buFontTx/>
              <a:buNone/>
              <a:tabLst/>
            </a:pPr>
            <a:r>
              <a:rPr kumimoji="0" lang="ru-RU" altLang="ru-RU" sz="2400" b="0" i="0" u="none" strike="noStrike" cap="none" normalizeH="0" baseline="0" dirty="0">
                <a:ln>
                  <a:noFill/>
                </a:ln>
                <a:solidFill>
                  <a:schemeClr val="tx1"/>
                </a:solidFill>
                <a:effectLst/>
              </a:rPr>
              <a:t>3)  вся энергия пищи преобразуется в химическую;</a:t>
            </a:r>
          </a:p>
          <a:p>
            <a:pPr marL="0" marR="0" lvl="0" indent="0" defTabSz="914400" rtl="0" eaLnBrk="0" fontAlgn="base" latinLnBrk="0" hangingPunct="0">
              <a:lnSpc>
                <a:spcPct val="100000"/>
              </a:lnSpc>
              <a:spcBef>
                <a:spcPct val="0"/>
              </a:spcBef>
              <a:spcAft>
                <a:spcPct val="0"/>
              </a:spcAft>
              <a:buClrTx/>
              <a:buSzTx/>
              <a:buFontTx/>
              <a:buNone/>
              <a:tabLst/>
            </a:pPr>
            <a:r>
              <a:rPr kumimoji="0" lang="ru-RU" altLang="ru-RU" sz="2400" b="0" i="0" u="none" strike="noStrike" cap="none" normalizeH="0" baseline="0" dirty="0">
                <a:ln>
                  <a:noFill/>
                </a:ln>
                <a:solidFill>
                  <a:schemeClr val="tx1"/>
                </a:solidFill>
                <a:effectLst/>
              </a:rPr>
              <a:t>4)  значительная часть энергии запасается в молекулах АТФ;</a:t>
            </a:r>
          </a:p>
          <a:p>
            <a:pPr marL="0" marR="0" lvl="0" indent="0" defTabSz="914400" rtl="0" eaLnBrk="0" fontAlgn="base" latinLnBrk="0" hangingPunct="0">
              <a:lnSpc>
                <a:spcPct val="100000"/>
              </a:lnSpc>
              <a:spcBef>
                <a:spcPct val="0"/>
              </a:spcBef>
              <a:spcAft>
                <a:spcPct val="0"/>
              </a:spcAft>
              <a:buClrTx/>
              <a:buSzTx/>
              <a:buFontTx/>
              <a:buNone/>
              <a:tabLst/>
            </a:pPr>
            <a:r>
              <a:rPr kumimoji="0" lang="ru-RU" altLang="ru-RU" sz="2400" b="0" i="0" u="none" strike="noStrike" cap="none" normalizeH="0" baseline="0" dirty="0">
                <a:ln>
                  <a:noFill/>
                </a:ln>
                <a:solidFill>
                  <a:schemeClr val="tx1"/>
                </a:solidFill>
                <a:effectLst/>
              </a:rPr>
              <a:t>5)  происходит колебание численности популяций;</a:t>
            </a:r>
          </a:p>
          <a:p>
            <a:pPr marL="0" marR="0" lvl="0" indent="0" defTabSz="914400" rtl="0" eaLnBrk="0" fontAlgn="base" latinLnBrk="0" hangingPunct="0">
              <a:lnSpc>
                <a:spcPct val="100000"/>
              </a:lnSpc>
              <a:spcBef>
                <a:spcPct val="0"/>
              </a:spcBef>
              <a:spcAft>
                <a:spcPct val="0"/>
              </a:spcAft>
              <a:buClrTx/>
              <a:buSzTx/>
              <a:buFontTx/>
              <a:buNone/>
              <a:tabLst/>
            </a:pPr>
            <a:r>
              <a:rPr kumimoji="0" lang="ru-RU" altLang="ru-RU" sz="2400" b="0" i="0" u="none" strike="noStrike" cap="none" normalizeH="0" baseline="0" dirty="0">
                <a:ln>
                  <a:noFill/>
                </a:ln>
                <a:solidFill>
                  <a:schemeClr val="tx1"/>
                </a:solidFill>
                <a:effectLst/>
              </a:rPr>
              <a:t>6)  от звена к звену в цепи питания биомасса уменьшается.</a:t>
            </a:r>
          </a:p>
        </p:txBody>
      </p:sp>
      <p:sp>
        <p:nvSpPr>
          <p:cNvPr id="5" name="Rectangle 2">
            <a:extLst>
              <a:ext uri="{FF2B5EF4-FFF2-40B4-BE49-F238E27FC236}">
                <a16:creationId xmlns:a16="http://schemas.microsoft.com/office/drawing/2014/main" xmlns="" id="{8E4B3F80-6FD4-43F6-8ED1-B3D4A55EB664}"/>
              </a:ext>
            </a:extLst>
          </p:cNvPr>
          <p:cNvSpPr>
            <a:spLocks noChangeArrowheads="1"/>
          </p:cNvSpPr>
          <p:nvPr/>
        </p:nvSpPr>
        <p:spPr bwMode="auto">
          <a:xfrm>
            <a:off x="394914" y="646331"/>
            <a:ext cx="11402171"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2400" b="1" i="0" u="none" strike="noStrike" cap="none" normalizeH="0" baseline="0" dirty="0">
                <a:ln>
                  <a:noFill/>
                </a:ln>
                <a:solidFill>
                  <a:schemeClr val="tx1"/>
                </a:solidFill>
                <a:effectLst/>
              </a:rPr>
              <a:t>Л.19 </a:t>
            </a:r>
            <a:r>
              <a:rPr kumimoji="0" lang="ru-RU" altLang="ru-RU" sz="2400" b="0" i="0" u="none" strike="noStrike" cap="none" normalizeH="0" baseline="0" dirty="0">
                <a:ln>
                  <a:noFill/>
                </a:ln>
                <a:solidFill>
                  <a:schemeClr val="tx1"/>
                </a:solidFill>
                <a:effectLst/>
              </a:rPr>
              <a:t>Выберите три верных ответа из шести и запишите цифры, под которыми они указаны. Какие три вида экологических пирамид различают учёные экологи?</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2400" b="0" i="0" u="none" strike="noStrike" cap="none" normalizeH="0" baseline="0" dirty="0">
                <a:ln>
                  <a:noFill/>
                </a:ln>
                <a:solidFill>
                  <a:schemeClr val="tx1"/>
                </a:solidFill>
                <a:effectLst/>
              </a:rPr>
              <a:t>1.  Пирамида видов. 2.  Пирамида чисел. 3.  Пирамида биомассы.                                      4.  Пирамида энергии.</a:t>
            </a:r>
            <a:r>
              <a:rPr kumimoji="0" lang="en-US" altLang="ru-RU" sz="2400" b="0" i="0" u="none" strike="noStrike" cap="none" normalizeH="0" baseline="0" dirty="0">
                <a:ln>
                  <a:noFill/>
                </a:ln>
                <a:solidFill>
                  <a:schemeClr val="tx1"/>
                </a:solidFill>
                <a:effectLst/>
              </a:rPr>
              <a:t> </a:t>
            </a:r>
            <a:r>
              <a:rPr kumimoji="0" lang="ru-RU" altLang="ru-RU" sz="2400" b="0" i="0" u="none" strike="noStrike" cap="none" normalizeH="0" baseline="0" dirty="0">
                <a:ln>
                  <a:noFill/>
                </a:ln>
                <a:solidFill>
                  <a:schemeClr val="tx1"/>
                </a:solidFill>
                <a:effectLst/>
              </a:rPr>
              <a:t>5.  Пирамида </a:t>
            </a:r>
            <a:r>
              <a:rPr kumimoji="0" lang="ru-RU" altLang="ru-RU" sz="2400" b="0" i="0" u="none" strike="noStrike" cap="none" normalizeH="0" baseline="0" dirty="0" err="1">
                <a:ln>
                  <a:noFill/>
                </a:ln>
                <a:solidFill>
                  <a:schemeClr val="tx1"/>
                </a:solidFill>
                <a:effectLst/>
              </a:rPr>
              <a:t>редуцентов</a:t>
            </a:r>
            <a:r>
              <a:rPr kumimoji="0" lang="ru-RU" altLang="ru-RU" sz="2400" b="0" i="0" u="none" strike="noStrike" cap="none" normalizeH="0" baseline="0" dirty="0">
                <a:ln>
                  <a:noFill/>
                </a:ln>
                <a:solidFill>
                  <a:schemeClr val="tx1"/>
                </a:solidFill>
                <a:effectLst/>
              </a:rPr>
              <a:t>. 6.  Пирамида динамики.</a:t>
            </a:r>
          </a:p>
        </p:txBody>
      </p:sp>
      <p:pic>
        <p:nvPicPr>
          <p:cNvPr id="8" name="Picture 4" descr="Picture background">
            <a:extLst>
              <a:ext uri="{FF2B5EF4-FFF2-40B4-BE49-F238E27FC236}">
                <a16:creationId xmlns:a16="http://schemas.microsoft.com/office/drawing/2014/main" xmlns="" id="{AC141DCE-18EE-447F-9CDD-DD4FAA245DC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90454" y="4330262"/>
            <a:ext cx="2527738" cy="2527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19800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a:extLst>
              <a:ext uri="{FF2B5EF4-FFF2-40B4-BE49-F238E27FC236}">
                <a16:creationId xmlns:a16="http://schemas.microsoft.com/office/drawing/2014/main" xmlns="" id="{361D2A17-DFF7-4A48-98EB-CF95749360CA}"/>
              </a:ext>
            </a:extLst>
          </p:cNvPr>
          <p:cNvSpPr>
            <a:spLocks noChangeArrowheads="1"/>
          </p:cNvSpPr>
          <p:nvPr/>
        </p:nvSpPr>
        <p:spPr bwMode="auto">
          <a:xfrm>
            <a:off x="356754" y="76893"/>
            <a:ext cx="11835246"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ru-RU" altLang="ru-RU" sz="2400" b="1" dirty="0"/>
              <a:t>Л. 26 </a:t>
            </a:r>
            <a:r>
              <a:rPr kumimoji="0" lang="ru-RU" altLang="ru-RU" sz="2400" b="0" i="0" u="none" strike="noStrike" cap="none" normalizeH="0" baseline="0" dirty="0">
                <a:ln>
                  <a:noFill/>
                </a:ln>
                <a:solidFill>
                  <a:schemeClr val="tx1"/>
                </a:solidFill>
                <a:effectLst/>
              </a:rPr>
              <a:t>Объясните, почему выращивать растительные культуры энергетически выгоднее, чем заниматься животноводством?</a:t>
            </a:r>
          </a:p>
        </p:txBody>
      </p:sp>
      <p:sp>
        <p:nvSpPr>
          <p:cNvPr id="2" name="Rectangle 1">
            <a:extLst>
              <a:ext uri="{FF2B5EF4-FFF2-40B4-BE49-F238E27FC236}">
                <a16:creationId xmlns:a16="http://schemas.microsoft.com/office/drawing/2014/main" xmlns="" id="{99E237E6-E371-4B07-8824-976DC354A8EE}"/>
              </a:ext>
            </a:extLst>
          </p:cNvPr>
          <p:cNvSpPr>
            <a:spLocks noChangeArrowheads="1"/>
          </p:cNvSpPr>
          <p:nvPr/>
        </p:nvSpPr>
        <p:spPr bwMode="auto">
          <a:xfrm>
            <a:off x="264522" y="869113"/>
            <a:ext cx="11896734" cy="2123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2200" b="1" i="0" u="none" strike="noStrike" cap="none" normalizeH="0" baseline="0" dirty="0">
                <a:ln>
                  <a:noFill/>
                </a:ln>
                <a:solidFill>
                  <a:schemeClr val="tx1"/>
                </a:solidFill>
                <a:effectLst/>
              </a:rPr>
              <a:t>Ответ: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2200" b="0" i="0" u="none" strike="noStrike" cap="none" normalizeH="0" baseline="0" dirty="0">
                <a:ln>
                  <a:noFill/>
                </a:ln>
                <a:solidFill>
                  <a:schemeClr val="tx1"/>
                </a:solidFill>
                <a:effectLst/>
              </a:rPr>
              <a:t>1.  Растения занимают первый трофический уровень в агроэкосистеме.</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2200" b="0" i="0" u="none" strike="noStrike" cap="none" normalizeH="0" baseline="0" dirty="0">
                <a:ln>
                  <a:noFill/>
                </a:ln>
                <a:solidFill>
                  <a:schemeClr val="tx1"/>
                </a:solidFill>
                <a:effectLst/>
              </a:rPr>
              <a:t>2.  Энергию для набора биомассы растения получают из солнечного света.</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2200" b="0" i="0" u="none" strike="noStrike" cap="none" normalizeH="0" baseline="0" dirty="0">
                <a:ln>
                  <a:noFill/>
                </a:ln>
                <a:solidFill>
                  <a:schemeClr val="tx1"/>
                </a:solidFill>
                <a:effectLst/>
              </a:rPr>
              <a:t>3.  Животные находятся на втором трофическом уровне.</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2200" b="0" i="0" u="none" strike="noStrike" cap="none" normalizeH="0" baseline="0" dirty="0">
                <a:ln>
                  <a:noFill/>
                </a:ln>
                <a:solidFill>
                  <a:schemeClr val="tx1"/>
                </a:solidFill>
                <a:effectLst/>
              </a:rPr>
              <a:t>4.  Только 10% процентов энергии переходит с одного уровня на другой.</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2200" b="0" i="0" u="none" strike="noStrike" cap="none" normalizeH="0" baseline="0" dirty="0">
                <a:ln>
                  <a:noFill/>
                </a:ln>
                <a:solidFill>
                  <a:schemeClr val="tx1"/>
                </a:solidFill>
                <a:effectLst/>
              </a:rPr>
              <a:t>5.  Поэтому для того, чтобы прокормить скот, необходимо вырастить гораздо больше растений.</a:t>
            </a:r>
          </a:p>
        </p:txBody>
      </p:sp>
      <p:pic>
        <p:nvPicPr>
          <p:cNvPr id="11" name="Picture 4" descr="Picture background">
            <a:extLst>
              <a:ext uri="{FF2B5EF4-FFF2-40B4-BE49-F238E27FC236}">
                <a16:creationId xmlns:a16="http://schemas.microsoft.com/office/drawing/2014/main" xmlns="" id="{DFEEF70E-BE7A-45F1-9390-20D681F4701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15145" y="4330262"/>
            <a:ext cx="2527738" cy="2527738"/>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
            <a:extLst>
              <a:ext uri="{FF2B5EF4-FFF2-40B4-BE49-F238E27FC236}">
                <a16:creationId xmlns:a16="http://schemas.microsoft.com/office/drawing/2014/main" xmlns="" id="{775BA925-D0F0-43CD-85EE-8954F1DF898F}"/>
              </a:ext>
            </a:extLst>
          </p:cNvPr>
          <p:cNvSpPr>
            <a:spLocks noChangeArrowheads="1"/>
          </p:cNvSpPr>
          <p:nvPr/>
        </p:nvSpPr>
        <p:spPr bwMode="auto">
          <a:xfrm>
            <a:off x="239864" y="3781605"/>
            <a:ext cx="11712271" cy="2800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lang="ru-RU" altLang="ru-RU" sz="2200" b="1" dirty="0"/>
              <a:t>Ответ:</a:t>
            </a:r>
            <a:endParaRPr kumimoji="0" lang="ru-RU" altLang="ru-RU" sz="2200" b="1" i="0" u="none" strike="noStrike" cap="none" normalizeH="0" baseline="0" dirty="0">
              <a:ln>
                <a:noFill/>
              </a:ln>
              <a:solidFill>
                <a:schemeClr val="tx1"/>
              </a:solidFill>
              <a:effectLst/>
            </a:endParaRPr>
          </a:p>
          <a:p>
            <a:pPr marL="0" marR="0" lvl="0" indent="0" defTabSz="914400" rtl="0" eaLnBrk="0" fontAlgn="base" latinLnBrk="0" hangingPunct="0">
              <a:lnSpc>
                <a:spcPct val="100000"/>
              </a:lnSpc>
              <a:spcBef>
                <a:spcPct val="0"/>
              </a:spcBef>
              <a:spcAft>
                <a:spcPct val="0"/>
              </a:spcAft>
              <a:buClrTx/>
              <a:buSzTx/>
              <a:buFontTx/>
              <a:buNone/>
              <a:tabLst/>
            </a:pPr>
            <a:r>
              <a:rPr kumimoji="0" lang="ru-RU" altLang="ru-RU" sz="2200" b="0" i="0" u="none" strike="noStrike" cap="none" normalizeH="0" baseline="0" dirty="0">
                <a:ln>
                  <a:noFill/>
                </a:ln>
                <a:solidFill>
                  <a:schemeClr val="tx1"/>
                </a:solidFill>
                <a:effectLst/>
              </a:rPr>
              <a:t>1.  Пищевая цепь включает в себя продуцентов, консументов и </a:t>
            </a:r>
            <a:r>
              <a:rPr kumimoji="0" lang="ru-RU" altLang="ru-RU" sz="2200" b="0" i="0" u="none" strike="noStrike" cap="none" normalizeH="0" baseline="0" dirty="0" err="1">
                <a:ln>
                  <a:noFill/>
                </a:ln>
                <a:solidFill>
                  <a:schemeClr val="tx1"/>
                </a:solidFill>
                <a:effectLst/>
              </a:rPr>
              <a:t>редуцентов</a:t>
            </a:r>
            <a:r>
              <a:rPr kumimoji="0" lang="ru-RU" altLang="ru-RU" sz="2200" b="0" i="0" u="none" strike="noStrike" cap="none" normalizeH="0" baseline="0" dirty="0">
                <a:ln>
                  <a:noFill/>
                </a:ln>
                <a:solidFill>
                  <a:schemeClr val="tx1"/>
                </a:solidFill>
                <a:effectLst/>
              </a:rPr>
              <a:t>. </a:t>
            </a:r>
          </a:p>
          <a:p>
            <a:pPr marL="0" marR="0" lvl="0" indent="0" defTabSz="914400" rtl="0" eaLnBrk="0" fontAlgn="base" latinLnBrk="0" hangingPunct="0">
              <a:lnSpc>
                <a:spcPct val="100000"/>
              </a:lnSpc>
              <a:spcBef>
                <a:spcPct val="0"/>
              </a:spcBef>
              <a:spcAft>
                <a:spcPct val="0"/>
              </a:spcAft>
              <a:buClrTx/>
              <a:buSzTx/>
              <a:buFontTx/>
              <a:buNone/>
              <a:tabLst/>
            </a:pPr>
            <a:r>
              <a:rPr kumimoji="0" lang="ru-RU" altLang="ru-RU" sz="2200" b="0" i="0" u="none" strike="noStrike" cap="none" normalizeH="0" baseline="0" dirty="0">
                <a:ln>
                  <a:noFill/>
                </a:ln>
                <a:solidFill>
                  <a:schemeClr val="tx1"/>
                </a:solidFill>
                <a:effectLst/>
              </a:rPr>
              <a:t>2.  В каждом звене большая часть органического вещества (примерно 90%)                              расщепляется до неорганических веществ, и они выделяются в окружающую среду.</a:t>
            </a:r>
          </a:p>
          <a:p>
            <a:pPr marL="0" marR="0" lvl="0" indent="0" defTabSz="914400" rtl="0" eaLnBrk="0" fontAlgn="base" latinLnBrk="0" hangingPunct="0">
              <a:lnSpc>
                <a:spcPct val="100000"/>
              </a:lnSpc>
              <a:spcBef>
                <a:spcPct val="0"/>
              </a:spcBef>
              <a:spcAft>
                <a:spcPct val="0"/>
              </a:spcAft>
              <a:buClrTx/>
              <a:buSzTx/>
              <a:buFontTx/>
              <a:buNone/>
              <a:tabLst/>
            </a:pPr>
            <a:r>
              <a:rPr kumimoji="0" lang="ru-RU" altLang="ru-RU" sz="2200" b="0" i="0" u="none" strike="noStrike" cap="none" normalizeH="0" baseline="0" dirty="0">
                <a:ln>
                  <a:noFill/>
                </a:ln>
                <a:solidFill>
                  <a:schemeClr val="tx1"/>
                </a:solidFill>
                <a:effectLst/>
              </a:rPr>
              <a:t>3.  Выделенная при этом энергия тратится на жизнедеятельность, превращается </a:t>
            </a:r>
          </a:p>
          <a:p>
            <a:pPr marL="0" marR="0" lvl="0" indent="0" defTabSz="914400" rtl="0" eaLnBrk="0" fontAlgn="base" latinLnBrk="0" hangingPunct="0">
              <a:lnSpc>
                <a:spcPct val="100000"/>
              </a:lnSpc>
              <a:spcBef>
                <a:spcPct val="0"/>
              </a:spcBef>
              <a:spcAft>
                <a:spcPct val="0"/>
              </a:spcAft>
              <a:buClrTx/>
              <a:buSzTx/>
              <a:buFontTx/>
              <a:buNone/>
              <a:tabLst/>
            </a:pPr>
            <a:r>
              <a:rPr kumimoji="0" lang="ru-RU" altLang="ru-RU" sz="2200" b="0" i="0" u="none" strike="noStrike" cap="none" normalizeH="0" baseline="0" dirty="0">
                <a:ln>
                  <a:noFill/>
                </a:ln>
                <a:solidFill>
                  <a:schemeClr val="tx1"/>
                </a:solidFill>
                <a:effectLst/>
              </a:rPr>
              <a:t>в тепловую энергию и рассеивается в окружающую среду. Таким образом, от                               звена к звену уменьшается биомасса. Эта закономерность называется правилом                                                 10% или правилом экологической пирамиды.</a:t>
            </a:r>
          </a:p>
        </p:txBody>
      </p:sp>
      <p:sp>
        <p:nvSpPr>
          <p:cNvPr id="15" name="TextBox 14">
            <a:extLst>
              <a:ext uri="{FF2B5EF4-FFF2-40B4-BE49-F238E27FC236}">
                <a16:creationId xmlns:a16="http://schemas.microsoft.com/office/drawing/2014/main" xmlns="" id="{9B990C7E-76F0-4FF9-AA9F-4DE5C74E5245}"/>
              </a:ext>
            </a:extLst>
          </p:cNvPr>
          <p:cNvSpPr txBox="1"/>
          <p:nvPr/>
        </p:nvSpPr>
        <p:spPr>
          <a:xfrm>
            <a:off x="264522" y="3013501"/>
            <a:ext cx="11835246" cy="830997"/>
          </a:xfrm>
          <a:prstGeom prst="rect">
            <a:avLst/>
          </a:prstGeom>
          <a:noFill/>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ru-RU" altLang="ru-RU" sz="2400" b="1" i="0" u="none" strike="noStrike" cap="none" normalizeH="0" baseline="0" dirty="0">
                <a:ln>
                  <a:noFill/>
                </a:ln>
                <a:solidFill>
                  <a:schemeClr val="tx1"/>
                </a:solidFill>
                <a:effectLst/>
              </a:rPr>
              <a:t>Л.26 </a:t>
            </a:r>
            <a:r>
              <a:rPr kumimoji="0" lang="ru-RU" altLang="ru-RU" sz="2400" b="0" i="0" u="none" strike="noStrike" cap="none" normalizeH="0" baseline="0" dirty="0">
                <a:ln>
                  <a:noFill/>
                </a:ln>
                <a:solidFill>
                  <a:schemeClr val="tx1"/>
                </a:solidFill>
                <a:effectLst/>
              </a:rPr>
              <a:t>Почему в наземной пищевой цепи от звена к звену, как правило, уменьшается биомасса?</a:t>
            </a:r>
          </a:p>
        </p:txBody>
      </p:sp>
    </p:spTree>
    <p:extLst>
      <p:ext uri="{BB962C8B-B14F-4D97-AF65-F5344CB8AC3E}">
        <p14:creationId xmlns:p14="http://schemas.microsoft.com/office/powerpoint/2010/main" val="3032576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Picture background">
            <a:extLst>
              <a:ext uri="{FF2B5EF4-FFF2-40B4-BE49-F238E27FC236}">
                <a16:creationId xmlns:a16="http://schemas.microsoft.com/office/drawing/2014/main" xmlns="" id="{06A0471D-31C2-44E3-B747-24ACDF6FBC5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90454" y="4330262"/>
            <a:ext cx="2527738" cy="252773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xmlns="" id="{ADA1401E-4F5B-41A5-9234-19564E3802E5}"/>
              </a:ext>
            </a:extLst>
          </p:cNvPr>
          <p:cNvSpPr txBox="1"/>
          <p:nvPr/>
        </p:nvSpPr>
        <p:spPr>
          <a:xfrm>
            <a:off x="1615349" y="0"/>
            <a:ext cx="8961301" cy="1200329"/>
          </a:xfrm>
          <a:prstGeom prst="rect">
            <a:avLst/>
          </a:prstGeom>
          <a:noFill/>
        </p:spPr>
        <p:txBody>
          <a:bodyPr wrap="square">
            <a:spAutoFit/>
          </a:bodyPr>
          <a:lstStyle/>
          <a:p>
            <a:pPr algn="ctr"/>
            <a:r>
              <a:rPr lang="ru-RU" sz="3600" b="1" cap="none" spc="0" dirty="0">
                <a:ln w="12700">
                  <a:solidFill>
                    <a:sysClr val="windowText" lastClr="000000"/>
                  </a:solidFill>
                  <a:prstDash val="solid"/>
                </a:ln>
                <a:solidFill>
                  <a:srgbClr val="00B0F0"/>
                </a:solidFill>
                <a:effectLst>
                  <a:innerShdw blurRad="177800">
                    <a:schemeClr val="accent3">
                      <a:lumMod val="50000"/>
                    </a:schemeClr>
                  </a:innerShdw>
                </a:effectLst>
              </a:rPr>
              <a:t>Задания на приспособленность организмов к различным экологическим условиям</a:t>
            </a:r>
          </a:p>
        </p:txBody>
      </p:sp>
      <p:sp>
        <p:nvSpPr>
          <p:cNvPr id="8" name="Rectangle 2">
            <a:extLst>
              <a:ext uri="{FF2B5EF4-FFF2-40B4-BE49-F238E27FC236}">
                <a16:creationId xmlns:a16="http://schemas.microsoft.com/office/drawing/2014/main" xmlns="" id="{62A6BEAF-1864-489F-B334-E36518B6A9B6}"/>
              </a:ext>
            </a:extLst>
          </p:cNvPr>
          <p:cNvSpPr>
            <a:spLocks noChangeArrowheads="1"/>
          </p:cNvSpPr>
          <p:nvPr/>
        </p:nvSpPr>
        <p:spPr bwMode="auto">
          <a:xfrm>
            <a:off x="173178" y="2007733"/>
            <a:ext cx="1184564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800" b="0" i="0" u="none" strike="noStrike" cap="none" normalizeH="0" baseline="0" dirty="0">
                <a:ln>
                  <a:noFill/>
                </a:ln>
                <a:solidFill>
                  <a:schemeClr val="tx1"/>
                </a:solidFill>
                <a:effectLst/>
                <a:latin typeface="Arial" panose="020B0604020202020204" pitchFamily="34" charset="0"/>
              </a:rPr>
              <a:t>1.</a:t>
            </a:r>
            <a:r>
              <a:rPr kumimoji="0" lang="ru-RU" altLang="ru-RU" sz="2400" b="0" i="0" u="none" strike="noStrike" cap="none" normalizeH="0" baseline="0" dirty="0">
                <a:ln>
                  <a:noFill/>
                </a:ln>
                <a:solidFill>
                  <a:schemeClr val="tx1"/>
                </a:solidFill>
                <a:effectLst/>
              </a:rPr>
              <a:t>  Формирование длинных передних конечностей.                                                                           2.  Выделение слизи на поверхности кожи.  3.  Обильное развитие потовых желёз.</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2400" b="0" i="0" u="none" strike="noStrike" cap="none" normalizeH="0" baseline="0" dirty="0">
                <a:ln>
                  <a:noFill/>
                </a:ln>
                <a:solidFill>
                  <a:schemeClr val="tx1"/>
                </a:solidFill>
                <a:effectLst/>
              </a:rPr>
              <a:t>4.  Удлинённая носовая полость с узким носовым проходом.</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2400" b="0" i="0" u="none" strike="noStrike" cap="none" normalizeH="0" baseline="0" dirty="0">
                <a:ln>
                  <a:noFill/>
                </a:ln>
                <a:solidFill>
                  <a:schemeClr val="tx1"/>
                </a:solidFill>
                <a:effectLst/>
              </a:rPr>
              <a:t>5.  Интенсивная реабсорбция воды в почках.6.  Крайнее обезвоживание фекалий.</a:t>
            </a:r>
          </a:p>
        </p:txBody>
      </p:sp>
      <p:sp>
        <p:nvSpPr>
          <p:cNvPr id="10" name="TextBox 9">
            <a:extLst>
              <a:ext uri="{FF2B5EF4-FFF2-40B4-BE49-F238E27FC236}">
                <a16:creationId xmlns:a16="http://schemas.microsoft.com/office/drawing/2014/main" xmlns="" id="{66091E90-2058-495F-B9FC-D95112E82A2F}"/>
              </a:ext>
            </a:extLst>
          </p:cNvPr>
          <p:cNvSpPr txBox="1"/>
          <p:nvPr/>
        </p:nvSpPr>
        <p:spPr>
          <a:xfrm>
            <a:off x="173180" y="1305634"/>
            <a:ext cx="12018820" cy="1384995"/>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2400" b="1" i="0" u="none" strike="noStrike" cap="none" normalizeH="0" baseline="0" dirty="0">
                <a:ln>
                  <a:noFill/>
                </a:ln>
                <a:solidFill>
                  <a:schemeClr val="tx1"/>
                </a:solidFill>
                <a:effectLst/>
              </a:rPr>
              <a:t>Л. 18.</a:t>
            </a:r>
            <a:r>
              <a:rPr kumimoji="0" lang="ru-RU" altLang="ru-RU" sz="2400" b="0" i="0" u="none" strike="noStrike" cap="none" normalizeH="0" baseline="0" dirty="0">
                <a:ln>
                  <a:noFill/>
                </a:ln>
                <a:solidFill>
                  <a:schemeClr val="tx1"/>
                </a:solidFill>
                <a:effectLst/>
              </a:rPr>
              <a:t>Выберите три верных ответа из шести. Какие физиологические адаптации для выживания в засушливых местах обитания существуют у млекопитающих?</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800" b="0" i="0" u="none" strike="noStrike" cap="none" normalizeH="0" baseline="0" dirty="0">
                <a:ln>
                  <a:noFill/>
                </a:ln>
                <a:solidFill>
                  <a:schemeClr val="tx1"/>
                </a:solidFill>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lang="ru-RU" dirty="0">
                <a:latin typeface="Arial" panose="020B0604020202020204" pitchFamily="34" charset="0"/>
              </a:rPr>
              <a:t>                                                                                                   </a:t>
            </a:r>
            <a:endParaRPr lang="ru-RU" dirty="0"/>
          </a:p>
        </p:txBody>
      </p:sp>
      <p:sp>
        <p:nvSpPr>
          <p:cNvPr id="11" name="Rectangle 3">
            <a:extLst>
              <a:ext uri="{FF2B5EF4-FFF2-40B4-BE49-F238E27FC236}">
                <a16:creationId xmlns:a16="http://schemas.microsoft.com/office/drawing/2014/main" xmlns="" id="{74AE6BE6-8A7F-42ED-AB60-0916DE739CB6}"/>
              </a:ext>
            </a:extLst>
          </p:cNvPr>
          <p:cNvSpPr>
            <a:spLocks noChangeArrowheads="1"/>
          </p:cNvSpPr>
          <p:nvPr/>
        </p:nvSpPr>
        <p:spPr bwMode="auto">
          <a:xfrm>
            <a:off x="173178" y="3647237"/>
            <a:ext cx="1184563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2400" b="1" i="0" u="none" strike="noStrike" cap="none" normalizeH="0" baseline="0" dirty="0">
                <a:ln>
                  <a:noFill/>
                </a:ln>
                <a:solidFill>
                  <a:schemeClr val="tx1"/>
                </a:solidFill>
                <a:effectLst/>
              </a:rPr>
              <a:t>Л.18. </a:t>
            </a:r>
            <a:r>
              <a:rPr kumimoji="0" lang="ru-RU" altLang="ru-RU" sz="2400" b="0" i="0" u="none" strike="noStrike" cap="none" normalizeH="0" baseline="0" dirty="0">
                <a:ln>
                  <a:noFill/>
                </a:ln>
                <a:solidFill>
                  <a:schemeClr val="tx1"/>
                </a:solidFill>
                <a:effectLst/>
              </a:rPr>
              <a:t>Выберите три верных ответа.</a:t>
            </a:r>
            <a:r>
              <a:rPr lang="ru-RU" altLang="ru-RU" sz="2400" dirty="0"/>
              <a:t> </a:t>
            </a:r>
            <a:r>
              <a:rPr kumimoji="0" lang="ru-RU" altLang="ru-RU" sz="2400" b="0" i="0" u="none" strike="noStrike" cap="none" normalizeH="0" baseline="0" dirty="0">
                <a:ln>
                  <a:noFill/>
                </a:ln>
                <a:solidFill>
                  <a:schemeClr val="tx1"/>
                </a:solidFill>
                <a:effectLst/>
              </a:rPr>
              <a:t>Адаптациями растений к условиям тундры являются:</a:t>
            </a:r>
          </a:p>
        </p:txBody>
      </p:sp>
      <p:sp>
        <p:nvSpPr>
          <p:cNvPr id="12" name="Rectangle 4">
            <a:extLst>
              <a:ext uri="{FF2B5EF4-FFF2-40B4-BE49-F238E27FC236}">
                <a16:creationId xmlns:a16="http://schemas.microsoft.com/office/drawing/2014/main" xmlns="" id="{978F44A0-EDA4-4A1F-AD50-FFDB8B50BBA9}"/>
              </a:ext>
            </a:extLst>
          </p:cNvPr>
          <p:cNvSpPr>
            <a:spLocks noChangeArrowheads="1"/>
          </p:cNvSpPr>
          <p:nvPr/>
        </p:nvSpPr>
        <p:spPr bwMode="auto">
          <a:xfrm>
            <a:off x="173176" y="4177268"/>
            <a:ext cx="10161051"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2400" b="0" i="0" u="none" strike="noStrike" cap="none" normalizeH="0" baseline="0" dirty="0">
                <a:ln>
                  <a:noFill/>
                </a:ln>
                <a:solidFill>
                  <a:schemeClr val="tx1"/>
                </a:solidFill>
                <a:effectLst/>
              </a:rPr>
              <a:t>1)  глубокая корневая система; 2)  короткий вегетационный период;</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2400" b="0" i="0" u="none" strike="noStrike" cap="none" normalizeH="0" baseline="0" dirty="0">
                <a:ln>
                  <a:noFill/>
                </a:ln>
                <a:solidFill>
                  <a:schemeClr val="tx1"/>
                </a:solidFill>
                <a:effectLst/>
              </a:rPr>
              <a:t>3)  низкорослые побеги; 4)  опушённые листья;</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2400" b="0" i="0" u="none" strike="noStrike" cap="none" normalizeH="0" baseline="0" dirty="0">
                <a:ln>
                  <a:noFill/>
                </a:ln>
                <a:solidFill>
                  <a:schemeClr val="tx1"/>
                </a:solidFill>
                <a:effectLst/>
              </a:rPr>
              <a:t>5)  устьица на нижней стороне листа; 6)  слабо развитая механическая ткань.</a:t>
            </a:r>
          </a:p>
        </p:txBody>
      </p:sp>
    </p:spTree>
    <p:extLst>
      <p:ext uri="{BB962C8B-B14F-4D97-AF65-F5344CB8AC3E}">
        <p14:creationId xmlns:p14="http://schemas.microsoft.com/office/powerpoint/2010/main" val="5310660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Picture background">
            <a:extLst>
              <a:ext uri="{FF2B5EF4-FFF2-40B4-BE49-F238E27FC236}">
                <a16:creationId xmlns:a16="http://schemas.microsoft.com/office/drawing/2014/main" xmlns="" id="{4659F541-21CC-4028-B435-EE95C66737F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90454" y="4330262"/>
            <a:ext cx="2527738" cy="2527738"/>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532263" y="252948"/>
            <a:ext cx="11491415" cy="3046988"/>
          </a:xfrm>
          <a:prstGeom prst="rect">
            <a:avLst/>
          </a:prstGeom>
        </p:spPr>
        <p:txBody>
          <a:bodyPr wrap="square">
            <a:spAutoFit/>
          </a:bodyPr>
          <a:lstStyle/>
          <a:p>
            <a:r>
              <a:rPr lang="ru-RU" sz="2400" dirty="0"/>
              <a:t>Статолиты - крахмальные структуры лейкопластов, позволяющие растению определять направление силы тяжести. Какое свойство роста корня обусловливают статолиты? В чём оно заключается? Почему при длительном выращивании растения в темноте его корни начинают расти хаотично? Почему при помещении растения на питательную среду с сахарозой в условиях полной темноты его корни сохраняют способность к однонаправленному росту? </a:t>
            </a:r>
            <a:r>
              <a:rPr lang="ru-RU" sz="2400" dirty="0" smtClean="0"/>
              <a:t> </a:t>
            </a:r>
          </a:p>
          <a:p>
            <a:r>
              <a:rPr lang="ru-RU" sz="2400" b="1" dirty="0" smtClean="0"/>
              <a:t>Источник:</a:t>
            </a:r>
            <a:r>
              <a:rPr lang="ru-RU" sz="2400" dirty="0" smtClean="0"/>
              <a:t> </a:t>
            </a:r>
            <a:r>
              <a:rPr lang="en-US" sz="2400" dirty="0" smtClean="0">
                <a:hlinkClick r:id="rId3"/>
              </a:rPr>
              <a:t>https</a:t>
            </a:r>
            <a:r>
              <a:rPr lang="en-US" sz="2400" dirty="0">
                <a:hlinkClick r:id="rId3"/>
              </a:rPr>
              <a:t>://</a:t>
            </a:r>
            <a:r>
              <a:rPr lang="en-US" sz="2400" dirty="0" smtClean="0">
                <a:hlinkClick r:id="rId3"/>
              </a:rPr>
              <a:t>3.shkolkovo.online/catalog/4018?SubjectId=12</a:t>
            </a:r>
            <a:endParaRPr lang="ru-RU" sz="2400" dirty="0" smtClean="0"/>
          </a:p>
          <a:p>
            <a:endParaRPr lang="ru-RU" sz="2400" dirty="0"/>
          </a:p>
        </p:txBody>
      </p:sp>
      <p:sp>
        <p:nvSpPr>
          <p:cNvPr id="6" name="Прямоугольник 5"/>
          <p:cNvSpPr/>
          <p:nvPr/>
        </p:nvSpPr>
        <p:spPr>
          <a:xfrm>
            <a:off x="272955" y="2930604"/>
            <a:ext cx="9880979" cy="3785652"/>
          </a:xfrm>
          <a:prstGeom prst="rect">
            <a:avLst/>
          </a:prstGeom>
        </p:spPr>
        <p:txBody>
          <a:bodyPr wrap="square">
            <a:spAutoFit/>
          </a:bodyPr>
          <a:lstStyle/>
          <a:p>
            <a:r>
              <a:rPr lang="ru-RU" sz="2400" b="1" u="sng" dirty="0"/>
              <a:t>Элементы ответа: </a:t>
            </a:r>
            <a:r>
              <a:rPr lang="ru-RU" sz="2400" b="1" u="sng" dirty="0"/>
              <a:t/>
            </a:r>
            <a:br>
              <a:rPr lang="ru-RU" sz="2400" b="1" u="sng" dirty="0"/>
            </a:br>
            <a:r>
              <a:rPr lang="ru-RU" sz="2400" dirty="0"/>
              <a:t>1) геотропизм (</a:t>
            </a:r>
            <a:r>
              <a:rPr lang="ru-RU" sz="2400" dirty="0" err="1"/>
              <a:t>гравитропизм</a:t>
            </a:r>
            <a:r>
              <a:rPr lang="ru-RU" sz="2400" dirty="0"/>
              <a:t>); </a:t>
            </a:r>
            <a:r>
              <a:rPr lang="ru-RU" sz="2400" dirty="0"/>
              <a:t/>
            </a:r>
            <a:br>
              <a:rPr lang="ru-RU" sz="2400" dirty="0"/>
            </a:br>
            <a:r>
              <a:rPr lang="ru-RU" sz="2400" dirty="0"/>
              <a:t>2) рост корня по направлению силы тяжести (к центру Земли); </a:t>
            </a:r>
            <a:r>
              <a:rPr lang="ru-RU" sz="2400" dirty="0"/>
              <a:t/>
            </a:r>
            <a:br>
              <a:rPr lang="ru-RU" sz="2400" dirty="0"/>
            </a:br>
            <a:r>
              <a:rPr lang="ru-RU" sz="2400" dirty="0"/>
              <a:t>3) при длительном выращивании в темноте растение расходует крахмал для метаболических потребностей (не накапливается крахмал при фотосинтезе); </a:t>
            </a:r>
            <a:r>
              <a:rPr lang="ru-RU" sz="2400" dirty="0"/>
              <a:t/>
            </a:r>
            <a:br>
              <a:rPr lang="ru-RU" sz="2400" dirty="0"/>
            </a:br>
            <a:r>
              <a:rPr lang="ru-RU" sz="2400" dirty="0"/>
              <a:t>4) статолиты уменьшаются в размере (расщепляются); </a:t>
            </a:r>
            <a:r>
              <a:rPr lang="ru-RU" sz="2400" dirty="0"/>
              <a:t/>
            </a:r>
            <a:br>
              <a:rPr lang="ru-RU" sz="2400" dirty="0"/>
            </a:br>
            <a:r>
              <a:rPr lang="ru-RU" sz="2400" dirty="0"/>
              <a:t>5) растение поглощает вещества из питательной среды; </a:t>
            </a:r>
            <a:r>
              <a:rPr lang="ru-RU" sz="2400" dirty="0"/>
              <a:t/>
            </a:r>
            <a:br>
              <a:rPr lang="ru-RU" sz="2400" dirty="0"/>
            </a:br>
            <a:r>
              <a:rPr lang="ru-RU" sz="2400" dirty="0"/>
              <a:t>6) статолиты (крахмал) не расходуются на метаболические потребности. </a:t>
            </a:r>
            <a:endParaRPr lang="ru-RU" sz="2400" dirty="0" smtClean="0"/>
          </a:p>
          <a:p>
            <a:endParaRPr lang="ru-RU" sz="2400" dirty="0"/>
          </a:p>
        </p:txBody>
      </p:sp>
    </p:spTree>
    <p:extLst>
      <p:ext uri="{BB962C8B-B14F-4D97-AF65-F5344CB8AC3E}">
        <p14:creationId xmlns:p14="http://schemas.microsoft.com/office/powerpoint/2010/main" val="88283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Picture background">
            <a:extLst>
              <a:ext uri="{FF2B5EF4-FFF2-40B4-BE49-F238E27FC236}">
                <a16:creationId xmlns:a16="http://schemas.microsoft.com/office/drawing/2014/main" xmlns="" id="{23C032E7-D2BC-4B34-A948-7B55E375AED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90454" y="4330262"/>
            <a:ext cx="2527738" cy="2527738"/>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427630" y="414699"/>
            <a:ext cx="11459570" cy="1200329"/>
          </a:xfrm>
          <a:prstGeom prst="rect">
            <a:avLst/>
          </a:prstGeom>
        </p:spPr>
        <p:txBody>
          <a:bodyPr wrap="square">
            <a:spAutoFit/>
          </a:bodyPr>
          <a:lstStyle/>
          <a:p>
            <a:r>
              <a:rPr lang="ru-RU" sz="2400" dirty="0" smtClean="0"/>
              <a:t>Источник: </a:t>
            </a:r>
            <a:r>
              <a:rPr lang="en-US" sz="2400" dirty="0">
                <a:hlinkClick r:id="rId3"/>
              </a:rPr>
              <a:t>https://</a:t>
            </a:r>
            <a:r>
              <a:rPr lang="en-US" sz="2400" dirty="0" smtClean="0">
                <a:hlinkClick r:id="rId3"/>
              </a:rPr>
              <a:t>www.bio-faq.ru/prtwo/prtwo610.html</a:t>
            </a:r>
            <a:endParaRPr lang="ru-RU" sz="2400" dirty="0" smtClean="0"/>
          </a:p>
          <a:p>
            <a:r>
              <a:rPr lang="ru-RU" sz="2400" dirty="0" smtClean="0"/>
              <a:t>Укажите </a:t>
            </a:r>
            <a:r>
              <a:rPr lang="ru-RU" sz="2400" dirty="0"/>
              <a:t>не менее 4 приспособлений в строении водных растений к обитанию в водоемах</a:t>
            </a:r>
            <a:r>
              <a:rPr lang="ru-RU" sz="2400" dirty="0" smtClean="0"/>
              <a:t>.</a:t>
            </a:r>
            <a:endParaRPr lang="ru-RU" sz="2400" dirty="0"/>
          </a:p>
        </p:txBody>
      </p:sp>
      <p:sp>
        <p:nvSpPr>
          <p:cNvPr id="6" name="Прямоугольник 5"/>
          <p:cNvSpPr/>
          <p:nvPr/>
        </p:nvSpPr>
        <p:spPr>
          <a:xfrm>
            <a:off x="427629" y="1474212"/>
            <a:ext cx="11650639" cy="2677656"/>
          </a:xfrm>
          <a:prstGeom prst="rect">
            <a:avLst/>
          </a:prstGeom>
        </p:spPr>
        <p:txBody>
          <a:bodyPr wrap="square">
            <a:spAutoFit/>
          </a:bodyPr>
          <a:lstStyle/>
          <a:p>
            <a:r>
              <a:rPr lang="ru-RU" sz="2400" b="1" u="sng" dirty="0"/>
              <a:t>Ответ</a:t>
            </a:r>
            <a:endParaRPr lang="ru-RU" sz="2400" b="1" dirty="0"/>
          </a:p>
          <a:p>
            <a:r>
              <a:rPr lang="ru-RU" sz="2400" dirty="0"/>
              <a:t>1) широкая листовая пластинка (у плавающих листьев) ИЛИ рассечённые листья (у листьев, находящихся в потоке воды);</a:t>
            </a:r>
            <a:br>
              <a:rPr lang="ru-RU" sz="2400" dirty="0"/>
            </a:br>
            <a:r>
              <a:rPr lang="ru-RU" sz="2400" dirty="0"/>
              <a:t>2) тонкий эпидермис;</a:t>
            </a:r>
            <a:br>
              <a:rPr lang="ru-RU" sz="2400" dirty="0"/>
            </a:br>
            <a:r>
              <a:rPr lang="ru-RU" sz="2400" dirty="0"/>
              <a:t>3) большое количество устьиц на верхней стороне листа;</a:t>
            </a:r>
            <a:br>
              <a:rPr lang="ru-RU" sz="2400" dirty="0"/>
            </a:br>
            <a:r>
              <a:rPr lang="ru-RU" sz="2400" dirty="0"/>
              <a:t>4) слабо развитые корни;</a:t>
            </a:r>
            <a:br>
              <a:rPr lang="ru-RU" sz="2400" dirty="0"/>
            </a:br>
            <a:r>
              <a:rPr lang="ru-RU" sz="2400" dirty="0"/>
              <a:t>5) хорошо развита аэренхима (ткань, проводящая воздух)</a:t>
            </a:r>
            <a:endParaRPr lang="ru-RU" sz="2400" dirty="0"/>
          </a:p>
        </p:txBody>
      </p:sp>
    </p:spTree>
    <p:extLst>
      <p:ext uri="{BB962C8B-B14F-4D97-AF65-F5344CB8AC3E}">
        <p14:creationId xmlns:p14="http://schemas.microsoft.com/office/powerpoint/2010/main" val="38047273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243EBAEB-C777-449D-BA91-1FD742A1945C}"/>
              </a:ext>
            </a:extLst>
          </p:cNvPr>
          <p:cNvSpPr txBox="1"/>
          <p:nvPr/>
        </p:nvSpPr>
        <p:spPr>
          <a:xfrm>
            <a:off x="2649678" y="78984"/>
            <a:ext cx="7273637" cy="646331"/>
          </a:xfrm>
          <a:prstGeom prst="rect">
            <a:avLst/>
          </a:prstGeom>
          <a:noFill/>
        </p:spPr>
        <p:txBody>
          <a:bodyPr wrap="square">
            <a:spAutoFit/>
          </a:bodyPr>
          <a:lstStyle/>
          <a:p>
            <a:pPr algn="ctr"/>
            <a:r>
              <a:rPr lang="ru-RU" sz="3600" b="1" cap="none" spc="0" dirty="0">
                <a:ln w="12700">
                  <a:solidFill>
                    <a:sysClr val="windowText" lastClr="000000"/>
                  </a:solidFill>
                  <a:prstDash val="solid"/>
                </a:ln>
                <a:solidFill>
                  <a:srgbClr val="00B0F0"/>
                </a:solidFill>
                <a:effectLst>
                  <a:innerShdw blurRad="177800">
                    <a:schemeClr val="accent3">
                      <a:lumMod val="50000"/>
                    </a:schemeClr>
                  </a:innerShdw>
                </a:effectLst>
              </a:rPr>
              <a:t>3.Смещение акцентов в Линии 22</a:t>
            </a:r>
          </a:p>
        </p:txBody>
      </p:sp>
      <p:sp>
        <p:nvSpPr>
          <p:cNvPr id="2" name="TextBox 1">
            <a:extLst>
              <a:ext uri="{FF2B5EF4-FFF2-40B4-BE49-F238E27FC236}">
                <a16:creationId xmlns:a16="http://schemas.microsoft.com/office/drawing/2014/main" xmlns="" id="{BC6AE809-FC15-47B3-8922-A0EE5D71279E}"/>
              </a:ext>
            </a:extLst>
          </p:cNvPr>
          <p:cNvSpPr txBox="1"/>
          <p:nvPr/>
        </p:nvSpPr>
        <p:spPr>
          <a:xfrm>
            <a:off x="469199" y="725315"/>
            <a:ext cx="11634596" cy="1200329"/>
          </a:xfrm>
          <a:prstGeom prst="rect">
            <a:avLst/>
          </a:prstGeom>
          <a:noFill/>
        </p:spPr>
        <p:txBody>
          <a:bodyPr wrap="square" rtlCol="0">
            <a:spAutoFit/>
          </a:bodyPr>
          <a:lstStyle/>
          <a:p>
            <a:r>
              <a:rPr lang="ru-RU" sz="2400" b="1" u="sng" dirty="0"/>
              <a:t>Вызывает затруднение часть задания</a:t>
            </a:r>
            <a:r>
              <a:rPr lang="ru-RU" sz="2400" b="1" dirty="0"/>
              <a:t>: </a:t>
            </a:r>
            <a:r>
              <a:rPr lang="ru-RU" sz="2400" dirty="0"/>
              <a:t>Почему отрицательный контроль НЕ является адекватным? Как надо поставить отрицательный контроль? ИЛИ предложите свой вариант отрицательного контроля.</a:t>
            </a:r>
          </a:p>
        </p:txBody>
      </p:sp>
      <p:sp>
        <p:nvSpPr>
          <p:cNvPr id="9" name="TextBox 8">
            <a:extLst>
              <a:ext uri="{FF2B5EF4-FFF2-40B4-BE49-F238E27FC236}">
                <a16:creationId xmlns:a16="http://schemas.microsoft.com/office/drawing/2014/main" xmlns="" id="{AE35DD74-FEE4-4FDA-A90A-7C7A84D11984}"/>
              </a:ext>
            </a:extLst>
          </p:cNvPr>
          <p:cNvSpPr txBox="1"/>
          <p:nvPr/>
        </p:nvSpPr>
        <p:spPr>
          <a:xfrm>
            <a:off x="469199" y="2084142"/>
            <a:ext cx="11606646" cy="3785652"/>
          </a:xfrm>
          <a:prstGeom prst="rect">
            <a:avLst/>
          </a:prstGeom>
          <a:noFill/>
        </p:spPr>
        <p:txBody>
          <a:bodyPr wrap="square">
            <a:spAutoFit/>
          </a:bodyPr>
          <a:lstStyle/>
          <a:p>
            <a:r>
              <a:rPr lang="ru-RU" sz="2400" b="1" i="0" u="sng" dirty="0">
                <a:solidFill>
                  <a:srgbClr val="333333"/>
                </a:solidFill>
                <a:effectLst/>
              </a:rPr>
              <a:t>ЧТО НАДО ЗНАТЬ УЧЕНИКУ</a:t>
            </a:r>
            <a:r>
              <a:rPr lang="ru-RU" sz="2400" b="1" u="sng" dirty="0">
                <a:solidFill>
                  <a:srgbClr val="333333"/>
                </a:solidFill>
              </a:rPr>
              <a:t>:</a:t>
            </a:r>
          </a:p>
          <a:p>
            <a:pPr marL="457200" indent="-457200">
              <a:buFontTx/>
              <a:buAutoNum type="arabicPeriod"/>
            </a:pPr>
            <a:r>
              <a:rPr lang="ru-RU" sz="2400" dirty="0">
                <a:solidFill>
                  <a:srgbClr val="333333"/>
                </a:solidFill>
              </a:rPr>
              <a:t>При проведении отрицательного контроля (</a:t>
            </a:r>
            <a:r>
              <a:rPr lang="ru-RU" sz="2400" b="1" dirty="0">
                <a:solidFill>
                  <a:srgbClr val="333333"/>
                </a:solidFill>
              </a:rPr>
              <a:t>зависимая переменная) не должна подвергаться действию (независимой переменной) </a:t>
            </a:r>
            <a:r>
              <a:rPr lang="ru-RU" sz="2400" dirty="0">
                <a:solidFill>
                  <a:srgbClr val="333333"/>
                </a:solidFill>
              </a:rPr>
              <a:t>– вместо скобок пишем </a:t>
            </a:r>
            <a:r>
              <a:rPr lang="ru-RU" sz="2400" b="1" dirty="0">
                <a:solidFill>
                  <a:srgbClr val="333333"/>
                </a:solidFill>
              </a:rPr>
              <a:t>конкретные условия из задания, НЕ в ОБЩЕМ ВИДЕ.</a:t>
            </a:r>
          </a:p>
          <a:p>
            <a:pPr marL="457200" indent="-457200">
              <a:buFontTx/>
              <a:buAutoNum type="arabicPeriod"/>
            </a:pPr>
            <a:r>
              <a:rPr lang="ru-RU" sz="2400" b="1" dirty="0">
                <a:solidFill>
                  <a:srgbClr val="333333"/>
                </a:solidFill>
              </a:rPr>
              <a:t>Все остальные параметры нужно оставить без изменений. </a:t>
            </a:r>
            <a:r>
              <a:rPr lang="ru-RU" sz="2400" b="1" u="sng" dirty="0">
                <a:solidFill>
                  <a:srgbClr val="333333"/>
                </a:solidFill>
              </a:rPr>
              <a:t>МАНТРА!</a:t>
            </a:r>
            <a:endParaRPr lang="ru-RU" sz="2400" b="1" u="sng" dirty="0"/>
          </a:p>
          <a:p>
            <a:pPr marL="457200" indent="-457200">
              <a:buAutoNum type="arabicPeriod"/>
            </a:pPr>
            <a:r>
              <a:rPr lang="ru-RU" sz="2400" b="0" i="0" dirty="0">
                <a:solidFill>
                  <a:srgbClr val="333333"/>
                </a:solidFill>
                <a:effectLst/>
              </a:rPr>
              <a:t>Отрицательный контроль не является адекватным, если </a:t>
            </a:r>
            <a:r>
              <a:rPr lang="ru-RU" sz="2400" b="1" i="0" dirty="0">
                <a:solidFill>
                  <a:srgbClr val="333333"/>
                </a:solidFill>
                <a:effectLst/>
              </a:rPr>
              <a:t>не удаётся установить явную зависимость между влиянием независимой переменной на зависимую переменную</a:t>
            </a:r>
            <a:r>
              <a:rPr lang="ru-RU" sz="2400" b="0" i="0" dirty="0">
                <a:solidFill>
                  <a:srgbClr val="333333"/>
                </a:solidFill>
                <a:effectLst/>
              </a:rPr>
              <a:t>.</a:t>
            </a:r>
          </a:p>
          <a:p>
            <a:pPr marL="457200" indent="-457200">
              <a:buAutoNum type="arabicPeriod"/>
            </a:pPr>
            <a:r>
              <a:rPr lang="ru-RU" sz="2400" b="0" i="0" dirty="0">
                <a:solidFill>
                  <a:srgbClr val="333333"/>
                </a:solidFill>
                <a:effectLst/>
              </a:rPr>
              <a:t>Неадекватным также можно считать контроль, при котором </a:t>
            </a:r>
            <a:r>
              <a:rPr lang="en-US" sz="2400" b="0" i="0" dirty="0">
                <a:solidFill>
                  <a:srgbClr val="333333"/>
                </a:solidFill>
                <a:effectLst/>
              </a:rPr>
              <a:t>                                              </a:t>
            </a:r>
            <a:r>
              <a:rPr lang="ru-RU" sz="2400" b="1" i="0" dirty="0">
                <a:solidFill>
                  <a:srgbClr val="333333"/>
                </a:solidFill>
                <a:effectLst/>
              </a:rPr>
              <a:t>изучаемый объект подвергается </a:t>
            </a:r>
            <a:r>
              <a:rPr lang="ru-RU" sz="2400" b="1" i="0" smtClean="0">
                <a:solidFill>
                  <a:srgbClr val="333333"/>
                </a:solidFill>
                <a:effectLst/>
              </a:rPr>
              <a:t>экспериментальному воздействию</a:t>
            </a:r>
            <a:r>
              <a:rPr lang="ru-RU" sz="2400" b="1" i="0" dirty="0">
                <a:solidFill>
                  <a:srgbClr val="333333"/>
                </a:solidFill>
                <a:effectLst/>
              </a:rPr>
              <a:t>.</a:t>
            </a:r>
          </a:p>
        </p:txBody>
      </p:sp>
      <p:pic>
        <p:nvPicPr>
          <p:cNvPr id="10" name="Picture 4" descr="Picture background">
            <a:extLst>
              <a:ext uri="{FF2B5EF4-FFF2-40B4-BE49-F238E27FC236}">
                <a16:creationId xmlns:a16="http://schemas.microsoft.com/office/drawing/2014/main" xmlns="" id="{C6219C8D-7097-428E-B3DD-0700B65D449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90454" y="4330262"/>
            <a:ext cx="2527738" cy="2527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18039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243EBAEB-C777-449D-BA91-1FD742A1945C}"/>
              </a:ext>
            </a:extLst>
          </p:cNvPr>
          <p:cNvSpPr txBox="1"/>
          <p:nvPr/>
        </p:nvSpPr>
        <p:spPr>
          <a:xfrm>
            <a:off x="2649679" y="0"/>
            <a:ext cx="7273637" cy="646331"/>
          </a:xfrm>
          <a:prstGeom prst="rect">
            <a:avLst/>
          </a:prstGeom>
          <a:noFill/>
        </p:spPr>
        <p:txBody>
          <a:bodyPr wrap="square">
            <a:spAutoFit/>
          </a:bodyPr>
          <a:lstStyle/>
          <a:p>
            <a:pPr algn="ctr"/>
            <a:r>
              <a:rPr lang="ru-RU" sz="3600" b="1" cap="none" spc="0" dirty="0">
                <a:ln w="12700">
                  <a:solidFill>
                    <a:sysClr val="windowText" lastClr="000000"/>
                  </a:solidFill>
                  <a:prstDash val="solid"/>
                </a:ln>
                <a:solidFill>
                  <a:srgbClr val="00B0F0"/>
                </a:solidFill>
                <a:effectLst>
                  <a:innerShdw blurRad="177800">
                    <a:schemeClr val="accent3">
                      <a:lumMod val="50000"/>
                    </a:schemeClr>
                  </a:innerShdw>
                </a:effectLst>
              </a:rPr>
              <a:t>3.Смещение акцентов в Линии 22</a:t>
            </a:r>
          </a:p>
        </p:txBody>
      </p:sp>
      <p:sp>
        <p:nvSpPr>
          <p:cNvPr id="8" name="TextBox 7">
            <a:extLst>
              <a:ext uri="{FF2B5EF4-FFF2-40B4-BE49-F238E27FC236}">
                <a16:creationId xmlns:a16="http://schemas.microsoft.com/office/drawing/2014/main" xmlns="" id="{0D8FFFB5-47A3-488B-A69B-9FBD0094B6E0}"/>
              </a:ext>
            </a:extLst>
          </p:cNvPr>
          <p:cNvSpPr txBox="1"/>
          <p:nvPr/>
        </p:nvSpPr>
        <p:spPr>
          <a:xfrm>
            <a:off x="296484" y="763360"/>
            <a:ext cx="6682386" cy="4154984"/>
          </a:xfrm>
          <a:prstGeom prst="rect">
            <a:avLst/>
          </a:prstGeom>
          <a:noFill/>
        </p:spPr>
        <p:txBody>
          <a:bodyPr wrap="square">
            <a:spAutoFit/>
          </a:bodyPr>
          <a:lstStyle/>
          <a:p>
            <a:pPr algn="l"/>
            <a:r>
              <a:rPr lang="ru-RU" sz="2200" b="0" i="0" dirty="0">
                <a:solidFill>
                  <a:srgbClr val="000000"/>
                </a:solidFill>
                <a:effectLst/>
              </a:rPr>
              <a:t>Исследователь изучал влияние препарата из группы бета-адреноблокаторов на функционирование сердечно-сосудистой системы крыс. Эксперимент проводили с двумя группами здоровых самцов крыс (опытной и контрольной) со средней массой тела                   200 г. Животным опытной группы вводили </a:t>
            </a:r>
            <a:r>
              <a:rPr lang="ru-RU" sz="2200" b="0" i="0" dirty="0" err="1">
                <a:solidFill>
                  <a:srgbClr val="000000"/>
                </a:solidFill>
                <a:effectLst/>
              </a:rPr>
              <a:t>внутрижелудочно</a:t>
            </a:r>
            <a:r>
              <a:rPr lang="ru-RU" sz="2200" b="0" i="0" dirty="0">
                <a:solidFill>
                  <a:srgbClr val="000000"/>
                </a:solidFill>
                <a:effectLst/>
              </a:rPr>
              <a:t> препарат в виде раствора объемом 1 мл в дозировке 0,5 мг/кг. Через час после введения препарата у животных измеряли частоту сердечных сокращений (ЧСС). Результаты представлены в таблице.</a:t>
            </a:r>
          </a:p>
          <a:p>
            <a:pPr algn="l"/>
            <a:endParaRPr lang="ru-RU" sz="2200" b="0" i="0" dirty="0">
              <a:effectLst/>
            </a:endParaRPr>
          </a:p>
        </p:txBody>
      </p:sp>
      <p:pic>
        <p:nvPicPr>
          <p:cNvPr id="11" name="Рисунок 10">
            <a:extLst>
              <a:ext uri="{FF2B5EF4-FFF2-40B4-BE49-F238E27FC236}">
                <a16:creationId xmlns:a16="http://schemas.microsoft.com/office/drawing/2014/main" xmlns="" id="{25EDF74C-FB87-496E-AB35-65A450ACDD97}"/>
              </a:ext>
            </a:extLst>
          </p:cNvPr>
          <p:cNvPicPr>
            <a:picLocks noChangeAspect="1"/>
          </p:cNvPicPr>
          <p:nvPr/>
        </p:nvPicPr>
        <p:blipFill>
          <a:blip r:embed="rId2"/>
          <a:stretch>
            <a:fillRect/>
          </a:stretch>
        </p:blipFill>
        <p:spPr>
          <a:xfrm>
            <a:off x="447597" y="4666528"/>
            <a:ext cx="6091410" cy="1612114"/>
          </a:xfrm>
          <a:prstGeom prst="rect">
            <a:avLst/>
          </a:prstGeom>
        </p:spPr>
      </p:pic>
      <p:sp>
        <p:nvSpPr>
          <p:cNvPr id="13" name="TextBox 12">
            <a:extLst>
              <a:ext uri="{FF2B5EF4-FFF2-40B4-BE49-F238E27FC236}">
                <a16:creationId xmlns:a16="http://schemas.microsoft.com/office/drawing/2014/main" xmlns="" id="{A4B722B2-A101-4969-BE2E-CCFDCA2D169B}"/>
              </a:ext>
            </a:extLst>
          </p:cNvPr>
          <p:cNvSpPr txBox="1"/>
          <p:nvPr/>
        </p:nvSpPr>
        <p:spPr>
          <a:xfrm>
            <a:off x="7052440" y="511159"/>
            <a:ext cx="4843076" cy="6370975"/>
          </a:xfrm>
          <a:prstGeom prst="rect">
            <a:avLst/>
          </a:prstGeom>
          <a:noFill/>
        </p:spPr>
        <p:txBody>
          <a:bodyPr wrap="square">
            <a:spAutoFit/>
          </a:bodyPr>
          <a:lstStyle/>
          <a:p>
            <a:pPr algn="l"/>
            <a:r>
              <a:rPr lang="ru-RU" sz="2400" b="0" i="0" dirty="0">
                <a:solidFill>
                  <a:srgbClr val="000000"/>
                </a:solidFill>
                <a:effectLst/>
              </a:rPr>
              <a:t>Какая переменная в этом эксперименте будет независимой (задаваемой экспериментатором),                     а какая - зависимой (изменяющейся в эксперименте)? Исследователь использовал в отрицательном контроле животных, с которыми не проводил никаких манипуляций (не вводил никакого раствора в организм мышей). </a:t>
            </a:r>
            <a:r>
              <a:rPr lang="ru-RU" sz="2400" b="1" i="0" dirty="0">
                <a:solidFill>
                  <a:srgbClr val="000000"/>
                </a:solidFill>
                <a:effectLst/>
              </a:rPr>
              <a:t>Можно ли считать такой                                      контроль адекватным                                                                           и почему?                                      Предложите свой                                   вариант отрицательного  контроля.</a:t>
            </a:r>
            <a:endParaRPr lang="ru-RU" sz="2400" b="1" i="0" dirty="0">
              <a:effectLst/>
            </a:endParaRPr>
          </a:p>
        </p:txBody>
      </p:sp>
      <p:cxnSp>
        <p:nvCxnSpPr>
          <p:cNvPr id="15" name="Прямая соединительная линия 14">
            <a:extLst>
              <a:ext uri="{FF2B5EF4-FFF2-40B4-BE49-F238E27FC236}">
                <a16:creationId xmlns:a16="http://schemas.microsoft.com/office/drawing/2014/main" xmlns="" id="{3C8A45DD-CB35-4242-97D9-EB79CCD51178}"/>
              </a:ext>
            </a:extLst>
          </p:cNvPr>
          <p:cNvCxnSpPr>
            <a:cxnSpLocks/>
          </p:cNvCxnSpPr>
          <p:nvPr/>
        </p:nvCxnSpPr>
        <p:spPr>
          <a:xfrm>
            <a:off x="6978870" y="788276"/>
            <a:ext cx="0" cy="5644055"/>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xmlns="" id="{EC342C5A-7B98-456C-BE11-73DD08BE464E}"/>
              </a:ext>
            </a:extLst>
          </p:cNvPr>
          <p:cNvSpPr txBox="1"/>
          <p:nvPr/>
        </p:nvSpPr>
        <p:spPr>
          <a:xfrm>
            <a:off x="518778" y="415498"/>
            <a:ext cx="6094674" cy="461665"/>
          </a:xfrm>
          <a:prstGeom prst="rect">
            <a:avLst/>
          </a:prstGeom>
          <a:noFill/>
        </p:spPr>
        <p:txBody>
          <a:bodyPr wrap="square">
            <a:spAutoFit/>
          </a:bodyPr>
          <a:lstStyle/>
          <a:p>
            <a:r>
              <a:rPr lang="ru-RU" sz="2400" b="1" dirty="0"/>
              <a:t>ПРИМЕР 1.</a:t>
            </a:r>
          </a:p>
        </p:txBody>
      </p:sp>
      <p:pic>
        <p:nvPicPr>
          <p:cNvPr id="9" name="Picture 4" descr="Picture background">
            <a:extLst>
              <a:ext uri="{FF2B5EF4-FFF2-40B4-BE49-F238E27FC236}">
                <a16:creationId xmlns:a16="http://schemas.microsoft.com/office/drawing/2014/main" xmlns="" id="{CCDDF010-841F-4D9D-A2B1-5EAEA895900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23316" y="4441580"/>
            <a:ext cx="2527738" cy="2527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92043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xmlns="" id="{5E131821-C3C3-451A-A3F1-D9D30314D0FD}"/>
              </a:ext>
            </a:extLst>
          </p:cNvPr>
          <p:cNvSpPr>
            <a:spLocks noChangeArrowheads="1"/>
          </p:cNvSpPr>
          <p:nvPr/>
        </p:nvSpPr>
        <p:spPr bwMode="auto">
          <a:xfrm>
            <a:off x="524785" y="682796"/>
            <a:ext cx="10988704"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2400" b="1" i="0" u="sng" strike="noStrike" cap="none" normalizeH="0" baseline="0" dirty="0">
                <a:ln>
                  <a:noFill/>
                </a:ln>
                <a:solidFill>
                  <a:schemeClr val="tx1"/>
                </a:solidFill>
                <a:effectLst/>
              </a:rPr>
              <a:t>Элементы ответа:</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2400" b="0" i="0" u="none" strike="noStrike" cap="none" normalizeH="0" baseline="0" dirty="0">
                <a:ln>
                  <a:noFill/>
                </a:ln>
                <a:solidFill>
                  <a:schemeClr val="tx1"/>
                </a:solidFill>
                <a:effectLst/>
              </a:rPr>
              <a:t>1) </a:t>
            </a:r>
            <a:r>
              <a:rPr kumimoji="0" lang="ru-RU" altLang="ru-RU" sz="2400" b="1" i="0" u="none" strike="noStrike" cap="none" normalizeH="0" baseline="0" dirty="0">
                <a:ln>
                  <a:noFill/>
                </a:ln>
                <a:solidFill>
                  <a:schemeClr val="tx1"/>
                </a:solidFill>
                <a:effectLst/>
              </a:rPr>
              <a:t>независимая</a:t>
            </a:r>
            <a:r>
              <a:rPr kumimoji="0" lang="ru-RU" altLang="ru-RU" sz="2400" b="0" i="0" u="none" strike="noStrike" cap="none" normalizeH="0" baseline="0" dirty="0">
                <a:ln>
                  <a:noFill/>
                </a:ln>
                <a:solidFill>
                  <a:schemeClr val="tx1"/>
                </a:solidFill>
                <a:effectLst/>
              </a:rPr>
              <a:t> переменная (задаваемая экспериментатором) - введение препарата; </a:t>
            </a:r>
            <a:r>
              <a:rPr kumimoji="0" lang="ru-RU" altLang="ru-RU" sz="2400" b="1" i="0" u="none" strike="noStrike" cap="none" normalizeH="0" baseline="0" dirty="0">
                <a:ln>
                  <a:noFill/>
                </a:ln>
                <a:solidFill>
                  <a:schemeClr val="tx1"/>
                </a:solidFill>
                <a:effectLst/>
              </a:rPr>
              <a:t>зависимая</a:t>
            </a:r>
            <a:r>
              <a:rPr kumimoji="0" lang="ru-RU" altLang="ru-RU" sz="2400" b="0" i="0" u="none" strike="noStrike" cap="none" normalizeH="0" baseline="0" dirty="0">
                <a:ln>
                  <a:noFill/>
                </a:ln>
                <a:solidFill>
                  <a:schemeClr val="tx1"/>
                </a:solidFill>
                <a:effectLst/>
              </a:rPr>
              <a:t> переменная (изменяющаяся в эксперименте) - частота сердечных сокращений </a:t>
            </a:r>
            <a:r>
              <a:rPr kumimoji="0" lang="ru-RU" altLang="ru-RU" sz="2400" b="1" i="0" u="none" strike="noStrike" cap="none" normalizeH="0" baseline="0" dirty="0">
                <a:ln>
                  <a:noFill/>
                </a:ln>
                <a:solidFill>
                  <a:schemeClr val="tx1"/>
                </a:solidFill>
                <a:effectLst/>
              </a:rPr>
              <a:t>(должны быть указаны обе переменные)</a:t>
            </a:r>
            <a:r>
              <a:rPr kumimoji="0" lang="ru-RU" altLang="ru-RU" sz="2400" b="0" i="0" u="none" strike="noStrike" cap="none" normalizeH="0" baseline="0" dirty="0">
                <a:ln>
                  <a:noFill/>
                </a:ln>
                <a:solidFill>
                  <a:schemeClr val="tx1"/>
                </a:solidFill>
                <a:effectLst/>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2400" b="0" i="0" u="none" strike="noStrike" cap="none" normalizeH="0" baseline="0" dirty="0">
                <a:ln>
                  <a:noFill/>
                </a:ln>
                <a:solidFill>
                  <a:schemeClr val="tx1"/>
                </a:solidFill>
                <a:effectLst/>
              </a:rPr>
              <a:t>2) организованный исследователем </a:t>
            </a:r>
            <a:r>
              <a:rPr kumimoji="0" lang="ru-RU" altLang="ru-RU" sz="2400" b="1" i="0" u="none" strike="noStrike" cap="none" normalizeH="0" baseline="0" dirty="0">
                <a:ln>
                  <a:noFill/>
                </a:ln>
                <a:solidFill>
                  <a:schemeClr val="tx1"/>
                </a:solidFill>
                <a:effectLst/>
              </a:rPr>
              <a:t>отрицательный контроль нельзя считать адекватным</a:t>
            </a:r>
            <a:r>
              <a:rPr kumimoji="0" lang="ru-RU" altLang="ru-RU" sz="2400" b="0" i="0" u="none" strike="noStrike" cap="none" normalizeH="0" baseline="0" dirty="0">
                <a:ln>
                  <a:noFill/>
                </a:ln>
                <a:solidFill>
                  <a:schemeClr val="tx1"/>
                </a:solidFill>
                <a:effectLst/>
              </a:rPr>
              <a:t>, так как </a:t>
            </a:r>
            <a:r>
              <a:rPr kumimoji="0" lang="ru-RU" altLang="ru-RU" sz="2400" b="1" i="0" u="none" strike="noStrike" cap="none" normalizeH="0" baseline="0" dirty="0">
                <a:ln>
                  <a:noFill/>
                </a:ln>
                <a:solidFill>
                  <a:schemeClr val="tx1"/>
                </a:solidFill>
                <a:effectLst/>
              </a:rPr>
              <a:t>контрольная группа отличалась несколькими параметрами </a:t>
            </a:r>
            <a:r>
              <a:rPr kumimoji="0" lang="ru-RU" altLang="ru-RU" sz="2400" b="0" i="0" u="none" strike="noStrike" cap="none" normalizeH="0" baseline="0" dirty="0">
                <a:ln>
                  <a:noFill/>
                </a:ln>
                <a:solidFill>
                  <a:schemeClr val="tx1"/>
                </a:solidFill>
                <a:effectLst/>
              </a:rPr>
              <a:t>(отсутствием препарата и отсутствием проводимых манипуляций) </a:t>
            </a:r>
            <a:r>
              <a:rPr kumimoji="0" lang="ru-RU" altLang="ru-RU" sz="2400" b="1" i="0" u="none" strike="noStrike" cap="none" normalizeH="0" baseline="0" dirty="0">
                <a:ln>
                  <a:noFill/>
                </a:ln>
                <a:solidFill>
                  <a:schemeClr val="tx1"/>
                </a:solidFill>
                <a:effectLst/>
              </a:rPr>
              <a:t>ИЛИ</a:t>
            </a:r>
            <a:r>
              <a:rPr kumimoji="0" lang="ru-RU" altLang="ru-RU" sz="2400" b="0" i="0" u="none" strike="noStrike" cap="none" normalizeH="0" baseline="0" dirty="0">
                <a:ln>
                  <a:noFill/>
                </a:ln>
                <a:solidFill>
                  <a:schemeClr val="tx1"/>
                </a:solidFill>
                <a:effectLst/>
              </a:rPr>
              <a:t> в контроле </a:t>
            </a:r>
            <a:r>
              <a:rPr kumimoji="0" lang="ru-RU" altLang="ru-RU" sz="2400" b="1" i="0" u="none" strike="noStrike" cap="none" normalizeH="0" baseline="0" dirty="0">
                <a:ln>
                  <a:noFill/>
                </a:ln>
                <a:solidFill>
                  <a:schemeClr val="tx1"/>
                </a:solidFill>
                <a:effectLst/>
              </a:rPr>
              <a:t>нарушен принцип единственного различия</a:t>
            </a:r>
            <a:r>
              <a:rPr kumimoji="0" lang="ru-RU" altLang="ru-RU" sz="2400" b="0" i="0" u="none" strike="noStrike" cap="none" normalizeH="0" baseline="0" dirty="0">
                <a:ln>
                  <a:noFill/>
                </a:ln>
                <a:solidFill>
                  <a:schemeClr val="tx1"/>
                </a:solidFill>
                <a:effectLst/>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2400" b="0" i="0" u="none" strike="noStrike" cap="none" normalizeH="0" baseline="0" dirty="0">
                <a:ln>
                  <a:noFill/>
                </a:ln>
                <a:solidFill>
                  <a:schemeClr val="tx1"/>
                </a:solidFill>
                <a:effectLst/>
              </a:rPr>
              <a:t>3) проводимые манипуляции (введение раствора) </a:t>
            </a:r>
            <a:r>
              <a:rPr kumimoji="0" lang="ru-RU" altLang="ru-RU" sz="2400" b="1" i="0" u="none" strike="noStrike" cap="none" normalizeH="0" baseline="0" dirty="0">
                <a:ln>
                  <a:noFill/>
                </a:ln>
                <a:solidFill>
                  <a:schemeClr val="tx1"/>
                </a:solidFill>
                <a:effectLst/>
              </a:rPr>
              <a:t>могут повлиять </a:t>
            </a:r>
            <a:r>
              <a:rPr kumimoji="0" lang="ru-RU" altLang="ru-RU" sz="2400" b="0" i="0" u="none" strike="noStrike" cap="none" normalizeH="0" baseline="0" dirty="0">
                <a:ln>
                  <a:noFill/>
                </a:ln>
                <a:solidFill>
                  <a:schemeClr val="tx1"/>
                </a:solidFill>
                <a:effectLst/>
              </a:rPr>
              <a:t>на частоту сердечных сокращений (даже без препарата);</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2400" b="1" i="0" u="none" strike="noStrike" cap="none" normalizeH="0" baseline="0" dirty="0">
                <a:ln>
                  <a:noFill/>
                </a:ln>
                <a:solidFill>
                  <a:schemeClr val="tx1"/>
                </a:solidFill>
                <a:effectLst/>
              </a:rPr>
              <a:t>4) зависимость не удастся установить в явном виде;</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2400" b="0" i="0" u="none" strike="noStrike" cap="none" normalizeH="0" baseline="0" dirty="0">
                <a:ln>
                  <a:noFill/>
                </a:ln>
                <a:solidFill>
                  <a:schemeClr val="tx1"/>
                </a:solidFill>
                <a:effectLst/>
              </a:rPr>
              <a:t>5) отрицательный контроль - </a:t>
            </a:r>
            <a:r>
              <a:rPr kumimoji="0" lang="ru-RU" altLang="ru-RU" sz="2400" b="1" i="0" u="none" strike="noStrike" cap="none" normalizeH="0" baseline="0" dirty="0">
                <a:ln>
                  <a:noFill/>
                </a:ln>
                <a:solidFill>
                  <a:schemeClr val="tx1"/>
                </a:solidFill>
                <a:effectLst/>
              </a:rPr>
              <a:t>ввести группе </a:t>
            </a:r>
            <a:r>
              <a:rPr kumimoji="0" lang="ru-RU" altLang="ru-RU" sz="2400" i="0" u="none" strike="noStrike" cap="none" normalizeH="0" baseline="0" dirty="0">
                <a:ln>
                  <a:noFill/>
                </a:ln>
                <a:solidFill>
                  <a:schemeClr val="tx1"/>
                </a:solidFill>
                <a:effectLst/>
              </a:rPr>
              <a:t>крыс </a:t>
            </a:r>
            <a:r>
              <a:rPr kumimoji="0" lang="ru-RU" altLang="ru-RU" sz="2400" i="0" u="none" strike="noStrike" cap="none" normalizeH="0" baseline="0" dirty="0" err="1">
                <a:ln>
                  <a:noFill/>
                </a:ln>
                <a:solidFill>
                  <a:schemeClr val="tx1"/>
                </a:solidFill>
                <a:effectLst/>
              </a:rPr>
              <a:t>внутрижелудочно</a:t>
            </a:r>
            <a:r>
              <a:rPr kumimoji="0" lang="ru-RU" altLang="ru-RU" sz="2400" b="1" i="0" u="none" strike="noStrike" cap="none" normalizeH="0" baseline="0" dirty="0">
                <a:ln>
                  <a:noFill/>
                </a:ln>
                <a:solidFill>
                  <a:schemeClr val="tx1"/>
                </a:solidFill>
                <a:effectLst/>
              </a:rPr>
              <a:t>                                               раствор без препарата</a:t>
            </a:r>
            <a:r>
              <a:rPr kumimoji="0" lang="ru-RU" altLang="ru-RU" sz="2400" b="0" i="0" u="none" strike="noStrike" cap="none" normalizeH="0" baseline="0" dirty="0">
                <a:ln>
                  <a:noFill/>
                </a:ln>
                <a:solidFill>
                  <a:schemeClr val="tx1"/>
                </a:solidFill>
                <a:effectLst/>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2400" b="1" i="0" u="none" strike="noStrike" cap="none" normalizeH="0" baseline="0" dirty="0">
                <a:ln>
                  <a:noFill/>
                </a:ln>
                <a:solidFill>
                  <a:schemeClr val="tx1"/>
                </a:solidFill>
                <a:effectLst/>
              </a:rPr>
              <a:t>6) остальные параметры необходимо оставить без изменений.</a:t>
            </a:r>
          </a:p>
        </p:txBody>
      </p:sp>
      <p:pic>
        <p:nvPicPr>
          <p:cNvPr id="5" name="Picture 4" descr="Picture background">
            <a:extLst>
              <a:ext uri="{FF2B5EF4-FFF2-40B4-BE49-F238E27FC236}">
                <a16:creationId xmlns:a16="http://schemas.microsoft.com/office/drawing/2014/main" xmlns="" id="{575F67C9-0A32-4187-BE89-458E3D63268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90454" y="4330262"/>
            <a:ext cx="2527738" cy="2527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57758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9DD8A207-4800-4283-AB1C-05B01A71960E}"/>
              </a:ext>
            </a:extLst>
          </p:cNvPr>
          <p:cNvSpPr txBox="1"/>
          <p:nvPr/>
        </p:nvSpPr>
        <p:spPr>
          <a:xfrm>
            <a:off x="141668" y="695904"/>
            <a:ext cx="12050331" cy="6001643"/>
          </a:xfrm>
          <a:prstGeom prst="rect">
            <a:avLst/>
          </a:prstGeom>
          <a:noFill/>
        </p:spPr>
        <p:txBody>
          <a:bodyPr wrap="square">
            <a:spAutoFit/>
          </a:bodyPr>
          <a:lstStyle/>
          <a:p>
            <a:pPr marL="457200" indent="-457200">
              <a:buFont typeface="Wingdings" pitchFamily="2" charset="2"/>
              <a:buChar char="q"/>
            </a:pPr>
            <a:r>
              <a:rPr lang="ru-RU" sz="3200" u="sng" dirty="0"/>
              <a:t>Изменений в структуре</a:t>
            </a:r>
            <a:r>
              <a:rPr lang="ru-RU" sz="3200" dirty="0"/>
              <a:t> ЕГЭ, по сравнению с 2024 годом                             </a:t>
            </a:r>
            <a:r>
              <a:rPr lang="ru-RU" sz="3200" u="sng" dirty="0"/>
              <a:t>НЕ БУДЕТ.</a:t>
            </a:r>
          </a:p>
          <a:p>
            <a:pPr marL="457200" indent="-457200">
              <a:buFont typeface="Wingdings" pitchFamily="2" charset="2"/>
              <a:buChar char="q"/>
            </a:pPr>
            <a:r>
              <a:rPr lang="ru-RU" sz="3200" dirty="0"/>
              <a:t>Акцент на знание </a:t>
            </a:r>
            <a:r>
              <a:rPr lang="ru-RU" sz="3200" u="sng" dirty="0"/>
              <a:t>экологических законов и правил</a:t>
            </a:r>
            <a:r>
              <a:rPr lang="ru-RU" sz="3200" dirty="0"/>
              <a:t>: </a:t>
            </a:r>
            <a:r>
              <a:rPr lang="ru-RU" sz="3200" dirty="0" err="1"/>
              <a:t>Шелфорда</a:t>
            </a:r>
            <a:r>
              <a:rPr lang="ru-RU" sz="3200" dirty="0"/>
              <a:t>, Линдемана и др.</a:t>
            </a:r>
          </a:p>
          <a:p>
            <a:pPr marL="457200" indent="-457200">
              <a:buFont typeface="Wingdings" pitchFamily="2" charset="2"/>
              <a:buChar char="q"/>
            </a:pPr>
            <a:r>
              <a:rPr lang="ru-RU" sz="3200" dirty="0"/>
              <a:t>Акцент на знание </a:t>
            </a:r>
            <a:r>
              <a:rPr lang="ru-RU" sz="3200" u="sng" dirty="0"/>
              <a:t>приспособлений организмов</a:t>
            </a:r>
            <a:r>
              <a:rPr lang="ru-RU" sz="3200" dirty="0"/>
              <a:t> к различным экологическим условиям.</a:t>
            </a:r>
          </a:p>
          <a:p>
            <a:pPr marL="457200" indent="-457200">
              <a:buFont typeface="Wingdings" pitchFamily="2" charset="2"/>
              <a:buChar char="q"/>
            </a:pPr>
            <a:r>
              <a:rPr lang="ru-RU" sz="3200" dirty="0"/>
              <a:t>В линии 22 </a:t>
            </a:r>
            <a:r>
              <a:rPr lang="ru-RU" sz="3200" u="sng" dirty="0"/>
              <a:t>НЕ БУДЕТ </a:t>
            </a:r>
            <a:r>
              <a:rPr lang="ru-RU" sz="3200" dirty="0"/>
              <a:t>положительного контроля и рабочей гипотезы, но в 22 много заданий </a:t>
            </a:r>
            <a:r>
              <a:rPr lang="ru-RU" sz="3200" dirty="0" smtClean="0"/>
              <a:t>на свой вариант     отрицательного контроля</a:t>
            </a:r>
          </a:p>
          <a:p>
            <a:pPr marL="457200" indent="-457200">
              <a:buFont typeface="Wingdings" pitchFamily="2" charset="2"/>
              <a:buChar char="q"/>
            </a:pPr>
            <a:r>
              <a:rPr lang="ru-RU" sz="3200" dirty="0" smtClean="0"/>
              <a:t>В линии 24 появилось задание на открытый и                            закрытый митоз</a:t>
            </a:r>
            <a:endParaRPr lang="ru-RU" sz="3200" dirty="0"/>
          </a:p>
          <a:p>
            <a:endParaRPr lang="ru-RU" sz="3200" u="sng" dirty="0"/>
          </a:p>
        </p:txBody>
      </p:sp>
      <p:pic>
        <p:nvPicPr>
          <p:cNvPr id="1028" name="Picture 4" descr="Picture background">
            <a:extLst>
              <a:ext uri="{FF2B5EF4-FFF2-40B4-BE49-F238E27FC236}">
                <a16:creationId xmlns:a16="http://schemas.microsoft.com/office/drawing/2014/main" xmlns="" id="{91DC58AA-EA14-49ED-AE2F-D3980AE8EB5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90454" y="4330262"/>
            <a:ext cx="2527738" cy="2527738"/>
          </a:xfrm>
          <a:prstGeom prst="rect">
            <a:avLst/>
          </a:prstGeom>
          <a:noFill/>
          <a:extLst>
            <a:ext uri="{909E8E84-426E-40DD-AFC4-6F175D3DCCD1}">
              <a14:hiddenFill xmlns:a14="http://schemas.microsoft.com/office/drawing/2010/main">
                <a:solidFill>
                  <a:srgbClr val="FFFFFF"/>
                </a:solidFill>
              </a14:hiddenFill>
            </a:ext>
          </a:extLst>
        </p:spPr>
      </p:pic>
      <p:sp>
        <p:nvSpPr>
          <p:cNvPr id="9" name="Прямоугольник 8">
            <a:extLst>
              <a:ext uri="{FF2B5EF4-FFF2-40B4-BE49-F238E27FC236}">
                <a16:creationId xmlns:a16="http://schemas.microsoft.com/office/drawing/2014/main" xmlns="" id="{A6BC38D0-259D-4804-9ADA-E1E6E529EDDB}"/>
              </a:ext>
            </a:extLst>
          </p:cNvPr>
          <p:cNvSpPr/>
          <p:nvPr/>
        </p:nvSpPr>
        <p:spPr>
          <a:xfrm>
            <a:off x="1288335" y="113183"/>
            <a:ext cx="9504012" cy="646331"/>
          </a:xfrm>
          <a:prstGeom prst="rect">
            <a:avLst/>
          </a:prstGeom>
          <a:noFill/>
        </p:spPr>
        <p:txBody>
          <a:bodyPr wrap="none" lIns="91440" tIns="45720" rIns="91440" bIns="45720">
            <a:spAutoFit/>
          </a:bodyPr>
          <a:lstStyle/>
          <a:p>
            <a:pPr algn="ctr"/>
            <a:r>
              <a:rPr lang="ru-RU" sz="3600" b="1" cap="none" spc="0" dirty="0">
                <a:ln w="12700">
                  <a:solidFill>
                    <a:sysClr val="windowText" lastClr="000000"/>
                  </a:solidFill>
                  <a:prstDash val="solid"/>
                </a:ln>
                <a:solidFill>
                  <a:srgbClr val="00B0F0"/>
                </a:solidFill>
                <a:effectLst>
                  <a:innerShdw blurRad="177800">
                    <a:schemeClr val="accent3">
                      <a:lumMod val="50000"/>
                    </a:schemeClr>
                  </a:innerShdw>
                </a:effectLst>
              </a:rPr>
              <a:t>Общая характеристика особенностей ЕГЭ 2025</a:t>
            </a:r>
          </a:p>
        </p:txBody>
      </p:sp>
    </p:spTree>
    <p:extLst>
      <p:ext uri="{BB962C8B-B14F-4D97-AF65-F5344CB8AC3E}">
        <p14:creationId xmlns:p14="http://schemas.microsoft.com/office/powerpoint/2010/main" val="7081849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243EBAEB-C777-449D-BA91-1FD742A1945C}"/>
              </a:ext>
            </a:extLst>
          </p:cNvPr>
          <p:cNvSpPr txBox="1"/>
          <p:nvPr/>
        </p:nvSpPr>
        <p:spPr>
          <a:xfrm>
            <a:off x="2649679" y="0"/>
            <a:ext cx="7273637" cy="646331"/>
          </a:xfrm>
          <a:prstGeom prst="rect">
            <a:avLst/>
          </a:prstGeom>
          <a:noFill/>
        </p:spPr>
        <p:txBody>
          <a:bodyPr wrap="square">
            <a:spAutoFit/>
          </a:bodyPr>
          <a:lstStyle/>
          <a:p>
            <a:pPr algn="ctr"/>
            <a:r>
              <a:rPr lang="ru-RU" sz="3600" b="1" cap="none" spc="0" dirty="0">
                <a:ln w="12700">
                  <a:solidFill>
                    <a:sysClr val="windowText" lastClr="000000"/>
                  </a:solidFill>
                  <a:prstDash val="solid"/>
                </a:ln>
                <a:solidFill>
                  <a:srgbClr val="00B0F0"/>
                </a:solidFill>
                <a:effectLst>
                  <a:innerShdw blurRad="177800">
                    <a:schemeClr val="accent3">
                      <a:lumMod val="50000"/>
                    </a:schemeClr>
                  </a:innerShdw>
                </a:effectLst>
              </a:rPr>
              <a:t>3.Смещение акцентов в Линии 22</a:t>
            </a:r>
          </a:p>
        </p:txBody>
      </p:sp>
      <p:sp>
        <p:nvSpPr>
          <p:cNvPr id="6" name="TextBox 5">
            <a:extLst>
              <a:ext uri="{FF2B5EF4-FFF2-40B4-BE49-F238E27FC236}">
                <a16:creationId xmlns:a16="http://schemas.microsoft.com/office/drawing/2014/main" xmlns="" id="{7898FEF5-1E04-4751-A7C5-3F4A9FD4D36F}"/>
              </a:ext>
            </a:extLst>
          </p:cNvPr>
          <p:cNvSpPr txBox="1"/>
          <p:nvPr/>
        </p:nvSpPr>
        <p:spPr>
          <a:xfrm>
            <a:off x="136165" y="830500"/>
            <a:ext cx="6054915" cy="5909310"/>
          </a:xfrm>
          <a:prstGeom prst="rect">
            <a:avLst/>
          </a:prstGeom>
          <a:noFill/>
        </p:spPr>
        <p:txBody>
          <a:bodyPr wrap="square">
            <a:spAutoFit/>
          </a:bodyPr>
          <a:lstStyle/>
          <a:p>
            <a:r>
              <a:rPr lang="ru-RU" sz="2400" dirty="0"/>
              <a:t>Учёный исследовал эффективность некоторого препарата против вируса иммунодефицита человека. Для этого он инфицировал человеческие клетки вирусом, через 48 часов добавлял лекарство, а затем каждые 24 часа измерял количество вирусных частиц в живом образце. Результаты представлены в таблице.</a:t>
            </a:r>
          </a:p>
          <a:p>
            <a:r>
              <a:rPr lang="ru-RU" sz="2400" dirty="0"/>
              <a:t>Для отрицательного контроля исследователь через 48 часов добавлял к клеткам противовирусное средство, приобретенное                в аптеке. </a:t>
            </a:r>
            <a:r>
              <a:rPr lang="ru-RU" sz="2400" b="1" dirty="0"/>
              <a:t>Почему такой отрицательный контроль не является адекватным? </a:t>
            </a:r>
            <a:r>
              <a:rPr lang="ru-RU" sz="2400" dirty="0"/>
              <a:t>Объясните свой ответ. </a:t>
            </a:r>
            <a:r>
              <a:rPr lang="ru-RU" sz="2400" b="1" dirty="0"/>
              <a:t>Предложите свой вариант отрицательного контроля. </a:t>
            </a:r>
          </a:p>
          <a:p>
            <a:endParaRPr lang="ru-RU" dirty="0"/>
          </a:p>
        </p:txBody>
      </p:sp>
      <p:sp>
        <p:nvSpPr>
          <p:cNvPr id="2" name="TextBox 1">
            <a:extLst>
              <a:ext uri="{FF2B5EF4-FFF2-40B4-BE49-F238E27FC236}">
                <a16:creationId xmlns:a16="http://schemas.microsoft.com/office/drawing/2014/main" xmlns="" id="{BC6AE809-FC15-47B3-8922-A0EE5D71279E}"/>
              </a:ext>
            </a:extLst>
          </p:cNvPr>
          <p:cNvSpPr txBox="1"/>
          <p:nvPr/>
        </p:nvSpPr>
        <p:spPr>
          <a:xfrm>
            <a:off x="469200" y="415498"/>
            <a:ext cx="11634596" cy="461665"/>
          </a:xfrm>
          <a:prstGeom prst="rect">
            <a:avLst/>
          </a:prstGeom>
          <a:noFill/>
        </p:spPr>
        <p:txBody>
          <a:bodyPr wrap="square" rtlCol="0">
            <a:spAutoFit/>
          </a:bodyPr>
          <a:lstStyle/>
          <a:p>
            <a:r>
              <a:rPr lang="ru-RU" sz="2400" b="1" dirty="0"/>
              <a:t>ПРИМЕР 2.</a:t>
            </a:r>
          </a:p>
        </p:txBody>
      </p:sp>
      <p:cxnSp>
        <p:nvCxnSpPr>
          <p:cNvPr id="9" name="Прямая соединительная линия 8">
            <a:extLst>
              <a:ext uri="{FF2B5EF4-FFF2-40B4-BE49-F238E27FC236}">
                <a16:creationId xmlns:a16="http://schemas.microsoft.com/office/drawing/2014/main" xmlns="" id="{BCA7A5F0-43A9-40C2-93C5-73D8576EA417}"/>
              </a:ext>
            </a:extLst>
          </p:cNvPr>
          <p:cNvCxnSpPr>
            <a:cxnSpLocks/>
          </p:cNvCxnSpPr>
          <p:nvPr/>
        </p:nvCxnSpPr>
        <p:spPr>
          <a:xfrm>
            <a:off x="6116869" y="830500"/>
            <a:ext cx="0" cy="5644055"/>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xmlns="" id="{6AA1544F-CCB9-4EDF-BDD3-CCA129735824}"/>
              </a:ext>
            </a:extLst>
          </p:cNvPr>
          <p:cNvSpPr txBox="1"/>
          <p:nvPr/>
        </p:nvSpPr>
        <p:spPr>
          <a:xfrm>
            <a:off x="6191080" y="676860"/>
            <a:ext cx="5822265" cy="6263253"/>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2200" b="1" i="0" u="sng" strike="noStrike" cap="none" normalizeH="0" baseline="0" dirty="0">
                <a:ln>
                  <a:noFill/>
                </a:ln>
                <a:solidFill>
                  <a:schemeClr val="tx1"/>
                </a:solidFill>
                <a:effectLst/>
              </a:rPr>
              <a:t>Элементы ответа:</a:t>
            </a:r>
          </a:p>
          <a:p>
            <a:pPr marL="0" marR="0" lvl="0" indent="0" algn="l" defTabSz="914400" rtl="0" eaLnBrk="0" fontAlgn="base" latinLnBrk="0" hangingPunct="0">
              <a:lnSpc>
                <a:spcPct val="100000"/>
              </a:lnSpc>
              <a:spcBef>
                <a:spcPct val="0"/>
              </a:spcBef>
              <a:spcAft>
                <a:spcPct val="0"/>
              </a:spcAft>
              <a:buClrTx/>
              <a:buSzTx/>
              <a:buFontTx/>
              <a:buNone/>
              <a:tabLst/>
            </a:pPr>
            <a:r>
              <a:rPr lang="ru-RU" altLang="ru-RU" sz="2100" dirty="0"/>
              <a:t>1.Такой контроль нельзя считать адекватным, т.к. лекарственный препарат из аптеки изменяет количество вирусных частиц в образце </a:t>
            </a:r>
            <a:r>
              <a:rPr lang="ru-RU" altLang="ru-RU" sz="2100" b="1" dirty="0"/>
              <a:t>ИЛИ</a:t>
            </a:r>
          </a:p>
          <a:p>
            <a:pPr marL="0" marR="0" lvl="0" indent="0" algn="l" defTabSz="914400" rtl="0" eaLnBrk="0" fontAlgn="base" latinLnBrk="0" hangingPunct="0">
              <a:lnSpc>
                <a:spcPct val="100000"/>
              </a:lnSpc>
              <a:spcBef>
                <a:spcPct val="0"/>
              </a:spcBef>
              <a:spcAft>
                <a:spcPct val="0"/>
              </a:spcAft>
              <a:buClrTx/>
              <a:buSzTx/>
              <a:buFontTx/>
              <a:buNone/>
              <a:tabLst/>
            </a:pPr>
            <a:r>
              <a:rPr lang="ru-RU" altLang="ru-RU" sz="2100" dirty="0"/>
              <a:t>Такой отрицательный контроль нельзя считать адекватным, т.к. </a:t>
            </a:r>
            <a:r>
              <a:rPr lang="ru-RU" altLang="ru-RU" sz="2100" b="1" dirty="0"/>
              <a:t>лекарственный препарат </a:t>
            </a:r>
            <a:r>
              <a:rPr lang="ru-RU" altLang="ru-RU" sz="2100" dirty="0"/>
              <a:t>из аптеки  является </a:t>
            </a:r>
            <a:r>
              <a:rPr lang="ru-RU" altLang="ru-RU" sz="2100" b="1" dirty="0"/>
              <a:t>отдельным экспериментальным воздействием </a:t>
            </a:r>
            <a:r>
              <a:rPr lang="ru-RU" altLang="ru-RU" sz="2100" dirty="0"/>
              <a:t>на вирусные частицы.</a:t>
            </a:r>
          </a:p>
          <a:p>
            <a:pPr marL="0" marR="0" lvl="0" indent="0" algn="l" defTabSz="914400" rtl="0" eaLnBrk="0" fontAlgn="base" latinLnBrk="0" hangingPunct="0">
              <a:lnSpc>
                <a:spcPct val="100000"/>
              </a:lnSpc>
              <a:spcBef>
                <a:spcPct val="0"/>
              </a:spcBef>
              <a:spcAft>
                <a:spcPct val="0"/>
              </a:spcAft>
              <a:buClrTx/>
              <a:buSzTx/>
              <a:buFontTx/>
              <a:buNone/>
              <a:tabLst/>
            </a:pPr>
            <a:r>
              <a:rPr lang="ru-RU" altLang="ru-RU" sz="2100" dirty="0"/>
              <a:t>2. Зависимость между количеством вирусных частиц и внесением лекарственного препарата </a:t>
            </a:r>
            <a:r>
              <a:rPr lang="ru-RU" altLang="ru-RU" sz="2100" b="1" dirty="0"/>
              <a:t>не удастся установить в явном виде.</a:t>
            </a:r>
          </a:p>
          <a:p>
            <a:pPr marL="0" marR="0" lvl="0" indent="0" algn="l" defTabSz="914400" rtl="0" eaLnBrk="0" fontAlgn="base" latinLnBrk="0" hangingPunct="0">
              <a:lnSpc>
                <a:spcPct val="100000"/>
              </a:lnSpc>
              <a:spcBef>
                <a:spcPct val="0"/>
              </a:spcBef>
              <a:spcAft>
                <a:spcPct val="0"/>
              </a:spcAft>
              <a:buClrTx/>
              <a:buSzTx/>
              <a:buFontTx/>
              <a:buNone/>
              <a:tabLst/>
            </a:pPr>
            <a:r>
              <a:rPr lang="ru-RU" altLang="ru-RU" sz="2100" dirty="0"/>
              <a:t>3. Отрицательный контроль – необходимо измерить количество вирусных частиц в образцах </a:t>
            </a:r>
            <a:r>
              <a:rPr lang="ru-RU" altLang="ru-RU" sz="2100" b="1" dirty="0"/>
              <a:t>без добавления лекарственного препарата.</a:t>
            </a:r>
          </a:p>
          <a:p>
            <a:pPr marL="0" marR="0" lvl="0" indent="0" algn="l" defTabSz="914400" rtl="0" eaLnBrk="0" fontAlgn="base" latinLnBrk="0" hangingPunct="0">
              <a:lnSpc>
                <a:spcPct val="100000"/>
              </a:lnSpc>
              <a:spcBef>
                <a:spcPct val="0"/>
              </a:spcBef>
              <a:spcAft>
                <a:spcPct val="0"/>
              </a:spcAft>
              <a:buClrTx/>
              <a:buSzTx/>
              <a:buFontTx/>
              <a:buNone/>
              <a:tabLst/>
            </a:pPr>
            <a:r>
              <a:rPr lang="ru-RU" altLang="ru-RU" sz="2100" b="1" dirty="0"/>
              <a:t>4. Остальные параметры необходимо оставить без изменений.</a:t>
            </a:r>
          </a:p>
          <a:p>
            <a:pPr marL="0" marR="0" lvl="0" indent="0" algn="l" defTabSz="914400" rtl="0" eaLnBrk="0" fontAlgn="base" latinLnBrk="0" hangingPunct="0">
              <a:lnSpc>
                <a:spcPct val="100000"/>
              </a:lnSpc>
              <a:spcBef>
                <a:spcPct val="0"/>
              </a:spcBef>
              <a:spcAft>
                <a:spcPct val="0"/>
              </a:spcAft>
              <a:buClrTx/>
              <a:buSzTx/>
              <a:buFontTx/>
              <a:buNone/>
              <a:tabLst/>
            </a:pPr>
            <a:r>
              <a:rPr lang="ru-RU" altLang="ru-RU" sz="2200" dirty="0"/>
              <a:t> </a:t>
            </a:r>
          </a:p>
        </p:txBody>
      </p:sp>
    </p:spTree>
    <p:extLst>
      <p:ext uri="{BB962C8B-B14F-4D97-AF65-F5344CB8AC3E}">
        <p14:creationId xmlns:p14="http://schemas.microsoft.com/office/powerpoint/2010/main" val="3408887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 xmlns:a16="http://schemas.microsoft.com/office/drawing/2014/main" id="{ECA1D13C-F839-41C0-A4EF-22495D4B417E}"/>
              </a:ext>
            </a:extLst>
          </p:cNvPr>
          <p:cNvSpPr txBox="1"/>
          <p:nvPr/>
        </p:nvSpPr>
        <p:spPr>
          <a:xfrm>
            <a:off x="2162785" y="135575"/>
            <a:ext cx="8331044" cy="646331"/>
          </a:xfrm>
          <a:prstGeom prst="rect">
            <a:avLst/>
          </a:prstGeom>
          <a:noFill/>
        </p:spPr>
        <p:txBody>
          <a:bodyPr wrap="square">
            <a:spAutoFit/>
          </a:bodyPr>
          <a:lstStyle/>
          <a:p>
            <a:pPr algn="ctr"/>
            <a:r>
              <a:rPr lang="ru-RU" sz="3600" b="1" cap="none" spc="0" dirty="0" smtClean="0">
                <a:ln w="12700">
                  <a:solidFill>
                    <a:sysClr val="windowText" lastClr="000000"/>
                  </a:solidFill>
                  <a:prstDash val="solid"/>
                </a:ln>
                <a:solidFill>
                  <a:srgbClr val="00B0F0"/>
                </a:solidFill>
                <a:effectLst>
                  <a:innerShdw blurRad="177800">
                    <a:schemeClr val="accent3">
                      <a:lumMod val="50000"/>
                    </a:schemeClr>
                  </a:innerShdw>
                </a:effectLst>
              </a:rPr>
              <a:t>4. Открытый и закрытый митоз</a:t>
            </a:r>
            <a:endParaRPr lang="ru-RU" sz="3600" b="1" cap="none" spc="0" dirty="0">
              <a:ln w="12700">
                <a:solidFill>
                  <a:sysClr val="windowText" lastClr="000000"/>
                </a:solidFill>
                <a:prstDash val="solid"/>
              </a:ln>
              <a:solidFill>
                <a:srgbClr val="00B0F0"/>
              </a:solidFill>
              <a:effectLst>
                <a:innerShdw blurRad="177800">
                  <a:schemeClr val="accent3">
                    <a:lumMod val="50000"/>
                  </a:schemeClr>
                </a:innerShdw>
              </a:effectLst>
            </a:endParaRPr>
          </a:p>
        </p:txBody>
      </p:sp>
      <p:pic>
        <p:nvPicPr>
          <p:cNvPr id="7" name="Picture 4" descr="Picture background">
            <a:extLst>
              <a:ext uri="{FF2B5EF4-FFF2-40B4-BE49-F238E27FC236}">
                <a16:creationId xmlns="" xmlns:a16="http://schemas.microsoft.com/office/drawing/2014/main" id="{B2A6B909-2D11-4D7C-AFEA-1A93569BE29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90454" y="4330262"/>
            <a:ext cx="2527738" cy="2527738"/>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177421" y="781906"/>
            <a:ext cx="11750722" cy="4524315"/>
          </a:xfrm>
          <a:prstGeom prst="rect">
            <a:avLst/>
          </a:prstGeom>
        </p:spPr>
        <p:txBody>
          <a:bodyPr wrap="square">
            <a:spAutoFit/>
          </a:bodyPr>
          <a:lstStyle/>
          <a:p>
            <a:r>
              <a:rPr lang="ru-RU" sz="2400" b="1" u="sng" dirty="0" smtClean="0"/>
              <a:t>Что нужно знать ученику: </a:t>
            </a:r>
          </a:p>
          <a:p>
            <a:pPr marL="457200" indent="-457200">
              <a:buAutoNum type="arabicPeriod"/>
            </a:pPr>
            <a:r>
              <a:rPr lang="ru-RU" sz="2400" dirty="0" smtClean="0"/>
              <a:t>Основное </a:t>
            </a:r>
            <a:r>
              <a:rPr lang="ru-RU" sz="2400" dirty="0"/>
              <a:t>различие между открытым и закрытым митозом заключается в том, что </a:t>
            </a:r>
            <a:r>
              <a:rPr lang="ru-RU" sz="2400" b="1" dirty="0"/>
              <a:t>при открытом митозе деление происходит в цитоплазме, а при закрытом — внутри ядра</a:t>
            </a:r>
            <a:r>
              <a:rPr lang="ru-RU" sz="2400" dirty="0"/>
              <a:t>. </a:t>
            </a:r>
            <a:endParaRPr lang="ru-RU" sz="2400" dirty="0" smtClean="0"/>
          </a:p>
          <a:p>
            <a:pPr marL="457200" indent="-457200">
              <a:buAutoNum type="arabicPeriod"/>
            </a:pPr>
            <a:r>
              <a:rPr lang="ru-RU" sz="2400" b="1" dirty="0" smtClean="0"/>
              <a:t>Открытый митоз </a:t>
            </a:r>
            <a:r>
              <a:rPr lang="ru-RU" sz="2400" dirty="0"/>
              <a:t>характерен для животных и низших растений. В этом процессе ядерная оболочка распадается, а веретено деления формируется в цитоплазме</a:t>
            </a:r>
            <a:r>
              <a:rPr lang="ru-RU" sz="2400" dirty="0" smtClean="0"/>
              <a:t>.</a:t>
            </a:r>
          </a:p>
          <a:p>
            <a:pPr marL="457200" indent="-457200">
              <a:buAutoNum type="arabicPeriod"/>
            </a:pPr>
            <a:r>
              <a:rPr lang="ru-RU" sz="2400" b="1" dirty="0"/>
              <a:t>Закрытый митоз</a:t>
            </a:r>
            <a:r>
              <a:rPr lang="ru-RU" sz="2400" dirty="0"/>
              <a:t> встречается у высших растений, грибов и некоторых простейших. При нём ядерная оболочка остаётся неповреждённой, и веретено деления образуется внутри ядра. </a:t>
            </a:r>
            <a:endParaRPr lang="ru-RU" sz="2400" dirty="0" smtClean="0"/>
          </a:p>
          <a:p>
            <a:r>
              <a:rPr lang="ru-RU" sz="2400" dirty="0" smtClean="0"/>
              <a:t>Подробности хорошо изложены здесь: </a:t>
            </a:r>
            <a:r>
              <a:rPr lang="en-US" sz="2400" dirty="0" smtClean="0">
                <a:hlinkClick r:id="rId3"/>
              </a:rPr>
              <a:t>https</a:t>
            </a:r>
            <a:r>
              <a:rPr lang="en-US" sz="2400" dirty="0">
                <a:hlinkClick r:id="rId3"/>
              </a:rPr>
              <a:t>://www.geeksforgeeks.org/difference-between-open-and-closed-mitosis</a:t>
            </a:r>
            <a:r>
              <a:rPr lang="en-US" sz="2400" dirty="0" smtClean="0">
                <a:hlinkClick r:id="rId3"/>
              </a:rPr>
              <a:t>/</a:t>
            </a:r>
            <a:endParaRPr lang="ru-RU" sz="2400" dirty="0" smtClean="0"/>
          </a:p>
          <a:p>
            <a:endParaRPr lang="ru-RU" sz="2400" dirty="0"/>
          </a:p>
        </p:txBody>
      </p:sp>
      <p:pic>
        <p:nvPicPr>
          <p:cNvPr id="1028" name="Picture 4" descr="Picture backgroun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55804" y="4683698"/>
            <a:ext cx="5034650" cy="18208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63923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54925" y="836202"/>
            <a:ext cx="11486865" cy="1938992"/>
          </a:xfrm>
          <a:prstGeom prst="rect">
            <a:avLst/>
          </a:prstGeom>
        </p:spPr>
        <p:txBody>
          <a:bodyPr wrap="square">
            <a:spAutoFit/>
          </a:bodyPr>
          <a:lstStyle/>
          <a:p>
            <a:r>
              <a:rPr lang="ru-RU" sz="2400" dirty="0" smtClean="0"/>
              <a:t>Источник  </a:t>
            </a:r>
            <a:r>
              <a:rPr lang="en-US" sz="2400" dirty="0" smtClean="0">
                <a:hlinkClick r:id="rId2"/>
              </a:rPr>
              <a:t>https</a:t>
            </a:r>
            <a:r>
              <a:rPr lang="en-US" sz="2400" dirty="0">
                <a:hlinkClick r:id="rId2"/>
              </a:rPr>
              <a:t>://</a:t>
            </a:r>
            <a:r>
              <a:rPr lang="en-US" sz="2400" dirty="0" smtClean="0">
                <a:hlinkClick r:id="rId2"/>
              </a:rPr>
              <a:t>neofamily.ru/biologiya/task-bank/70858</a:t>
            </a:r>
            <a:endParaRPr lang="ru-RU" sz="2400" dirty="0" smtClean="0"/>
          </a:p>
          <a:p>
            <a:r>
              <a:rPr lang="ru-RU" sz="2400" dirty="0" smtClean="0"/>
              <a:t>Рассмотрите </a:t>
            </a:r>
            <a:r>
              <a:rPr lang="ru-RU" sz="2400" dirty="0"/>
              <a:t>рисунки с изображением процесса закрытого (А) и открытого (Б) митоза. Какие структуры обозначены цифрами 1 и 2? Проанализировав особенности структур 1 и 2 на рисунках, укажите отличия открытого и закрытого митоза. Какой из этих типов митоза характерен для клеток человека?</a:t>
            </a:r>
            <a:endParaRPr lang="ru-RU" sz="2400" dirty="0"/>
          </a:p>
        </p:txBody>
      </p:sp>
      <p:pic>
        <p:nvPicPr>
          <p:cNvPr id="1026" name="Picture 2" descr="undefin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970" y="3225293"/>
            <a:ext cx="5792279" cy="236044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 xmlns:a16="http://schemas.microsoft.com/office/drawing/2014/main" id="{ECA1D13C-F839-41C0-A4EF-22495D4B417E}"/>
              </a:ext>
            </a:extLst>
          </p:cNvPr>
          <p:cNvSpPr txBox="1"/>
          <p:nvPr/>
        </p:nvSpPr>
        <p:spPr>
          <a:xfrm>
            <a:off x="2162785" y="135575"/>
            <a:ext cx="8331044" cy="646331"/>
          </a:xfrm>
          <a:prstGeom prst="rect">
            <a:avLst/>
          </a:prstGeom>
          <a:noFill/>
        </p:spPr>
        <p:txBody>
          <a:bodyPr wrap="square">
            <a:spAutoFit/>
          </a:bodyPr>
          <a:lstStyle/>
          <a:p>
            <a:pPr algn="ctr"/>
            <a:r>
              <a:rPr lang="ru-RU" sz="3600" b="1" cap="none" spc="0" dirty="0" smtClean="0">
                <a:ln w="12700">
                  <a:solidFill>
                    <a:sysClr val="windowText" lastClr="000000"/>
                  </a:solidFill>
                  <a:prstDash val="solid"/>
                </a:ln>
                <a:solidFill>
                  <a:srgbClr val="00B0F0"/>
                </a:solidFill>
                <a:effectLst>
                  <a:innerShdw blurRad="177800">
                    <a:schemeClr val="accent3">
                      <a:lumMod val="50000"/>
                    </a:schemeClr>
                  </a:innerShdw>
                </a:effectLst>
              </a:rPr>
              <a:t>Пример задания</a:t>
            </a:r>
            <a:endParaRPr lang="ru-RU" sz="3600" b="1" cap="none" spc="0" dirty="0">
              <a:ln w="12700">
                <a:solidFill>
                  <a:sysClr val="windowText" lastClr="000000"/>
                </a:solidFill>
                <a:prstDash val="solid"/>
              </a:ln>
              <a:solidFill>
                <a:srgbClr val="00B0F0"/>
              </a:solidFill>
              <a:effectLst>
                <a:innerShdw blurRad="177800">
                  <a:schemeClr val="accent3">
                    <a:lumMod val="50000"/>
                  </a:schemeClr>
                </a:innerShdw>
              </a:effectLst>
            </a:endParaRPr>
          </a:p>
        </p:txBody>
      </p:sp>
      <p:sp>
        <p:nvSpPr>
          <p:cNvPr id="2" name="Прямоугольник 1"/>
          <p:cNvSpPr/>
          <p:nvPr/>
        </p:nvSpPr>
        <p:spPr>
          <a:xfrm>
            <a:off x="5974250" y="2494424"/>
            <a:ext cx="5967540" cy="3785652"/>
          </a:xfrm>
          <a:prstGeom prst="rect">
            <a:avLst/>
          </a:prstGeom>
        </p:spPr>
        <p:txBody>
          <a:bodyPr wrap="square">
            <a:spAutoFit/>
          </a:bodyPr>
          <a:lstStyle/>
          <a:p>
            <a:r>
              <a:rPr lang="ru-RU" sz="2000" b="1" dirty="0" smtClean="0"/>
              <a:t>Ответ:</a:t>
            </a:r>
            <a:endParaRPr lang="ru-RU" sz="2000" b="1" dirty="0"/>
          </a:p>
          <a:p>
            <a:r>
              <a:rPr lang="ru-RU" sz="2000" dirty="0"/>
              <a:t>1) 1 - микротрубочки (нити) веретена деления;</a:t>
            </a:r>
          </a:p>
          <a:p>
            <a:r>
              <a:rPr lang="ru-RU" sz="2000" dirty="0"/>
              <a:t>2) 2 - ядерная оболочка (и ее фрагменты);</a:t>
            </a:r>
          </a:p>
          <a:p>
            <a:r>
              <a:rPr lang="ru-RU" sz="2000" dirty="0"/>
              <a:t>3) в закрытом митозе ядерная оболочка не разрушается;</a:t>
            </a:r>
          </a:p>
          <a:p>
            <a:r>
              <a:rPr lang="ru-RU" sz="2000" dirty="0"/>
              <a:t>4) в открытом митозе ядерная оболочка разрушается;</a:t>
            </a:r>
          </a:p>
          <a:p>
            <a:r>
              <a:rPr lang="ru-RU" sz="2000" dirty="0"/>
              <a:t>5) в закрытом митозе веретено деления формируется внутри ядра;</a:t>
            </a:r>
          </a:p>
          <a:p>
            <a:r>
              <a:rPr lang="ru-RU" sz="2000" dirty="0"/>
              <a:t>6) в открытом митозе веретено деления формируется в цитоплазме;</a:t>
            </a:r>
          </a:p>
          <a:p>
            <a:r>
              <a:rPr lang="ru-RU" sz="2000" dirty="0"/>
              <a:t>7) для клеток человека характерен открытый митоз.</a:t>
            </a:r>
          </a:p>
        </p:txBody>
      </p:sp>
    </p:spTree>
    <p:extLst>
      <p:ext uri="{BB962C8B-B14F-4D97-AF65-F5344CB8AC3E}">
        <p14:creationId xmlns:p14="http://schemas.microsoft.com/office/powerpoint/2010/main" val="991643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8957E6DB-535B-4FEC-8A87-9586E6A958C2}"/>
              </a:ext>
            </a:extLst>
          </p:cNvPr>
          <p:cNvSpPr txBox="1"/>
          <p:nvPr/>
        </p:nvSpPr>
        <p:spPr>
          <a:xfrm>
            <a:off x="3981734" y="-1"/>
            <a:ext cx="5955526" cy="646331"/>
          </a:xfrm>
          <a:prstGeom prst="rect">
            <a:avLst/>
          </a:prstGeom>
          <a:noFill/>
        </p:spPr>
        <p:txBody>
          <a:bodyPr wrap="square">
            <a:spAutoFit/>
          </a:bodyPr>
          <a:lstStyle/>
          <a:p>
            <a:pPr algn="ctr"/>
            <a:r>
              <a:rPr lang="ru-RU" sz="3600" b="1" cap="none" spc="0" dirty="0" smtClean="0">
                <a:ln w="12700">
                  <a:solidFill>
                    <a:sysClr val="windowText" lastClr="000000"/>
                  </a:solidFill>
                  <a:prstDash val="solid"/>
                </a:ln>
                <a:solidFill>
                  <a:srgbClr val="00B0F0"/>
                </a:solidFill>
                <a:effectLst>
                  <a:innerShdw blurRad="177800">
                    <a:schemeClr val="accent3">
                      <a:lumMod val="50000"/>
                    </a:schemeClr>
                  </a:innerShdw>
                </a:effectLst>
              </a:rPr>
              <a:t>5. Буферные </a:t>
            </a:r>
            <a:r>
              <a:rPr lang="ru-RU" sz="3600" b="1" cap="none" spc="0" dirty="0" smtClean="0">
                <a:ln w="12700">
                  <a:solidFill>
                    <a:sysClr val="windowText" lastClr="000000"/>
                  </a:solidFill>
                  <a:prstDash val="solid"/>
                </a:ln>
                <a:solidFill>
                  <a:srgbClr val="00B0F0"/>
                </a:solidFill>
                <a:effectLst>
                  <a:innerShdw blurRad="177800">
                    <a:schemeClr val="accent3">
                      <a:lumMod val="50000"/>
                    </a:schemeClr>
                  </a:innerShdw>
                </a:effectLst>
              </a:rPr>
              <a:t>системы </a:t>
            </a:r>
            <a:endParaRPr lang="ru-RU" sz="3600" b="1" cap="none" spc="0" dirty="0">
              <a:ln w="12700">
                <a:solidFill>
                  <a:sysClr val="windowText" lastClr="000000"/>
                </a:solidFill>
                <a:prstDash val="solid"/>
              </a:ln>
              <a:solidFill>
                <a:srgbClr val="00B0F0"/>
              </a:solidFill>
              <a:effectLst>
                <a:innerShdw blurRad="177800">
                  <a:schemeClr val="accent3">
                    <a:lumMod val="50000"/>
                  </a:schemeClr>
                </a:innerShdw>
              </a:effectLst>
            </a:endParaRPr>
          </a:p>
        </p:txBody>
      </p:sp>
      <p:pic>
        <p:nvPicPr>
          <p:cNvPr id="5" name="Picture 4" descr="Picture background">
            <a:extLst>
              <a:ext uri="{FF2B5EF4-FFF2-40B4-BE49-F238E27FC236}">
                <a16:creationId xmlns="" xmlns:a16="http://schemas.microsoft.com/office/drawing/2014/main" id="{B2A6B909-2D11-4D7C-AFEA-1A93569BE29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90454" y="4330262"/>
            <a:ext cx="2527738" cy="252773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1"/>
          <p:cNvSpPr>
            <a:spLocks noChangeArrowheads="1"/>
          </p:cNvSpPr>
          <p:nvPr/>
        </p:nvSpPr>
        <p:spPr bwMode="auto">
          <a:xfrm>
            <a:off x="1" y="309349"/>
            <a:ext cx="12191999" cy="637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1" i="0" u="sng" strike="noStrike" cap="none" normalizeH="0" baseline="0" dirty="0" smtClean="0">
                <a:ln>
                  <a:noFill/>
                </a:ln>
                <a:solidFill>
                  <a:schemeClr val="tx1"/>
                </a:solidFill>
                <a:effectLst/>
                <a:cs typeface="Arial" charset="0"/>
              </a:rPr>
              <a:t>Что нужно знать ученику:</a:t>
            </a:r>
          </a:p>
          <a:p>
            <a:pPr marL="457200" lvl="0" indent="-457200" fontAlgn="base">
              <a:spcBef>
                <a:spcPct val="0"/>
              </a:spcBef>
              <a:spcAft>
                <a:spcPct val="0"/>
              </a:spcAft>
              <a:buFontTx/>
              <a:buAutoNum type="arabicPeriod"/>
            </a:pPr>
            <a:r>
              <a:rPr lang="ru-RU" sz="2400" b="1" dirty="0" smtClean="0">
                <a:cs typeface="Arial" charset="0"/>
              </a:rPr>
              <a:t>Основные принципы работы буферных систем:</a:t>
            </a:r>
            <a:r>
              <a:rPr lang="ru-RU" sz="2400" dirty="0" smtClean="0">
                <a:cs typeface="Arial" charset="0"/>
              </a:rPr>
              <a:t> поддержание относительно постоянного </a:t>
            </a:r>
            <a:r>
              <a:rPr lang="en-US" sz="2400" dirty="0" smtClean="0">
                <a:cs typeface="Arial" charset="0"/>
              </a:rPr>
              <a:t>pH</a:t>
            </a:r>
            <a:r>
              <a:rPr lang="ru-RU" sz="2400" dirty="0">
                <a:cs typeface="Arial" charset="0"/>
              </a:rPr>
              <a:t> </a:t>
            </a:r>
            <a:r>
              <a:rPr lang="ru-RU" sz="2400" dirty="0" smtClean="0">
                <a:cs typeface="Arial" charset="0"/>
              </a:rPr>
              <a:t>среды</a:t>
            </a:r>
            <a:r>
              <a:rPr lang="ru-RU" sz="2400" dirty="0"/>
              <a:t> путём связывания избытка ионов водорода (Н+) или щёлочи (ОН-). В результате этих реакций образуются </a:t>
            </a:r>
            <a:r>
              <a:rPr lang="ru-RU" sz="2400" dirty="0" err="1"/>
              <a:t>слабодиссоциируемые</a:t>
            </a:r>
            <a:r>
              <a:rPr lang="ru-RU" sz="2400" dirty="0"/>
              <a:t> вещества или вода.</a:t>
            </a:r>
            <a:endParaRPr lang="ru-RU" sz="2400" dirty="0" smtClean="0">
              <a:cs typeface="Arial" charset="0"/>
            </a:endParaRPr>
          </a:p>
          <a:p>
            <a:pPr marL="457200" lvl="0" indent="-457200" fontAlgn="base">
              <a:spcBef>
                <a:spcPct val="0"/>
              </a:spcBef>
              <a:spcAft>
                <a:spcPct val="0"/>
              </a:spcAft>
              <a:buFontTx/>
              <a:buAutoNum type="arabicPeriod"/>
            </a:pPr>
            <a:r>
              <a:rPr lang="ru-RU" sz="2400" b="1" dirty="0">
                <a:cs typeface="Arial" charset="0"/>
              </a:rPr>
              <a:t>Главная буферная система организма — </a:t>
            </a:r>
            <a:r>
              <a:rPr lang="ru-RU" sz="2400" b="1" dirty="0" smtClean="0">
                <a:cs typeface="Arial" charset="0"/>
              </a:rPr>
              <a:t>гидрокарбонатная</a:t>
            </a:r>
            <a:r>
              <a:rPr lang="ru-RU" sz="2400" dirty="0" smtClean="0">
                <a:cs typeface="Arial" charset="0"/>
              </a:rPr>
              <a:t>. </a:t>
            </a:r>
            <a:r>
              <a:rPr lang="ru-RU" sz="2400" dirty="0">
                <a:cs typeface="Arial" charset="0"/>
              </a:rPr>
              <a:t>Избыток ионов водорода связывается с гидрокарбонат-ионом. Образующийся при этом углекислый газ стимулирует дыхательный центр, вентиляция лёгких повышается, а излишки углекислого газа удаляются при дыхании. Так в организме поддерживается баланс </a:t>
            </a:r>
            <a:r>
              <a:rPr lang="ru-RU" sz="2400" dirty="0" smtClean="0">
                <a:cs typeface="Arial" charset="0"/>
              </a:rPr>
              <a:t>рН.</a:t>
            </a:r>
          </a:p>
          <a:p>
            <a:pPr marL="457200" lvl="0" indent="-457200" fontAlgn="base">
              <a:spcBef>
                <a:spcPct val="0"/>
              </a:spcBef>
              <a:spcAft>
                <a:spcPct val="0"/>
              </a:spcAft>
              <a:buFontTx/>
              <a:buAutoNum type="arabicPeriod"/>
            </a:pPr>
            <a:r>
              <a:rPr lang="ru-RU" sz="2400" b="1" dirty="0" smtClean="0">
                <a:cs typeface="Arial" charset="0"/>
              </a:rPr>
              <a:t>Фосфатная </a:t>
            </a:r>
            <a:r>
              <a:rPr lang="ru-RU" sz="2400" b="1" dirty="0">
                <a:cs typeface="Arial" charset="0"/>
              </a:rPr>
              <a:t>буферная система </a:t>
            </a:r>
            <a:r>
              <a:rPr lang="ru-RU" sz="2400" dirty="0">
                <a:cs typeface="Arial" charset="0"/>
              </a:rPr>
              <a:t>играет важную роль в регуляции кислотно-основного состояния в клетках, особенно в канальцах почек. </a:t>
            </a:r>
            <a:r>
              <a:rPr lang="ru-RU" sz="2400" dirty="0" smtClean="0">
                <a:cs typeface="Arial" charset="0"/>
              </a:rPr>
              <a:t>Одна </a:t>
            </a:r>
            <a:r>
              <a:rPr lang="ru-RU" sz="2400" dirty="0">
                <a:cs typeface="Arial" charset="0"/>
              </a:rPr>
              <a:t>её молекула способна связывать до трёх катионов водорода. </a:t>
            </a:r>
            <a:endParaRPr lang="ru-RU" sz="2400" dirty="0" smtClean="0">
              <a:cs typeface="Arial" charset="0"/>
            </a:endParaRPr>
          </a:p>
          <a:p>
            <a:pPr marL="457200" lvl="0" indent="-457200" fontAlgn="base">
              <a:spcBef>
                <a:spcPct val="0"/>
              </a:spcBef>
              <a:spcAft>
                <a:spcPct val="0"/>
              </a:spcAft>
              <a:buFontTx/>
              <a:buAutoNum type="arabicPeriod"/>
            </a:pPr>
            <a:r>
              <a:rPr lang="ru-RU" sz="2400" b="1" dirty="0">
                <a:cs typeface="Arial" charset="0"/>
              </a:rPr>
              <a:t>Белковая буферная система </a:t>
            </a:r>
            <a:r>
              <a:rPr lang="ru-RU" sz="2400" dirty="0">
                <a:cs typeface="Arial" charset="0"/>
              </a:rPr>
              <a:t>является основным внутриклеточным </a:t>
            </a:r>
            <a:r>
              <a:rPr lang="ru-RU" sz="2400" dirty="0" smtClean="0">
                <a:cs typeface="Arial" charset="0"/>
              </a:rPr>
              <a:t>                                     буфером</a:t>
            </a:r>
            <a:r>
              <a:rPr lang="ru-RU" sz="2400" dirty="0">
                <a:cs typeface="Arial" charset="0"/>
              </a:rPr>
              <a:t>. С повышением уровня кислот они взаимодействуют с </a:t>
            </a:r>
            <a:r>
              <a:rPr lang="ru-RU" sz="2400" dirty="0" smtClean="0">
                <a:cs typeface="Arial" charset="0"/>
              </a:rPr>
              <a:t>                                                 белковой </a:t>
            </a:r>
            <a:r>
              <a:rPr lang="ru-RU" sz="2400" dirty="0">
                <a:cs typeface="Arial" charset="0"/>
              </a:rPr>
              <a:t>солью, образуя нейтральную соль и слабую кислоту. </a:t>
            </a:r>
            <a:endParaRPr lang="ru-RU" sz="2400" dirty="0" smtClean="0">
              <a:cs typeface="Arial" charset="0"/>
            </a:endParaRPr>
          </a:p>
          <a:p>
            <a:pPr marL="457200" lvl="0" indent="-457200" fontAlgn="base">
              <a:spcBef>
                <a:spcPct val="0"/>
              </a:spcBef>
              <a:spcAft>
                <a:spcPct val="0"/>
              </a:spcAft>
              <a:buFontTx/>
              <a:buAutoNum type="arabicPeriod"/>
            </a:pPr>
            <a:r>
              <a:rPr lang="ru-RU" sz="2400" b="1" dirty="0"/>
              <a:t>Гемоглобиновая буферная система</a:t>
            </a:r>
            <a:r>
              <a:rPr lang="ru-RU" sz="2400" dirty="0"/>
              <a:t> состоит из кислотного компонента </a:t>
            </a:r>
            <a:r>
              <a:rPr lang="ru-RU" sz="2400" dirty="0" smtClean="0"/>
              <a:t>                                          — </a:t>
            </a:r>
            <a:r>
              <a:rPr lang="ru-RU" sz="2400" dirty="0" err="1"/>
              <a:t>оксигенированного</a:t>
            </a:r>
            <a:r>
              <a:rPr lang="ru-RU" sz="2400" dirty="0"/>
              <a:t> гемоглобина (НbО2) и основного — </a:t>
            </a:r>
            <a:r>
              <a:rPr lang="ru-RU" sz="2400" dirty="0" smtClean="0"/>
              <a:t>                           </a:t>
            </a:r>
            <a:r>
              <a:rPr lang="ru-RU" sz="2400" dirty="0" err="1" smtClean="0"/>
              <a:t>неоксигенированного</a:t>
            </a:r>
            <a:r>
              <a:rPr lang="ru-RU" sz="2400" dirty="0" smtClean="0"/>
              <a:t>. Имеет значение для дыхания.</a:t>
            </a:r>
            <a:endParaRPr kumimoji="0" lang="ru-RU" sz="2400" i="0" u="none" strike="noStrike" cap="none" normalizeH="0" baseline="0" dirty="0" smtClean="0">
              <a:ln>
                <a:noFill/>
              </a:ln>
              <a:solidFill>
                <a:schemeClr val="tx1"/>
              </a:solidFill>
              <a:effectLst/>
              <a:cs typeface="Arial" charset="0"/>
            </a:endParaRPr>
          </a:p>
        </p:txBody>
      </p:sp>
    </p:spTree>
    <p:extLst>
      <p:ext uri="{BB962C8B-B14F-4D97-AF65-F5344CB8AC3E}">
        <p14:creationId xmlns:p14="http://schemas.microsoft.com/office/powerpoint/2010/main" val="6666589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391885" y="582529"/>
            <a:ext cx="11553371" cy="1846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chemeClr val="tx1"/>
                </a:solidFill>
                <a:effectLst/>
                <a:cs typeface="Arial" charset="0"/>
              </a:rPr>
              <a:t>Л. 23 Прочитайте описание эксперимента и выполните задание.</a:t>
            </a:r>
            <a:endParaRPr kumimoji="0" lang="ru-RU" sz="2400" b="0" i="0" u="none" strike="noStrike" cap="none" normalizeH="0" baseline="0" dirty="0" smtClean="0">
              <a:ln>
                <a:noFill/>
              </a:ln>
              <a:solidFill>
                <a:schemeClr val="tx1"/>
              </a:solidFill>
              <a:effectLst/>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tx1"/>
                </a:solidFill>
                <a:effectLst/>
                <a:cs typeface="Arial" charset="0"/>
              </a:rPr>
              <a:t>Экспериментатор изучал особенности физиологии собак. Для этого он помещал группу собак в камеру с влажностью 50% и создавал в камере отличные от оптимума (18 °С) температурные условия. Полученные результаты представлены в таблице.</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charset="0"/>
                <a:cs typeface="Arial" charset="0"/>
              </a:rPr>
              <a:t> </a:t>
            </a:r>
          </a:p>
        </p:txBody>
      </p:sp>
      <p:sp>
        <p:nvSpPr>
          <p:cNvPr id="5" name="TextBox 4">
            <a:extLst>
              <a:ext uri="{FF2B5EF4-FFF2-40B4-BE49-F238E27FC236}">
                <a16:creationId xmlns="" xmlns:a16="http://schemas.microsoft.com/office/drawing/2014/main" id="{8957E6DB-535B-4FEC-8A87-9586E6A958C2}"/>
              </a:ext>
            </a:extLst>
          </p:cNvPr>
          <p:cNvSpPr txBox="1"/>
          <p:nvPr/>
        </p:nvSpPr>
        <p:spPr>
          <a:xfrm>
            <a:off x="2971799" y="0"/>
            <a:ext cx="5955526" cy="646331"/>
          </a:xfrm>
          <a:prstGeom prst="rect">
            <a:avLst/>
          </a:prstGeom>
          <a:noFill/>
        </p:spPr>
        <p:txBody>
          <a:bodyPr wrap="square">
            <a:spAutoFit/>
          </a:bodyPr>
          <a:lstStyle/>
          <a:p>
            <a:pPr algn="ctr"/>
            <a:r>
              <a:rPr lang="ru-RU" sz="3600" b="1" cap="none" spc="0" dirty="0">
                <a:ln w="12700">
                  <a:solidFill>
                    <a:sysClr val="windowText" lastClr="000000"/>
                  </a:solidFill>
                  <a:prstDash val="solid"/>
                </a:ln>
                <a:solidFill>
                  <a:srgbClr val="00B0F0"/>
                </a:solidFill>
                <a:effectLst>
                  <a:innerShdw blurRad="177800">
                    <a:schemeClr val="accent3">
                      <a:lumMod val="50000"/>
                    </a:schemeClr>
                  </a:innerShdw>
                </a:effectLst>
              </a:rPr>
              <a:t>Примеры заданий ЕГЭ</a:t>
            </a:r>
          </a:p>
        </p:txBody>
      </p:sp>
      <p:pic>
        <p:nvPicPr>
          <p:cNvPr id="3074" name="Picture 2" descr="D:\userdata\usr-wks-01\Downloads\2025-01-30_12-44-31.png"/>
          <p:cNvPicPr>
            <a:picLocks noChangeAspect="1" noChangeArrowheads="1"/>
          </p:cNvPicPr>
          <p:nvPr/>
        </p:nvPicPr>
        <p:blipFill rotWithShape="1">
          <a:blip r:embed="rId2">
            <a:extLst>
              <a:ext uri="{28A0092B-C50C-407E-A947-70E740481C1C}">
                <a14:useLocalDpi xmlns:a14="http://schemas.microsoft.com/office/drawing/2010/main" val="0"/>
              </a:ext>
            </a:extLst>
          </a:blip>
          <a:srcRect l="36837" t="31498" r="18654" b="47867"/>
          <a:stretch/>
        </p:blipFill>
        <p:spPr bwMode="auto">
          <a:xfrm>
            <a:off x="1884585" y="2237377"/>
            <a:ext cx="8129953" cy="2119087"/>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406398" y="4310468"/>
            <a:ext cx="1021806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tx1"/>
                </a:solidFill>
                <a:effectLst/>
                <a:cs typeface="Arial" charset="0"/>
              </a:rPr>
              <a:t>При значительном учащении дыхания развивается респираторный алкалоз (увеличение свыше 7,45 значения рН крови). За счёт чего происходит увеличение значения </a:t>
            </a:r>
            <a:r>
              <a:rPr kumimoji="0" lang="ru-RU" sz="2400" b="0" i="0" u="none" strike="noStrike" cap="none" normalizeH="0" baseline="0" dirty="0" err="1" smtClean="0">
                <a:ln>
                  <a:noFill/>
                </a:ln>
                <a:solidFill>
                  <a:schemeClr val="tx1"/>
                </a:solidFill>
                <a:effectLst/>
                <a:cs typeface="Arial" charset="0"/>
              </a:rPr>
              <a:t>pH</a:t>
            </a:r>
            <a:r>
              <a:rPr kumimoji="0" lang="ru-RU" sz="2400" b="0" i="0" u="none" strike="noStrike" cap="none" normalizeH="0" baseline="0" dirty="0" smtClean="0">
                <a:ln>
                  <a:noFill/>
                </a:ln>
                <a:solidFill>
                  <a:schemeClr val="tx1"/>
                </a:solidFill>
                <a:effectLst/>
                <a:cs typeface="Arial" charset="0"/>
              </a:rPr>
              <a:t> крови? К каким последствиям может привести алкалоз? Какой защитный механизм существует в организме млекопитающих (в том числе человека) для поддержания постоянства рН внутренней среды?</a:t>
            </a:r>
          </a:p>
        </p:txBody>
      </p:sp>
      <p:pic>
        <p:nvPicPr>
          <p:cNvPr id="8" name="Picture 4" descr="Picture background">
            <a:extLst>
              <a:ext uri="{FF2B5EF4-FFF2-40B4-BE49-F238E27FC236}">
                <a16:creationId xmlns="" xmlns:a16="http://schemas.microsoft.com/office/drawing/2014/main" id="{B2A6B909-2D11-4D7C-AFEA-1A93569BE29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90454" y="4330262"/>
            <a:ext cx="2527738" cy="2527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046562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624112" y="293008"/>
            <a:ext cx="11335659" cy="2308324"/>
          </a:xfrm>
          <a:prstGeom prst="rect">
            <a:avLst/>
          </a:prstGeom>
        </p:spPr>
        <p:txBody>
          <a:bodyPr wrap="square">
            <a:spAutoFit/>
          </a:bodyPr>
          <a:lstStyle/>
          <a:p>
            <a:r>
              <a:rPr lang="ru-RU" sz="2400" b="1" dirty="0" smtClean="0"/>
              <a:t>Элементы ответа:</a:t>
            </a:r>
          </a:p>
          <a:p>
            <a:r>
              <a:rPr lang="ru-RU" sz="2400" dirty="0" smtClean="0"/>
              <a:t>1</a:t>
            </a:r>
            <a:r>
              <a:rPr lang="ru-RU" sz="2400" dirty="0"/>
              <a:t>) за счёт избыточного выведения углекислого газа;</a:t>
            </a:r>
            <a:br>
              <a:rPr lang="ru-RU" sz="2400" dirty="0"/>
            </a:br>
            <a:r>
              <a:rPr lang="ru-RU" sz="2400" dirty="0"/>
              <a:t>2) торможение работы дыхательного центра (продолговатого мозга);</a:t>
            </a:r>
            <a:br>
              <a:rPr lang="ru-RU" sz="2400" dirty="0"/>
            </a:br>
            <a:r>
              <a:rPr lang="ru-RU" sz="2400" dirty="0"/>
              <a:t>3) </a:t>
            </a:r>
            <a:r>
              <a:rPr lang="ru-RU" sz="2400" dirty="0" err="1"/>
              <a:t>урежение</a:t>
            </a:r>
            <a:r>
              <a:rPr lang="ru-RU" sz="2400" dirty="0"/>
              <a:t> (остановка) дыхания;</a:t>
            </a:r>
            <a:br>
              <a:rPr lang="ru-RU" sz="2400" dirty="0"/>
            </a:br>
            <a:r>
              <a:rPr lang="ru-RU" sz="2400" dirty="0"/>
              <a:t>4) постоянство рН внутренней среды организма поддерживают буферные системы (карбонатный буфер; фосфатный буфер).</a:t>
            </a:r>
          </a:p>
        </p:txBody>
      </p:sp>
      <p:pic>
        <p:nvPicPr>
          <p:cNvPr id="5" name="Picture 4" descr="Picture background">
            <a:extLst>
              <a:ext uri="{FF2B5EF4-FFF2-40B4-BE49-F238E27FC236}">
                <a16:creationId xmlns="" xmlns:a16="http://schemas.microsoft.com/office/drawing/2014/main" id="{B2A6B909-2D11-4D7C-AFEA-1A93569BE29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90454" y="4330262"/>
            <a:ext cx="2527738" cy="2527738"/>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624112" y="4038473"/>
            <a:ext cx="6096000" cy="2308324"/>
          </a:xfrm>
          <a:prstGeom prst="rect">
            <a:avLst/>
          </a:prstGeom>
        </p:spPr>
        <p:txBody>
          <a:bodyPr>
            <a:spAutoFit/>
          </a:bodyPr>
          <a:lstStyle/>
          <a:p>
            <a:r>
              <a:rPr lang="ru-RU" sz="2400" dirty="0" smtClean="0"/>
              <a:t>1</a:t>
            </a:r>
            <a:r>
              <a:rPr lang="ru-RU" sz="2400" dirty="0"/>
              <a:t>) </a:t>
            </a:r>
            <a:r>
              <a:rPr lang="ru-RU" sz="2400" dirty="0" err="1"/>
              <a:t>гидрофосфатная</a:t>
            </a:r>
            <a:r>
              <a:rPr lang="ru-RU" sz="2400" dirty="0"/>
              <a:t/>
            </a:r>
            <a:br>
              <a:rPr lang="ru-RU" sz="2400" dirty="0"/>
            </a:br>
            <a:r>
              <a:rPr lang="ru-RU" sz="2400" dirty="0"/>
              <a:t>2) магниевая</a:t>
            </a:r>
            <a:br>
              <a:rPr lang="ru-RU" sz="2400" dirty="0"/>
            </a:br>
            <a:r>
              <a:rPr lang="ru-RU" sz="2400" dirty="0"/>
              <a:t>3) гидрокарбонатная</a:t>
            </a:r>
            <a:br>
              <a:rPr lang="ru-RU" sz="2400" dirty="0"/>
            </a:br>
            <a:r>
              <a:rPr lang="ru-RU" sz="2400" dirty="0"/>
              <a:t>4) кальциевая</a:t>
            </a:r>
            <a:br>
              <a:rPr lang="ru-RU" sz="2400" dirty="0"/>
            </a:br>
            <a:r>
              <a:rPr lang="ru-RU" sz="2400" dirty="0"/>
              <a:t>5) белковая</a:t>
            </a:r>
            <a:br>
              <a:rPr lang="ru-RU" sz="2400" dirty="0"/>
            </a:br>
            <a:r>
              <a:rPr lang="ru-RU" sz="2400" dirty="0"/>
              <a:t>6) углеводная</a:t>
            </a:r>
          </a:p>
        </p:txBody>
      </p:sp>
      <p:sp>
        <p:nvSpPr>
          <p:cNvPr id="7" name="Прямоугольник 6"/>
          <p:cNvSpPr/>
          <p:nvPr/>
        </p:nvSpPr>
        <p:spPr>
          <a:xfrm>
            <a:off x="507995" y="2812872"/>
            <a:ext cx="11451776" cy="1200329"/>
          </a:xfrm>
          <a:prstGeom prst="rect">
            <a:avLst/>
          </a:prstGeom>
        </p:spPr>
        <p:txBody>
          <a:bodyPr wrap="square">
            <a:spAutoFit/>
          </a:bodyPr>
          <a:lstStyle/>
          <a:p>
            <a:r>
              <a:rPr lang="ru-RU" sz="2400" b="1" dirty="0" smtClean="0"/>
              <a:t>Л. 7 </a:t>
            </a:r>
            <a:r>
              <a:rPr lang="ru-RU" sz="2400" dirty="0" smtClean="0"/>
              <a:t>Выберите </a:t>
            </a:r>
            <a:r>
              <a:rPr lang="ru-RU" sz="2400" dirty="0"/>
              <a:t>три верных ответа из шести и запишите цифры, под которыми они указаны. Буферными системами, поддерживающими постоянство рН внутренней среды, в организме человека и животных являются:</a:t>
            </a:r>
          </a:p>
        </p:txBody>
      </p:sp>
    </p:spTree>
    <p:extLst>
      <p:ext uri="{BB962C8B-B14F-4D97-AF65-F5344CB8AC3E}">
        <p14:creationId xmlns:p14="http://schemas.microsoft.com/office/powerpoint/2010/main" val="199886218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undefin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133" y="1096273"/>
            <a:ext cx="8709153" cy="5126332"/>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19134" y="6222605"/>
            <a:ext cx="5807359" cy="954107"/>
          </a:xfrm>
          <a:prstGeom prst="rect">
            <a:avLst/>
          </a:prstGeom>
        </p:spPr>
        <p:txBody>
          <a:bodyPr wrap="none">
            <a:spAutoFit/>
          </a:bodyPr>
          <a:lstStyle/>
          <a:p>
            <a:r>
              <a:rPr lang="ru-RU" sz="2000" dirty="0" smtClean="0"/>
              <a:t>Источник</a:t>
            </a:r>
            <a:r>
              <a:rPr lang="ru-RU" dirty="0" smtClean="0"/>
              <a:t>    </a:t>
            </a:r>
            <a:r>
              <a:rPr lang="en-US" dirty="0">
                <a:hlinkClick r:id="rId3"/>
              </a:rPr>
              <a:t>https://</a:t>
            </a:r>
            <a:r>
              <a:rPr lang="en-US" dirty="0" smtClean="0">
                <a:hlinkClick r:id="rId3"/>
              </a:rPr>
              <a:t>bio-ege.sdamgia.ru/problem?id=23847</a:t>
            </a:r>
            <a:endParaRPr lang="ru-RU" dirty="0" smtClean="0"/>
          </a:p>
          <a:p>
            <a:endParaRPr lang="ru-RU" dirty="0" smtClean="0"/>
          </a:p>
          <a:p>
            <a:endParaRPr lang="ru-RU" dirty="0"/>
          </a:p>
        </p:txBody>
      </p:sp>
      <p:sp>
        <p:nvSpPr>
          <p:cNvPr id="6" name="TextBox 5">
            <a:extLst>
              <a:ext uri="{FF2B5EF4-FFF2-40B4-BE49-F238E27FC236}">
                <a16:creationId xmlns:a16="http://schemas.microsoft.com/office/drawing/2014/main" xmlns="" id="{8957E6DB-535B-4FEC-8A87-9586E6A958C2}"/>
              </a:ext>
            </a:extLst>
          </p:cNvPr>
          <p:cNvSpPr txBox="1"/>
          <p:nvPr/>
        </p:nvSpPr>
        <p:spPr>
          <a:xfrm>
            <a:off x="2013631" y="145142"/>
            <a:ext cx="8059058" cy="646331"/>
          </a:xfrm>
          <a:prstGeom prst="rect">
            <a:avLst/>
          </a:prstGeom>
          <a:noFill/>
        </p:spPr>
        <p:txBody>
          <a:bodyPr wrap="square">
            <a:spAutoFit/>
          </a:bodyPr>
          <a:lstStyle/>
          <a:p>
            <a:pPr algn="ctr"/>
            <a:r>
              <a:rPr lang="ru-RU" sz="3600" b="1" cap="none" spc="0" dirty="0" smtClean="0">
                <a:ln w="12700">
                  <a:solidFill>
                    <a:sysClr val="windowText" lastClr="000000"/>
                  </a:solidFill>
                  <a:prstDash val="solid"/>
                </a:ln>
                <a:solidFill>
                  <a:srgbClr val="00B0F0"/>
                </a:solidFill>
                <a:effectLst>
                  <a:innerShdw blurRad="177800">
                    <a:schemeClr val="accent3">
                      <a:lumMod val="50000"/>
                    </a:schemeClr>
                  </a:innerShdw>
                </a:effectLst>
              </a:rPr>
              <a:t>6. Фибриллярные </a:t>
            </a:r>
            <a:r>
              <a:rPr lang="ru-RU" sz="3600" b="1" cap="none" spc="0" dirty="0" smtClean="0">
                <a:ln w="12700">
                  <a:solidFill>
                    <a:sysClr val="windowText" lastClr="000000"/>
                  </a:solidFill>
                  <a:prstDash val="solid"/>
                </a:ln>
                <a:solidFill>
                  <a:srgbClr val="00B0F0"/>
                </a:solidFill>
                <a:effectLst>
                  <a:innerShdw blurRad="177800">
                    <a:schemeClr val="accent3">
                      <a:lumMod val="50000"/>
                    </a:schemeClr>
                  </a:innerShdw>
                </a:effectLst>
              </a:rPr>
              <a:t>и глобулярные белки</a:t>
            </a:r>
            <a:endParaRPr lang="ru-RU" sz="3600" b="1" cap="none" spc="0" dirty="0">
              <a:ln w="12700">
                <a:solidFill>
                  <a:sysClr val="windowText" lastClr="000000"/>
                </a:solidFill>
                <a:prstDash val="solid"/>
              </a:ln>
              <a:solidFill>
                <a:srgbClr val="00B0F0"/>
              </a:solidFill>
              <a:effectLst>
                <a:innerShdw blurRad="177800">
                  <a:schemeClr val="accent3">
                    <a:lumMod val="50000"/>
                  </a:schemeClr>
                </a:innerShdw>
              </a:effectLst>
            </a:endParaRPr>
          </a:p>
        </p:txBody>
      </p:sp>
      <p:pic>
        <p:nvPicPr>
          <p:cNvPr id="1028" name="Picture 4" descr="Picture background"/>
          <p:cNvPicPr>
            <a:picLocks noChangeAspect="1" noChangeArrowheads="1"/>
          </p:cNvPicPr>
          <p:nvPr/>
        </p:nvPicPr>
        <p:blipFill rotWithShape="1">
          <a:blip r:embed="rId4">
            <a:extLst>
              <a:ext uri="{28A0092B-C50C-407E-A947-70E740481C1C}">
                <a14:useLocalDpi xmlns:a14="http://schemas.microsoft.com/office/drawing/2010/main" val="0"/>
              </a:ext>
            </a:extLst>
          </a:blip>
          <a:srcRect l="5224" r="3905"/>
          <a:stretch/>
        </p:blipFill>
        <p:spPr bwMode="auto">
          <a:xfrm>
            <a:off x="9044402" y="1436913"/>
            <a:ext cx="2927002" cy="257472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Picture background">
            <a:extLst>
              <a:ext uri="{FF2B5EF4-FFF2-40B4-BE49-F238E27FC236}">
                <a16:creationId xmlns:a16="http://schemas.microsoft.com/office/drawing/2014/main" xmlns="" id="{B2A6B909-2D11-4D7C-AFEA-1A93569BE29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790454" y="4330262"/>
            <a:ext cx="2527738" cy="2527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636338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507999" y="1084046"/>
            <a:ext cx="11437257"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chemeClr val="tx1"/>
                </a:solidFill>
                <a:effectLst/>
                <a:cs typeface="Arial" charset="0"/>
              </a:rPr>
              <a:t>Л.5</a:t>
            </a:r>
            <a:r>
              <a:rPr kumimoji="0" lang="ru-RU" sz="2400" b="0" i="0" u="none" strike="noStrike" cap="none" normalizeH="0" baseline="0" dirty="0" smtClean="0">
                <a:ln>
                  <a:noFill/>
                </a:ln>
                <a:solidFill>
                  <a:schemeClr val="tx1"/>
                </a:solidFill>
                <a:effectLst/>
                <a:cs typeface="Arial" charset="0"/>
              </a:rPr>
              <a:t> Установите соответствие между признаками и группами белков: к каждой позиции из левого столбца подберите соответствующую позицию из правого столбца.</a:t>
            </a:r>
          </a:p>
        </p:txBody>
      </p:sp>
      <p:sp>
        <p:nvSpPr>
          <p:cNvPr id="5" name="TextBox 4">
            <a:extLst>
              <a:ext uri="{FF2B5EF4-FFF2-40B4-BE49-F238E27FC236}">
                <a16:creationId xmlns:a16="http://schemas.microsoft.com/office/drawing/2014/main" xmlns="" id="{8957E6DB-535B-4FEC-8A87-9586E6A958C2}"/>
              </a:ext>
            </a:extLst>
          </p:cNvPr>
          <p:cNvSpPr txBox="1"/>
          <p:nvPr/>
        </p:nvSpPr>
        <p:spPr>
          <a:xfrm>
            <a:off x="2971799" y="0"/>
            <a:ext cx="5955526" cy="646331"/>
          </a:xfrm>
          <a:prstGeom prst="rect">
            <a:avLst/>
          </a:prstGeom>
          <a:noFill/>
        </p:spPr>
        <p:txBody>
          <a:bodyPr wrap="square">
            <a:spAutoFit/>
          </a:bodyPr>
          <a:lstStyle/>
          <a:p>
            <a:pPr algn="ctr"/>
            <a:r>
              <a:rPr lang="ru-RU" sz="3600" b="1" cap="none" spc="0" dirty="0">
                <a:ln w="12700">
                  <a:solidFill>
                    <a:sysClr val="windowText" lastClr="000000"/>
                  </a:solidFill>
                  <a:prstDash val="solid"/>
                </a:ln>
                <a:solidFill>
                  <a:srgbClr val="00B0F0"/>
                </a:solidFill>
                <a:effectLst>
                  <a:innerShdw blurRad="177800">
                    <a:schemeClr val="accent3">
                      <a:lumMod val="50000"/>
                    </a:schemeClr>
                  </a:innerShdw>
                </a:effectLst>
              </a:rPr>
              <a:t>Примеры заданий ЕГЭ</a:t>
            </a:r>
          </a:p>
        </p:txBody>
      </p:sp>
      <p:graphicFrame>
        <p:nvGraphicFramePr>
          <p:cNvPr id="6" name="Таблица 5"/>
          <p:cNvGraphicFramePr>
            <a:graphicFrameLocks noGrp="1"/>
          </p:cNvGraphicFramePr>
          <p:nvPr>
            <p:extLst>
              <p:ext uri="{D42A27DB-BD31-4B8C-83A1-F6EECF244321}">
                <p14:modId xmlns:p14="http://schemas.microsoft.com/office/powerpoint/2010/main" val="3205396713"/>
              </p:ext>
            </p:extLst>
          </p:nvPr>
        </p:nvGraphicFramePr>
        <p:xfrm>
          <a:off x="507999" y="2188527"/>
          <a:ext cx="11146972" cy="2595880"/>
        </p:xfrm>
        <a:graphic>
          <a:graphicData uri="http://schemas.openxmlformats.org/drawingml/2006/table">
            <a:tbl>
              <a:tblPr firstRow="1" bandRow="1">
                <a:tableStyleId>{5C22544A-7EE6-4342-B048-85BDC9FD1C3A}</a:tableStyleId>
              </a:tblPr>
              <a:tblGrid>
                <a:gridCol w="7445830"/>
                <a:gridCol w="3701142"/>
              </a:tblGrid>
              <a:tr h="370840">
                <a:tc>
                  <a:txBody>
                    <a:bodyPr/>
                    <a:lstStyle/>
                    <a:p>
                      <a:r>
                        <a:rPr lang="ru-RU" dirty="0" smtClean="0"/>
                        <a:t>ПРИЗНАК</a:t>
                      </a:r>
                      <a:endParaRPr lang="ru-RU" dirty="0"/>
                    </a:p>
                  </a:txBody>
                  <a:tcPr/>
                </a:tc>
                <a:tc>
                  <a:txBody>
                    <a:bodyPr/>
                    <a:lstStyle/>
                    <a:p>
                      <a:r>
                        <a:rPr lang="ru-RU" dirty="0" smtClean="0"/>
                        <a:t>ГРУППА</a:t>
                      </a:r>
                      <a:r>
                        <a:rPr lang="ru-RU" baseline="0" dirty="0" smtClean="0"/>
                        <a:t> БЕЛКОВ</a:t>
                      </a:r>
                      <a:endParaRPr lang="ru-RU" dirty="0"/>
                    </a:p>
                  </a:txBody>
                  <a:tcPr/>
                </a:tc>
              </a:tr>
              <a:tr h="370840">
                <a:tc>
                  <a:txBody>
                    <a:bodyPr/>
                    <a:lstStyle/>
                    <a:p>
                      <a:r>
                        <a:rPr lang="ru-RU" sz="2000" dirty="0" smtClean="0"/>
                        <a:t>А)  как правило, растворимы в воде</a:t>
                      </a:r>
                    </a:p>
                    <a:p>
                      <a:r>
                        <a:rPr lang="ru-RU" sz="2000" dirty="0" smtClean="0"/>
                        <a:t>Б)  обладают высокой механической прочностью</a:t>
                      </a:r>
                    </a:p>
                    <a:p>
                      <a:r>
                        <a:rPr lang="ru-RU" sz="2000" dirty="0" smtClean="0"/>
                        <a:t>В)  образуют ферменты</a:t>
                      </a:r>
                    </a:p>
                    <a:p>
                      <a:r>
                        <a:rPr lang="ru-RU" sz="2000" dirty="0" smtClean="0"/>
                        <a:t>Г)  выполняют структурную и сократительную функции</a:t>
                      </a:r>
                    </a:p>
                    <a:p>
                      <a:r>
                        <a:rPr lang="ru-RU" sz="2000" dirty="0" smtClean="0"/>
                        <a:t>Д)  представляют нити, волокна</a:t>
                      </a:r>
                    </a:p>
                    <a:p>
                      <a:r>
                        <a:rPr lang="ru-RU" sz="2000" dirty="0" smtClean="0"/>
                        <a:t>Е)  имеют вид компактных телец</a:t>
                      </a:r>
                    </a:p>
                    <a:p>
                      <a:endParaRPr lang="ru-RU" sz="2000" dirty="0"/>
                    </a:p>
                  </a:txBody>
                  <a:tcPr/>
                </a:tc>
                <a:tc>
                  <a:txBody>
                    <a:bodyPr/>
                    <a:lstStyle/>
                    <a:p>
                      <a:r>
                        <a:rPr lang="ru-RU" sz="2000" dirty="0" smtClean="0"/>
                        <a:t>1)  фибриллярные</a:t>
                      </a:r>
                    </a:p>
                    <a:p>
                      <a:r>
                        <a:rPr lang="ru-RU" sz="2000" dirty="0" smtClean="0"/>
                        <a:t>2)  глобулярные</a:t>
                      </a:r>
                    </a:p>
                    <a:p>
                      <a:endParaRPr lang="ru-RU" sz="2000" dirty="0"/>
                    </a:p>
                  </a:txBody>
                  <a:tcPr/>
                </a:tc>
              </a:tr>
            </a:tbl>
          </a:graphicData>
        </a:graphic>
      </p:graphicFrame>
      <p:pic>
        <p:nvPicPr>
          <p:cNvPr id="7" name="Picture 4" descr="Picture background">
            <a:extLst>
              <a:ext uri="{FF2B5EF4-FFF2-40B4-BE49-F238E27FC236}">
                <a16:creationId xmlns:a16="http://schemas.microsoft.com/office/drawing/2014/main" xmlns="" id="{B2A6B909-2D11-4D7C-AFEA-1A93569BE29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90454" y="4330262"/>
            <a:ext cx="2527738" cy="2527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107998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8957E6DB-535B-4FEC-8A87-9586E6A958C2}"/>
              </a:ext>
            </a:extLst>
          </p:cNvPr>
          <p:cNvSpPr txBox="1"/>
          <p:nvPr/>
        </p:nvSpPr>
        <p:spPr>
          <a:xfrm>
            <a:off x="2971799" y="0"/>
            <a:ext cx="5955526" cy="646331"/>
          </a:xfrm>
          <a:prstGeom prst="rect">
            <a:avLst/>
          </a:prstGeom>
          <a:noFill/>
        </p:spPr>
        <p:txBody>
          <a:bodyPr wrap="square">
            <a:spAutoFit/>
          </a:bodyPr>
          <a:lstStyle/>
          <a:p>
            <a:pPr algn="ctr"/>
            <a:r>
              <a:rPr lang="ru-RU" sz="3600" b="1" cap="none" spc="0" dirty="0">
                <a:ln w="12700">
                  <a:solidFill>
                    <a:sysClr val="windowText" lastClr="000000"/>
                  </a:solidFill>
                  <a:prstDash val="solid"/>
                </a:ln>
                <a:solidFill>
                  <a:srgbClr val="00B0F0"/>
                </a:solidFill>
                <a:effectLst>
                  <a:innerShdw blurRad="177800">
                    <a:schemeClr val="accent3">
                      <a:lumMod val="50000"/>
                    </a:schemeClr>
                  </a:innerShdw>
                </a:effectLst>
              </a:rPr>
              <a:t>Примеры заданий ЕГЭ</a:t>
            </a:r>
          </a:p>
        </p:txBody>
      </p:sp>
      <p:sp>
        <p:nvSpPr>
          <p:cNvPr id="7" name="Прямоугольник 6"/>
          <p:cNvSpPr/>
          <p:nvPr/>
        </p:nvSpPr>
        <p:spPr>
          <a:xfrm>
            <a:off x="406398" y="680551"/>
            <a:ext cx="11538858" cy="1200329"/>
          </a:xfrm>
          <a:prstGeom prst="rect">
            <a:avLst/>
          </a:prstGeom>
        </p:spPr>
        <p:txBody>
          <a:bodyPr wrap="square">
            <a:spAutoFit/>
          </a:bodyPr>
          <a:lstStyle/>
          <a:p>
            <a:r>
              <a:rPr lang="ru-RU" sz="2400" b="1" dirty="0" smtClean="0"/>
              <a:t>Л.20</a:t>
            </a:r>
            <a:r>
              <a:rPr lang="ru-RU" sz="2400" dirty="0" smtClean="0"/>
              <a:t> Проанализируйте </a:t>
            </a:r>
            <a:r>
              <a:rPr lang="ru-RU" sz="2400" dirty="0"/>
              <a:t>таблицу «Белки». Заполните пустые ячейки таблицы, используя элементы, приведенные в списке. Для каждой ячейки, обозначенной буквой, выберите соответствующий элемент из предложенного списка.</a:t>
            </a:r>
          </a:p>
        </p:txBody>
      </p:sp>
      <p:graphicFrame>
        <p:nvGraphicFramePr>
          <p:cNvPr id="2" name="Таблица 1"/>
          <p:cNvGraphicFramePr>
            <a:graphicFrameLocks noGrp="1"/>
          </p:cNvGraphicFramePr>
          <p:nvPr>
            <p:extLst>
              <p:ext uri="{D42A27DB-BD31-4B8C-83A1-F6EECF244321}">
                <p14:modId xmlns:p14="http://schemas.microsoft.com/office/powerpoint/2010/main" val="4214452987"/>
              </p:ext>
            </p:extLst>
          </p:nvPr>
        </p:nvGraphicFramePr>
        <p:xfrm>
          <a:off x="406398" y="2137657"/>
          <a:ext cx="7141032" cy="2623028"/>
        </p:xfrm>
        <a:graphic>
          <a:graphicData uri="http://schemas.openxmlformats.org/drawingml/2006/table">
            <a:tbl>
              <a:tblPr/>
              <a:tblGrid>
                <a:gridCol w="2380344"/>
                <a:gridCol w="2380344"/>
                <a:gridCol w="2380344"/>
              </a:tblGrid>
              <a:tr h="655757">
                <a:tc>
                  <a:txBody>
                    <a:bodyPr/>
                    <a:lstStyle/>
                    <a:p>
                      <a:pPr fontAlgn="t"/>
                      <a:r>
                        <a:rPr lang="ru-RU" sz="2400" b="0" dirty="0">
                          <a:effectLst/>
                        </a:rPr>
                        <a:t>БЕЛОК</a:t>
                      </a:r>
                      <a:endParaRPr lang="ru-RU" sz="2400" dirty="0">
                        <a:effectLst/>
                      </a:endParaRPr>
                    </a:p>
                  </a:txBody>
                  <a:tcPr>
                    <a:lnL>
                      <a:noFill/>
                    </a:lnL>
                    <a:lnR>
                      <a:noFill/>
                    </a:lnR>
                    <a:lnT>
                      <a:noFill/>
                    </a:lnT>
                    <a:lnB>
                      <a:noFill/>
                    </a:lnB>
                    <a:solidFill>
                      <a:srgbClr val="FFFFFF"/>
                    </a:solidFill>
                  </a:tcPr>
                </a:tc>
                <a:tc>
                  <a:txBody>
                    <a:bodyPr/>
                    <a:lstStyle/>
                    <a:p>
                      <a:pPr fontAlgn="t"/>
                      <a:r>
                        <a:rPr lang="ru-RU" sz="2400" b="0">
                          <a:effectLst/>
                        </a:rPr>
                        <a:t>СТРОЕНИЕ</a:t>
                      </a:r>
                      <a:endParaRPr lang="ru-RU" sz="2400">
                        <a:effectLst/>
                      </a:endParaRPr>
                    </a:p>
                  </a:txBody>
                  <a:tcPr>
                    <a:lnL>
                      <a:noFill/>
                    </a:lnL>
                    <a:lnR>
                      <a:noFill/>
                    </a:lnR>
                    <a:lnT>
                      <a:noFill/>
                    </a:lnT>
                    <a:lnB>
                      <a:noFill/>
                    </a:lnB>
                    <a:solidFill>
                      <a:srgbClr val="FFFFFF"/>
                    </a:solidFill>
                  </a:tcPr>
                </a:tc>
                <a:tc>
                  <a:txBody>
                    <a:bodyPr/>
                    <a:lstStyle/>
                    <a:p>
                      <a:pPr fontAlgn="t"/>
                      <a:r>
                        <a:rPr lang="ru-RU" sz="2400" b="0">
                          <a:effectLst/>
                        </a:rPr>
                        <a:t>ФУНКЦИЯ</a:t>
                      </a:r>
                      <a:endParaRPr lang="ru-RU" sz="2400">
                        <a:effectLst/>
                      </a:endParaRPr>
                    </a:p>
                  </a:txBody>
                  <a:tcPr>
                    <a:lnL>
                      <a:noFill/>
                    </a:lnL>
                    <a:lnR>
                      <a:noFill/>
                    </a:lnR>
                    <a:lnT>
                      <a:noFill/>
                    </a:lnT>
                    <a:lnB>
                      <a:noFill/>
                    </a:lnB>
                    <a:solidFill>
                      <a:srgbClr val="FFFFFF"/>
                    </a:solidFill>
                  </a:tcPr>
                </a:tc>
              </a:tr>
              <a:tr h="655757">
                <a:tc>
                  <a:txBody>
                    <a:bodyPr/>
                    <a:lstStyle/>
                    <a:p>
                      <a:pPr fontAlgn="t"/>
                      <a:r>
                        <a:rPr lang="ru-RU" sz="2400" dirty="0">
                          <a:effectLst/>
                        </a:rPr>
                        <a:t>А….</a:t>
                      </a:r>
                    </a:p>
                  </a:txBody>
                  <a:tcPr>
                    <a:lnL>
                      <a:noFill/>
                    </a:lnL>
                    <a:lnR>
                      <a:noFill/>
                    </a:lnR>
                    <a:lnT>
                      <a:noFill/>
                    </a:lnT>
                    <a:lnB>
                      <a:noFill/>
                    </a:lnB>
                    <a:solidFill>
                      <a:srgbClr val="FFFFFF"/>
                    </a:solidFill>
                  </a:tcPr>
                </a:tc>
                <a:tc>
                  <a:txBody>
                    <a:bodyPr/>
                    <a:lstStyle/>
                    <a:p>
                      <a:pPr fontAlgn="t"/>
                      <a:r>
                        <a:rPr lang="ru-RU" sz="2400" dirty="0">
                          <a:effectLst/>
                        </a:rPr>
                        <a:t>Фибриллярный</a:t>
                      </a:r>
                    </a:p>
                  </a:txBody>
                  <a:tcPr>
                    <a:lnL>
                      <a:noFill/>
                    </a:lnL>
                    <a:lnR>
                      <a:noFill/>
                    </a:lnR>
                    <a:lnT>
                      <a:noFill/>
                    </a:lnT>
                    <a:lnB>
                      <a:noFill/>
                    </a:lnB>
                    <a:solidFill>
                      <a:srgbClr val="FFFFFF"/>
                    </a:solidFill>
                  </a:tcPr>
                </a:tc>
                <a:tc>
                  <a:txBody>
                    <a:bodyPr/>
                    <a:lstStyle/>
                    <a:p>
                      <a:pPr fontAlgn="t"/>
                      <a:r>
                        <a:rPr lang="ru-RU" sz="2400">
                          <a:effectLst/>
                        </a:rPr>
                        <a:t>Структурная</a:t>
                      </a:r>
                    </a:p>
                  </a:txBody>
                  <a:tcPr>
                    <a:lnL>
                      <a:noFill/>
                    </a:lnL>
                    <a:lnR>
                      <a:noFill/>
                    </a:lnR>
                    <a:lnT>
                      <a:noFill/>
                    </a:lnT>
                    <a:lnB>
                      <a:noFill/>
                    </a:lnB>
                    <a:solidFill>
                      <a:srgbClr val="FFFFFF"/>
                    </a:solidFill>
                  </a:tcPr>
                </a:tc>
              </a:tr>
              <a:tr h="655757">
                <a:tc>
                  <a:txBody>
                    <a:bodyPr/>
                    <a:lstStyle/>
                    <a:p>
                      <a:pPr fontAlgn="t"/>
                      <a:r>
                        <a:rPr lang="ru-RU" sz="2400">
                          <a:effectLst/>
                        </a:rPr>
                        <a:t>Амилаза</a:t>
                      </a:r>
                    </a:p>
                  </a:txBody>
                  <a:tcPr>
                    <a:lnL>
                      <a:noFill/>
                    </a:lnL>
                    <a:lnR>
                      <a:noFill/>
                    </a:lnR>
                    <a:lnT>
                      <a:noFill/>
                    </a:lnT>
                    <a:lnB>
                      <a:noFill/>
                    </a:lnB>
                    <a:solidFill>
                      <a:srgbClr val="FFFFFF"/>
                    </a:solidFill>
                  </a:tcPr>
                </a:tc>
                <a:tc>
                  <a:txBody>
                    <a:bodyPr/>
                    <a:lstStyle/>
                    <a:p>
                      <a:pPr fontAlgn="t"/>
                      <a:r>
                        <a:rPr lang="ru-RU" sz="2400" dirty="0">
                          <a:effectLst/>
                        </a:rPr>
                        <a:t>Б….</a:t>
                      </a:r>
                    </a:p>
                  </a:txBody>
                  <a:tcPr>
                    <a:lnL>
                      <a:noFill/>
                    </a:lnL>
                    <a:lnR>
                      <a:noFill/>
                    </a:lnR>
                    <a:lnT>
                      <a:noFill/>
                    </a:lnT>
                    <a:lnB>
                      <a:noFill/>
                    </a:lnB>
                    <a:solidFill>
                      <a:srgbClr val="FFFFFF"/>
                    </a:solidFill>
                  </a:tcPr>
                </a:tc>
                <a:tc>
                  <a:txBody>
                    <a:bodyPr/>
                    <a:lstStyle/>
                    <a:p>
                      <a:pPr fontAlgn="t"/>
                      <a:r>
                        <a:rPr lang="ru-RU" sz="2400" dirty="0">
                          <a:effectLst/>
                        </a:rPr>
                        <a:t>Ферментативная</a:t>
                      </a:r>
                    </a:p>
                  </a:txBody>
                  <a:tcPr>
                    <a:lnL>
                      <a:noFill/>
                    </a:lnL>
                    <a:lnR>
                      <a:noFill/>
                    </a:lnR>
                    <a:lnT>
                      <a:noFill/>
                    </a:lnT>
                    <a:lnB>
                      <a:noFill/>
                    </a:lnB>
                    <a:solidFill>
                      <a:srgbClr val="FFFFFF"/>
                    </a:solidFill>
                  </a:tcPr>
                </a:tc>
              </a:tr>
              <a:tr h="655757">
                <a:tc>
                  <a:txBody>
                    <a:bodyPr/>
                    <a:lstStyle/>
                    <a:p>
                      <a:pPr fontAlgn="t"/>
                      <a:r>
                        <a:rPr lang="ru-RU" sz="2400">
                          <a:effectLst/>
                        </a:rPr>
                        <a:t>Инсулин</a:t>
                      </a:r>
                    </a:p>
                  </a:txBody>
                  <a:tcPr>
                    <a:lnL>
                      <a:noFill/>
                    </a:lnL>
                    <a:lnR>
                      <a:noFill/>
                    </a:lnR>
                    <a:lnT>
                      <a:noFill/>
                    </a:lnT>
                    <a:lnB>
                      <a:noFill/>
                    </a:lnB>
                    <a:solidFill>
                      <a:srgbClr val="FFFFFF"/>
                    </a:solidFill>
                  </a:tcPr>
                </a:tc>
                <a:tc>
                  <a:txBody>
                    <a:bodyPr/>
                    <a:lstStyle/>
                    <a:p>
                      <a:pPr fontAlgn="t"/>
                      <a:r>
                        <a:rPr lang="ru-RU" sz="2400">
                          <a:effectLst/>
                        </a:rPr>
                        <a:t>Глобулярный</a:t>
                      </a:r>
                    </a:p>
                  </a:txBody>
                  <a:tcPr>
                    <a:lnL>
                      <a:noFill/>
                    </a:lnL>
                    <a:lnR>
                      <a:noFill/>
                    </a:lnR>
                    <a:lnT>
                      <a:noFill/>
                    </a:lnT>
                    <a:lnB>
                      <a:noFill/>
                    </a:lnB>
                    <a:solidFill>
                      <a:srgbClr val="FFFFFF"/>
                    </a:solidFill>
                  </a:tcPr>
                </a:tc>
                <a:tc>
                  <a:txBody>
                    <a:bodyPr/>
                    <a:lstStyle/>
                    <a:p>
                      <a:pPr fontAlgn="t"/>
                      <a:r>
                        <a:rPr lang="ru-RU" sz="2400" dirty="0">
                          <a:effectLst/>
                        </a:rPr>
                        <a:t>В…</a:t>
                      </a:r>
                    </a:p>
                  </a:txBody>
                  <a:tcPr>
                    <a:lnL>
                      <a:noFill/>
                    </a:lnL>
                    <a:lnR>
                      <a:noFill/>
                    </a:lnR>
                    <a:lnT>
                      <a:noFill/>
                    </a:lnT>
                    <a:lnB>
                      <a:noFill/>
                    </a:lnB>
                    <a:solidFill>
                      <a:srgbClr val="FFFFFF"/>
                    </a:solidFill>
                  </a:tcPr>
                </a:tc>
              </a:tr>
            </a:tbl>
          </a:graphicData>
        </a:graphic>
      </p:graphicFrame>
      <p:sp>
        <p:nvSpPr>
          <p:cNvPr id="3" name="Прямоугольник 2"/>
          <p:cNvSpPr/>
          <p:nvPr/>
        </p:nvSpPr>
        <p:spPr>
          <a:xfrm>
            <a:off x="7634513" y="1880880"/>
            <a:ext cx="3120571" cy="3416320"/>
          </a:xfrm>
          <a:prstGeom prst="rect">
            <a:avLst/>
          </a:prstGeom>
        </p:spPr>
        <p:txBody>
          <a:bodyPr wrap="square">
            <a:spAutoFit/>
          </a:bodyPr>
          <a:lstStyle/>
          <a:p>
            <a:r>
              <a:rPr lang="ru-RU" sz="2400" b="1" dirty="0"/>
              <a:t>Список терминов</a:t>
            </a:r>
          </a:p>
          <a:p>
            <a:r>
              <a:rPr lang="ru-RU" sz="2400" dirty="0" smtClean="0"/>
              <a:t>1. Гемоглобин</a:t>
            </a:r>
            <a:r>
              <a:rPr lang="ru-RU" sz="2400" dirty="0"/>
              <a:t>.</a:t>
            </a:r>
          </a:p>
          <a:p>
            <a:r>
              <a:rPr lang="ru-RU" sz="2400" dirty="0" smtClean="0"/>
              <a:t>2. Кератин</a:t>
            </a:r>
            <a:r>
              <a:rPr lang="ru-RU" sz="2400" dirty="0"/>
              <a:t>.</a:t>
            </a:r>
          </a:p>
          <a:p>
            <a:r>
              <a:rPr lang="ru-RU" sz="2400" dirty="0" smtClean="0"/>
              <a:t>3. Глобулярный</a:t>
            </a:r>
            <a:r>
              <a:rPr lang="ru-RU" sz="2400" dirty="0"/>
              <a:t>.</a:t>
            </a:r>
          </a:p>
          <a:p>
            <a:r>
              <a:rPr lang="ru-RU" sz="2400" dirty="0" smtClean="0"/>
              <a:t>4. Фибриллярный</a:t>
            </a:r>
            <a:r>
              <a:rPr lang="ru-RU" sz="2400" dirty="0"/>
              <a:t>.</a:t>
            </a:r>
          </a:p>
          <a:p>
            <a:r>
              <a:rPr lang="ru-RU" sz="2400" dirty="0" smtClean="0"/>
              <a:t>5. Мембранный</a:t>
            </a:r>
            <a:r>
              <a:rPr lang="ru-RU" sz="2400" dirty="0"/>
              <a:t>.</a:t>
            </a:r>
          </a:p>
          <a:p>
            <a:r>
              <a:rPr lang="ru-RU" sz="2400" dirty="0" smtClean="0"/>
              <a:t>6. Защитная</a:t>
            </a:r>
            <a:r>
              <a:rPr lang="ru-RU" sz="2400" dirty="0"/>
              <a:t>.</a:t>
            </a:r>
          </a:p>
          <a:p>
            <a:r>
              <a:rPr lang="ru-RU" sz="2400" dirty="0" smtClean="0"/>
              <a:t>7. Транспортная</a:t>
            </a:r>
            <a:r>
              <a:rPr lang="ru-RU" sz="2400" dirty="0"/>
              <a:t>.</a:t>
            </a:r>
          </a:p>
          <a:p>
            <a:r>
              <a:rPr lang="ru-RU" sz="2400" dirty="0" smtClean="0"/>
              <a:t>8. Регуляторная</a:t>
            </a:r>
            <a:r>
              <a:rPr lang="ru-RU" sz="2400" dirty="0"/>
              <a:t>.</a:t>
            </a:r>
          </a:p>
        </p:txBody>
      </p:sp>
      <p:pic>
        <p:nvPicPr>
          <p:cNvPr id="8" name="Picture 4" descr="Picture background">
            <a:extLst>
              <a:ext uri="{FF2B5EF4-FFF2-40B4-BE49-F238E27FC236}">
                <a16:creationId xmlns:a16="http://schemas.microsoft.com/office/drawing/2014/main" xmlns="" id="{B2A6B909-2D11-4D7C-AFEA-1A93569BE29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90454" y="4330262"/>
            <a:ext cx="2527738" cy="2527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532059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Picture background">
            <a:extLst>
              <a:ext uri="{FF2B5EF4-FFF2-40B4-BE49-F238E27FC236}">
                <a16:creationId xmlns="" xmlns:a16="http://schemas.microsoft.com/office/drawing/2014/main" id="{B2A6B909-2D11-4D7C-AFEA-1A93569BE29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90454" y="4330262"/>
            <a:ext cx="2527738" cy="252773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 xmlns:a16="http://schemas.microsoft.com/office/drawing/2014/main" id="{ECA1D13C-F839-41C0-A4EF-22495D4B417E}"/>
              </a:ext>
            </a:extLst>
          </p:cNvPr>
          <p:cNvSpPr txBox="1"/>
          <p:nvPr/>
        </p:nvSpPr>
        <p:spPr>
          <a:xfrm>
            <a:off x="2335440" y="28125"/>
            <a:ext cx="8331044" cy="646331"/>
          </a:xfrm>
          <a:prstGeom prst="rect">
            <a:avLst/>
          </a:prstGeom>
          <a:noFill/>
        </p:spPr>
        <p:txBody>
          <a:bodyPr wrap="square">
            <a:spAutoFit/>
          </a:bodyPr>
          <a:lstStyle/>
          <a:p>
            <a:pPr algn="ctr"/>
            <a:r>
              <a:rPr lang="ru-RU" sz="3600" b="1" cap="none" spc="0" dirty="0" smtClean="0">
                <a:ln w="12700">
                  <a:solidFill>
                    <a:sysClr val="windowText" lastClr="000000"/>
                  </a:solidFill>
                  <a:prstDash val="solid"/>
                </a:ln>
                <a:solidFill>
                  <a:srgbClr val="00B0F0"/>
                </a:solidFill>
                <a:effectLst>
                  <a:innerShdw blurRad="177800">
                    <a:schemeClr val="accent3">
                      <a:lumMod val="50000"/>
                    </a:schemeClr>
                  </a:innerShdw>
                </a:effectLst>
              </a:rPr>
              <a:t>6. </a:t>
            </a:r>
            <a:r>
              <a:rPr lang="ru-RU" sz="3600" b="1" cap="none" spc="0" dirty="0" err="1" smtClean="0">
                <a:ln w="12700">
                  <a:solidFill>
                    <a:sysClr val="windowText" lastClr="000000"/>
                  </a:solidFill>
                  <a:prstDash val="solid"/>
                </a:ln>
                <a:solidFill>
                  <a:srgbClr val="00B0F0"/>
                </a:solidFill>
                <a:effectLst>
                  <a:innerShdw blurRad="177800">
                    <a:schemeClr val="accent3">
                      <a:lumMod val="50000"/>
                    </a:schemeClr>
                  </a:innerShdw>
                </a:effectLst>
              </a:rPr>
              <a:t>Фотодыхание</a:t>
            </a:r>
            <a:r>
              <a:rPr lang="ru-RU" sz="3600" b="1" cap="none" spc="0" dirty="0" smtClean="0">
                <a:ln w="12700">
                  <a:solidFill>
                    <a:sysClr val="windowText" lastClr="000000"/>
                  </a:solidFill>
                  <a:prstDash val="solid"/>
                </a:ln>
                <a:solidFill>
                  <a:srgbClr val="00B0F0"/>
                </a:solidFill>
                <a:effectLst>
                  <a:innerShdw blurRad="177800">
                    <a:schemeClr val="accent3">
                      <a:lumMod val="50000"/>
                    </a:schemeClr>
                  </a:innerShdw>
                </a:effectLst>
              </a:rPr>
              <a:t> </a:t>
            </a:r>
            <a:r>
              <a:rPr lang="ru-RU" sz="3600" b="1" cap="none" spc="0" dirty="0" smtClean="0">
                <a:ln w="12700">
                  <a:solidFill>
                    <a:sysClr val="windowText" lastClr="000000"/>
                  </a:solidFill>
                  <a:prstDash val="solid"/>
                </a:ln>
                <a:solidFill>
                  <a:srgbClr val="00B0F0"/>
                </a:solidFill>
                <a:effectLst>
                  <a:innerShdw blurRad="177800">
                    <a:schemeClr val="accent3">
                      <a:lumMod val="50000"/>
                    </a:schemeClr>
                  </a:innerShdw>
                </a:effectLst>
              </a:rPr>
              <a:t>и </a:t>
            </a:r>
            <a:r>
              <a:rPr lang="ru-RU" sz="3600" b="1" cap="none" spc="0" dirty="0" err="1" smtClean="0">
                <a:ln w="12700">
                  <a:solidFill>
                    <a:sysClr val="windowText" lastClr="000000"/>
                  </a:solidFill>
                  <a:prstDash val="solid"/>
                </a:ln>
                <a:solidFill>
                  <a:srgbClr val="00B0F0"/>
                </a:solidFill>
                <a:effectLst>
                  <a:innerShdw blurRad="177800">
                    <a:schemeClr val="accent3">
                      <a:lumMod val="50000"/>
                    </a:schemeClr>
                  </a:innerShdw>
                </a:effectLst>
              </a:rPr>
              <a:t>РуБисКо</a:t>
            </a:r>
            <a:endParaRPr lang="ru-RU" sz="3600" b="1" cap="none" spc="0" dirty="0">
              <a:ln w="12700">
                <a:solidFill>
                  <a:sysClr val="windowText" lastClr="000000"/>
                </a:solidFill>
                <a:prstDash val="solid"/>
              </a:ln>
              <a:solidFill>
                <a:srgbClr val="00B0F0"/>
              </a:solidFill>
              <a:effectLst>
                <a:innerShdw blurRad="177800">
                  <a:schemeClr val="accent3">
                    <a:lumMod val="50000"/>
                  </a:schemeClr>
                </a:innerShdw>
              </a:effectLst>
            </a:endParaRPr>
          </a:p>
        </p:txBody>
      </p:sp>
      <p:sp>
        <p:nvSpPr>
          <p:cNvPr id="2" name="Прямоугольник 1"/>
          <p:cNvSpPr/>
          <p:nvPr/>
        </p:nvSpPr>
        <p:spPr>
          <a:xfrm>
            <a:off x="333983" y="517500"/>
            <a:ext cx="11422743" cy="6001643"/>
          </a:xfrm>
          <a:prstGeom prst="rect">
            <a:avLst/>
          </a:prstGeom>
        </p:spPr>
        <p:txBody>
          <a:bodyPr wrap="square">
            <a:spAutoFit/>
          </a:bodyPr>
          <a:lstStyle/>
          <a:p>
            <a:r>
              <a:rPr lang="ru-RU" sz="2400" b="1" u="sng" dirty="0" smtClean="0"/>
              <a:t>Что нужно знать ученику:</a:t>
            </a:r>
          </a:p>
          <a:p>
            <a:pPr marL="457200" indent="-457200">
              <a:buAutoNum type="arabicPeriod"/>
            </a:pPr>
            <a:r>
              <a:rPr lang="ru-RU" sz="2400" b="1" dirty="0" err="1" smtClean="0"/>
              <a:t>Фотодыхание</a:t>
            </a:r>
            <a:r>
              <a:rPr lang="ru-RU" sz="2400" dirty="0"/>
              <a:t> — активируемый светом процесс поглощения растениями молекулярного кислорода (О2) и выделения углекислого газа (СО2</a:t>
            </a:r>
            <a:r>
              <a:rPr lang="ru-RU" sz="2400" dirty="0" smtClean="0"/>
              <a:t>).</a:t>
            </a:r>
          </a:p>
          <a:p>
            <a:pPr marL="457200" indent="-457200">
              <a:buAutoNum type="arabicPeriod"/>
            </a:pPr>
            <a:r>
              <a:rPr lang="ru-RU" sz="2400" b="1" dirty="0"/>
              <a:t>Интенсивность</a:t>
            </a:r>
            <a:r>
              <a:rPr lang="ru-RU" sz="2400" dirty="0"/>
              <a:t> </a:t>
            </a:r>
            <a:r>
              <a:rPr lang="ru-RU" sz="2400" dirty="0" err="1"/>
              <a:t>фотодыхания</a:t>
            </a:r>
            <a:r>
              <a:rPr lang="ru-RU" sz="2400" dirty="0"/>
              <a:t> </a:t>
            </a:r>
            <a:r>
              <a:rPr lang="ru-RU" sz="2400" b="1" dirty="0"/>
              <a:t>возрастает в условиях жаркого климата</a:t>
            </a:r>
            <a:r>
              <a:rPr lang="ru-RU" sz="2400" dirty="0"/>
              <a:t>, когда наблюдается повышенная инсоляция и растения испытывают водный дефицит, а также при действии стрессоров, например солевого, низкотемпературного или тяжёлых металлов. </a:t>
            </a:r>
            <a:endParaRPr lang="ru-RU" sz="2400" dirty="0" smtClean="0"/>
          </a:p>
          <a:p>
            <a:pPr marL="457200" indent="-457200">
              <a:buAutoNum type="arabicPeriod"/>
            </a:pPr>
            <a:r>
              <a:rPr lang="ru-RU" sz="2400" b="1" dirty="0" err="1"/>
              <a:t>Фотодыхание</a:t>
            </a:r>
            <a:r>
              <a:rPr lang="ru-RU" sz="2400" dirty="0"/>
              <a:t> осуществляется </a:t>
            </a:r>
            <a:r>
              <a:rPr lang="ru-RU" sz="2400" b="1" dirty="0"/>
              <a:t>при тесном контакте </a:t>
            </a:r>
            <a:r>
              <a:rPr lang="ru-RU" sz="2400" dirty="0"/>
              <a:t>и взаимодействии в растительной клетке трёх органелл — </a:t>
            </a:r>
            <a:r>
              <a:rPr lang="ru-RU" sz="2400" b="1" dirty="0"/>
              <a:t>хлоропластов, </a:t>
            </a:r>
            <a:r>
              <a:rPr lang="ru-RU" sz="2400" b="1" dirty="0" err="1"/>
              <a:t>пероксисом</a:t>
            </a:r>
            <a:r>
              <a:rPr lang="ru-RU" sz="2400" b="1" dirty="0"/>
              <a:t> и митохондрий </a:t>
            </a:r>
            <a:r>
              <a:rPr lang="ru-RU" sz="2400" dirty="0"/>
              <a:t>— и участии </a:t>
            </a:r>
            <a:r>
              <a:rPr lang="ru-RU" sz="2400" dirty="0" err="1"/>
              <a:t>цитозольных</a:t>
            </a:r>
            <a:r>
              <a:rPr lang="ru-RU" sz="2400" dirty="0"/>
              <a:t> ферментов. </a:t>
            </a:r>
            <a:endParaRPr lang="ru-RU" sz="2400" dirty="0" smtClean="0"/>
          </a:p>
          <a:p>
            <a:pPr marL="457200" indent="-457200">
              <a:buAutoNum type="arabicPeriod"/>
            </a:pPr>
            <a:r>
              <a:rPr lang="ru-RU" sz="2400" b="1" dirty="0" err="1" smtClean="0"/>
              <a:t>РуБисКо</a:t>
            </a:r>
            <a:r>
              <a:rPr lang="ru-RU" sz="2400" dirty="0"/>
              <a:t> – </a:t>
            </a:r>
            <a:r>
              <a:rPr lang="ru-RU" sz="2400" dirty="0" smtClean="0"/>
              <a:t>рибулозо-1,5-бифосаткарбоксилаз, самый распространённый фермент, участвующий  </a:t>
            </a:r>
            <a:r>
              <a:rPr lang="ru-RU" sz="2400" b="1" dirty="0" smtClean="0"/>
              <a:t>"</a:t>
            </a:r>
            <a:r>
              <a:rPr lang="ru-RU" sz="2400" b="1" dirty="0" err="1"/>
              <a:t>темновой</a:t>
            </a:r>
            <a:r>
              <a:rPr lang="ru-RU" sz="2400" b="1" dirty="0" smtClean="0"/>
              <a:t>" фазе фотосинтеза</a:t>
            </a:r>
            <a:r>
              <a:rPr lang="ru-RU" sz="2400" dirty="0" smtClean="0"/>
              <a:t>. Фиксация углерода, в                         результате чего углекислый газ </a:t>
            </a:r>
            <a:r>
              <a:rPr lang="ru-RU" sz="2400" dirty="0"/>
              <a:t>преобразуется растениями и </a:t>
            </a:r>
            <a:r>
              <a:rPr lang="ru-RU" sz="2400" dirty="0" smtClean="0"/>
              <a:t>др.                       </a:t>
            </a:r>
            <a:r>
              <a:rPr lang="ru-RU" sz="2400" dirty="0" err="1" smtClean="0"/>
              <a:t>фотосинтетиками</a:t>
            </a:r>
            <a:r>
              <a:rPr lang="ru-RU" sz="2400" dirty="0" smtClean="0"/>
              <a:t> в </a:t>
            </a:r>
            <a:r>
              <a:rPr lang="ru-RU" sz="2400" dirty="0"/>
              <a:t>глюкозу. </a:t>
            </a:r>
            <a:r>
              <a:rPr lang="ru-RU" sz="2400" dirty="0" err="1"/>
              <a:t>Рубиско</a:t>
            </a:r>
            <a:r>
              <a:rPr lang="ru-RU" sz="2400" dirty="0"/>
              <a:t> </a:t>
            </a:r>
            <a:r>
              <a:rPr lang="ru-RU" sz="2400" b="1" dirty="0"/>
              <a:t>играет роль в </a:t>
            </a:r>
            <a:r>
              <a:rPr lang="ru-RU" sz="2400" b="1" dirty="0" err="1"/>
              <a:t>фотодыхании</a:t>
            </a:r>
            <a:r>
              <a:rPr lang="ru-RU" sz="2400" dirty="0"/>
              <a:t>, </a:t>
            </a:r>
            <a:r>
              <a:rPr lang="ru-RU" sz="2400" dirty="0" smtClean="0"/>
              <a:t>                                потому </a:t>
            </a:r>
            <a:r>
              <a:rPr lang="ru-RU" sz="2400" dirty="0"/>
              <a:t>что потребляет </a:t>
            </a:r>
            <a:r>
              <a:rPr lang="ru-RU" sz="2400" dirty="0" smtClean="0"/>
              <a:t>на </a:t>
            </a:r>
            <a:r>
              <a:rPr lang="ru-RU" sz="2400" dirty="0"/>
              <a:t>собственную работу и часть кислорода, </a:t>
            </a:r>
            <a:r>
              <a:rPr lang="ru-RU" sz="2400" dirty="0" smtClean="0"/>
              <a:t>                    образующегося </a:t>
            </a:r>
            <a:r>
              <a:rPr lang="ru-RU" sz="2400" dirty="0"/>
              <a:t>в результате фотосинтеза. </a:t>
            </a:r>
          </a:p>
        </p:txBody>
      </p:sp>
    </p:spTree>
    <p:extLst>
      <p:ext uri="{BB962C8B-B14F-4D97-AF65-F5344CB8AC3E}">
        <p14:creationId xmlns:p14="http://schemas.microsoft.com/office/powerpoint/2010/main" val="3703540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icture background">
            <a:extLst>
              <a:ext uri="{FF2B5EF4-FFF2-40B4-BE49-F238E27FC236}">
                <a16:creationId xmlns:a16="http://schemas.microsoft.com/office/drawing/2014/main" xmlns="" id="{91DC58AA-EA14-49ED-AE2F-D3980AE8EB5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90454" y="4330262"/>
            <a:ext cx="2527738" cy="2527738"/>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258024" y="752986"/>
            <a:ext cx="11933975" cy="5509200"/>
          </a:xfrm>
          <a:prstGeom prst="rect">
            <a:avLst/>
          </a:prstGeom>
        </p:spPr>
        <p:txBody>
          <a:bodyPr wrap="square">
            <a:spAutoFit/>
          </a:bodyPr>
          <a:lstStyle/>
          <a:p>
            <a:pPr marL="457200" indent="-457200">
              <a:buFont typeface="Wingdings" pitchFamily="2" charset="2"/>
              <a:buChar char="q"/>
            </a:pPr>
            <a:r>
              <a:rPr lang="ru-RU" sz="3200" dirty="0"/>
              <a:t>В линии 25 </a:t>
            </a:r>
            <a:r>
              <a:rPr lang="ru-RU" sz="3200" u="sng" dirty="0"/>
              <a:t>уклон в физиологию</a:t>
            </a:r>
            <a:r>
              <a:rPr lang="ru-RU" sz="3200" dirty="0"/>
              <a:t> растений и животных, принцип    работы </a:t>
            </a:r>
            <a:r>
              <a:rPr lang="ru-RU" sz="3200" u="sng" dirty="0"/>
              <a:t>буферных систем, глобулярные и фибриллярные белки, </a:t>
            </a:r>
            <a:r>
              <a:rPr lang="ru-RU" sz="3200" u="sng" dirty="0" err="1"/>
              <a:t>фотодыхание</a:t>
            </a:r>
            <a:r>
              <a:rPr lang="ru-RU" sz="3200" u="sng" dirty="0"/>
              <a:t> и фермент </a:t>
            </a:r>
            <a:r>
              <a:rPr lang="ru-RU" sz="3200" u="sng" dirty="0" err="1"/>
              <a:t>РуБисКо</a:t>
            </a:r>
            <a:r>
              <a:rPr lang="ru-RU" sz="3200" u="sng" dirty="0"/>
              <a:t>.</a:t>
            </a:r>
          </a:p>
          <a:p>
            <a:pPr marL="457200" indent="-457200">
              <a:buFont typeface="Wingdings" pitchFamily="2" charset="2"/>
              <a:buChar char="q"/>
            </a:pPr>
            <a:r>
              <a:rPr lang="ru-RU" sz="3200" dirty="0"/>
              <a:t>В линии 26: методы стратиграфии, изотопный анализ, антропогенез.</a:t>
            </a:r>
          </a:p>
          <a:p>
            <a:pPr marL="457200" indent="-457200">
              <a:buFont typeface="Wingdings" pitchFamily="2" charset="2"/>
              <a:buChar char="q"/>
            </a:pPr>
            <a:r>
              <a:rPr lang="ru-RU" sz="3200" dirty="0"/>
              <a:t>В линии 27 </a:t>
            </a:r>
            <a:r>
              <a:rPr lang="ru-RU" sz="3200" u="sng" dirty="0"/>
              <a:t>СНОВА ЕСТЬ </a:t>
            </a:r>
            <a:r>
              <a:rPr lang="ru-RU" sz="3200" dirty="0"/>
              <a:t>задания на </a:t>
            </a:r>
            <a:r>
              <a:rPr lang="ru-RU" sz="3200" u="sng" dirty="0"/>
              <a:t>жизненные циклы растений</a:t>
            </a:r>
            <a:r>
              <a:rPr lang="ru-RU" sz="3200" dirty="0"/>
              <a:t>, тема также встречаются </a:t>
            </a:r>
            <a:r>
              <a:rPr lang="ru-RU" sz="3200" u="sng" dirty="0"/>
              <a:t>в первой части ЕГЭ,</a:t>
            </a:r>
            <a:r>
              <a:rPr lang="ru-RU" sz="3200" dirty="0"/>
              <a:t> появление </a:t>
            </a:r>
            <a:r>
              <a:rPr lang="ru-RU" sz="3200" u="sng" dirty="0"/>
              <a:t>нетипичных заданий на палиндром</a:t>
            </a:r>
            <a:r>
              <a:rPr lang="ru-RU" sz="3200" dirty="0"/>
              <a:t> и вторичную структуру РНК, </a:t>
            </a:r>
            <a:r>
              <a:rPr lang="ru-RU" sz="3200" u="sng" dirty="0" err="1"/>
              <a:t>м.б</a:t>
            </a:r>
            <a:r>
              <a:rPr lang="ru-RU" sz="3200" u="sng" dirty="0"/>
              <a:t>. изменены </a:t>
            </a:r>
            <a:r>
              <a:rPr lang="ru-RU" sz="3200" dirty="0"/>
              <a:t>задания на </a:t>
            </a:r>
            <a:r>
              <a:rPr lang="ru-RU" sz="3200" u="sng" dirty="0"/>
              <a:t>закон Харди-</a:t>
            </a:r>
            <a:r>
              <a:rPr lang="ru-RU" sz="3200" u="sng" dirty="0" err="1"/>
              <a:t>Вайнберга</a:t>
            </a:r>
            <a:r>
              <a:rPr lang="ru-RU" sz="3200" u="sng" dirty="0"/>
              <a:t>.</a:t>
            </a:r>
          </a:p>
          <a:p>
            <a:pPr marL="457200" indent="-457200">
              <a:buFont typeface="Wingdings" pitchFamily="2" charset="2"/>
              <a:buChar char="q"/>
            </a:pPr>
            <a:r>
              <a:rPr lang="ru-RU" sz="3200" dirty="0"/>
              <a:t>Появление заданий линии 28 на неаллельное                                     взаимодействие генов по типу </a:t>
            </a:r>
            <a:r>
              <a:rPr lang="ru-RU" sz="3200" u="sng" dirty="0"/>
              <a:t>ПОЛИМЕРИИ</a:t>
            </a:r>
          </a:p>
        </p:txBody>
      </p:sp>
      <p:sp>
        <p:nvSpPr>
          <p:cNvPr id="6" name="Прямоугольник 5">
            <a:extLst>
              <a:ext uri="{FF2B5EF4-FFF2-40B4-BE49-F238E27FC236}">
                <a16:creationId xmlns:a16="http://schemas.microsoft.com/office/drawing/2014/main" xmlns="" id="{A6BC38D0-259D-4804-9ADA-E1E6E529EDDB}"/>
              </a:ext>
            </a:extLst>
          </p:cNvPr>
          <p:cNvSpPr/>
          <p:nvPr/>
        </p:nvSpPr>
        <p:spPr>
          <a:xfrm>
            <a:off x="1288335" y="113183"/>
            <a:ext cx="9504012" cy="646331"/>
          </a:xfrm>
          <a:prstGeom prst="rect">
            <a:avLst/>
          </a:prstGeom>
          <a:noFill/>
        </p:spPr>
        <p:txBody>
          <a:bodyPr wrap="none" lIns="91440" tIns="45720" rIns="91440" bIns="45720">
            <a:spAutoFit/>
          </a:bodyPr>
          <a:lstStyle/>
          <a:p>
            <a:pPr algn="ctr"/>
            <a:r>
              <a:rPr lang="ru-RU" sz="3600" b="1" cap="none" spc="0" dirty="0">
                <a:ln w="12700">
                  <a:solidFill>
                    <a:sysClr val="windowText" lastClr="000000"/>
                  </a:solidFill>
                  <a:prstDash val="solid"/>
                </a:ln>
                <a:solidFill>
                  <a:srgbClr val="00B0F0"/>
                </a:solidFill>
                <a:effectLst>
                  <a:innerShdw blurRad="177800">
                    <a:schemeClr val="accent3">
                      <a:lumMod val="50000"/>
                    </a:schemeClr>
                  </a:innerShdw>
                </a:effectLst>
              </a:rPr>
              <a:t>Общая характеристика особенностей ЕГЭ 2025</a:t>
            </a:r>
          </a:p>
        </p:txBody>
      </p:sp>
    </p:spTree>
    <p:extLst>
      <p:ext uri="{BB962C8B-B14F-4D97-AF65-F5344CB8AC3E}">
        <p14:creationId xmlns:p14="http://schemas.microsoft.com/office/powerpoint/2010/main" val="296874169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Picture background">
            <a:extLst>
              <a:ext uri="{FF2B5EF4-FFF2-40B4-BE49-F238E27FC236}">
                <a16:creationId xmlns="" xmlns:a16="http://schemas.microsoft.com/office/drawing/2014/main" id="{B2A6B909-2D11-4D7C-AFEA-1A93569BE29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90454" y="4330262"/>
            <a:ext cx="2527738" cy="252773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 xmlns:a16="http://schemas.microsoft.com/office/drawing/2014/main" id="{ECA1D13C-F839-41C0-A4EF-22495D4B417E}"/>
              </a:ext>
            </a:extLst>
          </p:cNvPr>
          <p:cNvSpPr txBox="1"/>
          <p:nvPr/>
        </p:nvSpPr>
        <p:spPr>
          <a:xfrm>
            <a:off x="2130724" y="163764"/>
            <a:ext cx="8331044" cy="646331"/>
          </a:xfrm>
          <a:prstGeom prst="rect">
            <a:avLst/>
          </a:prstGeom>
          <a:noFill/>
        </p:spPr>
        <p:txBody>
          <a:bodyPr wrap="square">
            <a:spAutoFit/>
          </a:bodyPr>
          <a:lstStyle/>
          <a:p>
            <a:pPr algn="ctr"/>
            <a:r>
              <a:rPr lang="ru-RU" sz="3600" b="1" cap="none" spc="0" dirty="0" err="1" smtClean="0">
                <a:ln w="12700">
                  <a:solidFill>
                    <a:sysClr val="windowText" lastClr="000000"/>
                  </a:solidFill>
                  <a:prstDash val="solid"/>
                </a:ln>
                <a:solidFill>
                  <a:srgbClr val="00B0F0"/>
                </a:solidFill>
                <a:effectLst>
                  <a:innerShdw blurRad="177800">
                    <a:schemeClr val="accent3">
                      <a:lumMod val="50000"/>
                    </a:schemeClr>
                  </a:innerShdw>
                </a:effectLst>
              </a:rPr>
              <a:t>Фотодыхание</a:t>
            </a:r>
            <a:r>
              <a:rPr lang="ru-RU" sz="3600" b="1" cap="none" spc="0" dirty="0" smtClean="0">
                <a:ln w="12700">
                  <a:solidFill>
                    <a:sysClr val="windowText" lastClr="000000"/>
                  </a:solidFill>
                  <a:prstDash val="solid"/>
                </a:ln>
                <a:solidFill>
                  <a:srgbClr val="00B0F0"/>
                </a:solidFill>
                <a:effectLst>
                  <a:innerShdw blurRad="177800">
                    <a:schemeClr val="accent3">
                      <a:lumMod val="50000"/>
                    </a:schemeClr>
                  </a:innerShdw>
                </a:effectLst>
              </a:rPr>
              <a:t> и </a:t>
            </a:r>
            <a:r>
              <a:rPr lang="ru-RU" sz="3600" b="1" cap="none" spc="0" dirty="0" err="1" smtClean="0">
                <a:ln w="12700">
                  <a:solidFill>
                    <a:sysClr val="windowText" lastClr="000000"/>
                  </a:solidFill>
                  <a:prstDash val="solid"/>
                </a:ln>
                <a:solidFill>
                  <a:srgbClr val="00B0F0"/>
                </a:solidFill>
                <a:effectLst>
                  <a:innerShdw blurRad="177800">
                    <a:schemeClr val="accent3">
                      <a:lumMod val="50000"/>
                    </a:schemeClr>
                  </a:innerShdw>
                </a:effectLst>
              </a:rPr>
              <a:t>РуБисКо</a:t>
            </a:r>
            <a:endParaRPr lang="ru-RU" sz="3600" b="1" cap="none" spc="0" dirty="0">
              <a:ln w="12700">
                <a:solidFill>
                  <a:sysClr val="windowText" lastClr="000000"/>
                </a:solidFill>
                <a:prstDash val="solid"/>
              </a:ln>
              <a:solidFill>
                <a:srgbClr val="00B0F0"/>
              </a:solidFill>
              <a:effectLst>
                <a:innerShdw blurRad="177800">
                  <a:schemeClr val="accent3">
                    <a:lumMod val="50000"/>
                  </a:schemeClr>
                </a:innerShdw>
              </a:effectLst>
            </a:endParaRPr>
          </a:p>
        </p:txBody>
      </p:sp>
      <p:sp>
        <p:nvSpPr>
          <p:cNvPr id="2" name="Прямоугольник 1"/>
          <p:cNvSpPr/>
          <p:nvPr/>
        </p:nvSpPr>
        <p:spPr>
          <a:xfrm>
            <a:off x="333983" y="845321"/>
            <a:ext cx="11422743" cy="4524315"/>
          </a:xfrm>
          <a:prstGeom prst="rect">
            <a:avLst/>
          </a:prstGeom>
        </p:spPr>
        <p:txBody>
          <a:bodyPr wrap="square">
            <a:spAutoFit/>
          </a:bodyPr>
          <a:lstStyle/>
          <a:p>
            <a:r>
              <a:rPr lang="ru-RU" sz="2400" b="1" u="sng" dirty="0" smtClean="0"/>
              <a:t>Что нужно знать ученику:</a:t>
            </a:r>
          </a:p>
          <a:p>
            <a:r>
              <a:rPr lang="ru-RU" sz="2400" dirty="0" smtClean="0"/>
              <a:t>5) </a:t>
            </a:r>
            <a:r>
              <a:rPr lang="ru-RU" sz="2400" dirty="0"/>
              <a:t>фермент РУБИСКО катализирует присоединение углекислого газа к </a:t>
            </a:r>
            <a:r>
              <a:rPr lang="ru-RU" sz="2400" dirty="0" err="1"/>
              <a:t>рибулозе</a:t>
            </a:r>
            <a:r>
              <a:rPr lang="ru-RU" sz="2400" dirty="0"/>
              <a:t/>
            </a:r>
            <a:br>
              <a:rPr lang="ru-RU" sz="2400" dirty="0"/>
            </a:br>
            <a:r>
              <a:rPr lang="ru-RU" sz="2400" dirty="0" smtClean="0"/>
              <a:t>6) </a:t>
            </a:r>
            <a:r>
              <a:rPr lang="ru-RU" sz="2400" dirty="0"/>
              <a:t>фермент РУБИСКО может присоединять еще и кислород, тогда это называется "</a:t>
            </a:r>
            <a:r>
              <a:rPr lang="ru-RU" sz="2400" dirty="0" err="1"/>
              <a:t>фотодыхание</a:t>
            </a:r>
            <a:r>
              <a:rPr lang="ru-RU" sz="2400" dirty="0"/>
              <a:t>"</a:t>
            </a:r>
            <a:br>
              <a:rPr lang="ru-RU" sz="2400" dirty="0"/>
            </a:br>
            <a:r>
              <a:rPr lang="ru-RU" sz="2400" dirty="0" smtClean="0"/>
              <a:t>7) </a:t>
            </a:r>
            <a:r>
              <a:rPr lang="ru-RU" sz="2400" dirty="0"/>
              <a:t>есть прямая зависимость между концентрацией кислорода в листе и способностью РУБИСКО окислять </a:t>
            </a:r>
            <a:r>
              <a:rPr lang="ru-RU" sz="2400" dirty="0" err="1"/>
              <a:t>рибулозу</a:t>
            </a:r>
            <a:r>
              <a:rPr lang="ru-RU" sz="2400" dirty="0"/>
              <a:t>.</a:t>
            </a:r>
            <a:br>
              <a:rPr lang="ru-RU" sz="2400" dirty="0"/>
            </a:br>
            <a:r>
              <a:rPr lang="ru-RU" sz="2400" dirty="0"/>
              <a:t>как следствие,</a:t>
            </a:r>
            <a:br>
              <a:rPr lang="ru-RU" sz="2400" dirty="0"/>
            </a:br>
            <a:r>
              <a:rPr lang="ru-RU" sz="2400" dirty="0" smtClean="0"/>
              <a:t>8) </a:t>
            </a:r>
            <a:r>
              <a:rPr lang="ru-RU" sz="2400" dirty="0"/>
              <a:t>кислород </a:t>
            </a:r>
            <a:r>
              <a:rPr lang="ru-RU" sz="2400" dirty="0" smtClean="0"/>
              <a:t>мешает РУБИСКО выполнять свою прямую обязанность </a:t>
            </a:r>
            <a:r>
              <a:rPr lang="ru-RU" sz="2400" dirty="0"/>
              <a:t>- присоединять углекислый газ и в конечном итоге синтезировать углевод</a:t>
            </a:r>
            <a:br>
              <a:rPr lang="ru-RU" sz="2400" dirty="0"/>
            </a:br>
            <a:r>
              <a:rPr lang="ru-RU" sz="2400" dirty="0" smtClean="0"/>
              <a:t>Таким образом:</a:t>
            </a:r>
            <a:r>
              <a:rPr lang="ru-RU" sz="2400" dirty="0"/>
              <a:t/>
            </a:r>
            <a:br>
              <a:rPr lang="ru-RU" sz="2400" dirty="0"/>
            </a:br>
            <a:r>
              <a:rPr lang="ru-RU" sz="2400" dirty="0"/>
              <a:t>5) </a:t>
            </a:r>
            <a:r>
              <a:rPr lang="ru-RU" sz="2400" dirty="0" err="1"/>
              <a:t>фотодыхание</a:t>
            </a:r>
            <a:r>
              <a:rPr lang="ru-RU" sz="2400" dirty="0"/>
              <a:t> </a:t>
            </a:r>
            <a:r>
              <a:rPr lang="ru-RU" sz="2400" dirty="0" smtClean="0"/>
              <a:t>– </a:t>
            </a:r>
            <a:r>
              <a:rPr lang="ru-RU" sz="2400" b="1" dirty="0" smtClean="0"/>
              <a:t>ЗЛО </a:t>
            </a:r>
            <a:r>
              <a:rPr lang="ru-RU" sz="2400" b="1" dirty="0" smtClean="0">
                <a:sym typeface="Wingdings" pitchFamily="2" charset="2"/>
              </a:rPr>
              <a:t></a:t>
            </a:r>
            <a:r>
              <a:rPr lang="ru-RU" sz="2400" dirty="0" smtClean="0"/>
              <a:t>, </a:t>
            </a:r>
            <a:r>
              <a:rPr lang="ru-RU" sz="2400" dirty="0"/>
              <a:t>потому что цикл Кальвина не </a:t>
            </a:r>
            <a:r>
              <a:rPr lang="ru-RU" sz="2400"/>
              <a:t>работает </a:t>
            </a:r>
            <a:r>
              <a:rPr lang="ru-RU" sz="2400" smtClean="0"/>
              <a:t>                                                как </a:t>
            </a:r>
            <a:r>
              <a:rPr lang="ru-RU" sz="2400" dirty="0"/>
              <a:t>следует и растение теряет много энергии</a:t>
            </a:r>
            <a:endParaRPr lang="ru-RU" sz="2400" b="1" u="sng" dirty="0" smtClean="0"/>
          </a:p>
        </p:txBody>
      </p:sp>
    </p:spTree>
    <p:extLst>
      <p:ext uri="{BB962C8B-B14F-4D97-AF65-F5344CB8AC3E}">
        <p14:creationId xmlns:p14="http://schemas.microsoft.com/office/powerpoint/2010/main" val="113390134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Picture background">
            <a:extLst>
              <a:ext uri="{FF2B5EF4-FFF2-40B4-BE49-F238E27FC236}">
                <a16:creationId xmlns="" xmlns:a16="http://schemas.microsoft.com/office/drawing/2014/main" id="{B2A6B909-2D11-4D7C-AFEA-1A93569BE29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90454" y="4330262"/>
            <a:ext cx="2527738" cy="252773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 xmlns:a16="http://schemas.microsoft.com/office/drawing/2014/main" id="{ECA1D13C-F839-41C0-A4EF-22495D4B417E}"/>
              </a:ext>
            </a:extLst>
          </p:cNvPr>
          <p:cNvSpPr txBox="1"/>
          <p:nvPr/>
        </p:nvSpPr>
        <p:spPr>
          <a:xfrm>
            <a:off x="1828957" y="292835"/>
            <a:ext cx="8331044" cy="646331"/>
          </a:xfrm>
          <a:prstGeom prst="rect">
            <a:avLst/>
          </a:prstGeom>
          <a:noFill/>
        </p:spPr>
        <p:txBody>
          <a:bodyPr wrap="square">
            <a:spAutoFit/>
          </a:bodyPr>
          <a:lstStyle/>
          <a:p>
            <a:pPr algn="ctr"/>
            <a:r>
              <a:rPr lang="ru-RU" sz="3600" b="1" cap="none" spc="0" dirty="0" err="1" smtClean="0">
                <a:ln w="12700">
                  <a:solidFill>
                    <a:sysClr val="windowText" lastClr="000000"/>
                  </a:solidFill>
                  <a:prstDash val="solid"/>
                </a:ln>
                <a:solidFill>
                  <a:srgbClr val="00B0F0"/>
                </a:solidFill>
                <a:effectLst>
                  <a:innerShdw blurRad="177800">
                    <a:schemeClr val="accent3">
                      <a:lumMod val="50000"/>
                    </a:schemeClr>
                  </a:innerShdw>
                </a:effectLst>
              </a:rPr>
              <a:t>Фотодыхание</a:t>
            </a:r>
            <a:r>
              <a:rPr lang="ru-RU" sz="3600" b="1" cap="none" spc="0" dirty="0" smtClean="0">
                <a:ln w="12700">
                  <a:solidFill>
                    <a:sysClr val="windowText" lastClr="000000"/>
                  </a:solidFill>
                  <a:prstDash val="solid"/>
                </a:ln>
                <a:solidFill>
                  <a:srgbClr val="00B0F0"/>
                </a:solidFill>
                <a:effectLst>
                  <a:innerShdw blurRad="177800">
                    <a:schemeClr val="accent3">
                      <a:lumMod val="50000"/>
                    </a:schemeClr>
                  </a:innerShdw>
                </a:effectLst>
              </a:rPr>
              <a:t> и </a:t>
            </a:r>
            <a:r>
              <a:rPr lang="ru-RU" sz="3600" b="1" cap="none" spc="0" dirty="0" err="1" smtClean="0">
                <a:ln w="12700">
                  <a:solidFill>
                    <a:sysClr val="windowText" lastClr="000000"/>
                  </a:solidFill>
                  <a:prstDash val="solid"/>
                </a:ln>
                <a:solidFill>
                  <a:srgbClr val="00B0F0"/>
                </a:solidFill>
                <a:effectLst>
                  <a:innerShdw blurRad="177800">
                    <a:schemeClr val="accent3">
                      <a:lumMod val="50000"/>
                    </a:schemeClr>
                  </a:innerShdw>
                </a:effectLst>
              </a:rPr>
              <a:t>РуБисКо</a:t>
            </a:r>
            <a:endParaRPr lang="ru-RU" sz="3600" b="1" cap="none" spc="0" dirty="0">
              <a:ln w="12700">
                <a:solidFill>
                  <a:sysClr val="windowText" lastClr="000000"/>
                </a:solidFill>
                <a:prstDash val="solid"/>
              </a:ln>
              <a:solidFill>
                <a:srgbClr val="00B0F0"/>
              </a:solidFill>
              <a:effectLst>
                <a:innerShdw blurRad="177800">
                  <a:schemeClr val="accent3">
                    <a:lumMod val="50000"/>
                  </a:schemeClr>
                </a:innerShdw>
              </a:effectLst>
            </a:endParaRPr>
          </a:p>
        </p:txBody>
      </p:sp>
      <p:pic>
        <p:nvPicPr>
          <p:cNvPr id="2050" name="Picture 2" descr="Picture backgroun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8915" y="1173908"/>
            <a:ext cx="8992168" cy="46798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855072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ECA1D13C-F839-41C0-A4EF-22495D4B417E}"/>
              </a:ext>
            </a:extLst>
          </p:cNvPr>
          <p:cNvSpPr txBox="1"/>
          <p:nvPr/>
        </p:nvSpPr>
        <p:spPr>
          <a:xfrm>
            <a:off x="1828957" y="292835"/>
            <a:ext cx="8331044" cy="646331"/>
          </a:xfrm>
          <a:prstGeom prst="rect">
            <a:avLst/>
          </a:prstGeom>
          <a:noFill/>
        </p:spPr>
        <p:txBody>
          <a:bodyPr wrap="square">
            <a:spAutoFit/>
          </a:bodyPr>
          <a:lstStyle/>
          <a:p>
            <a:pPr algn="ctr"/>
            <a:r>
              <a:rPr lang="ru-RU" sz="3600" b="1" cap="none" spc="0" dirty="0" smtClean="0">
                <a:ln w="12700">
                  <a:solidFill>
                    <a:sysClr val="windowText" lastClr="000000"/>
                  </a:solidFill>
                  <a:prstDash val="solid"/>
                </a:ln>
                <a:solidFill>
                  <a:srgbClr val="00B0F0"/>
                </a:solidFill>
                <a:effectLst>
                  <a:innerShdw blurRad="177800">
                    <a:schemeClr val="accent3">
                      <a:lumMod val="50000"/>
                    </a:schemeClr>
                  </a:innerShdw>
                </a:effectLst>
              </a:rPr>
              <a:t>Примеры заданий</a:t>
            </a:r>
            <a:endParaRPr lang="ru-RU" sz="3600" b="1" cap="none" spc="0" dirty="0">
              <a:ln w="12700">
                <a:solidFill>
                  <a:sysClr val="windowText" lastClr="000000"/>
                </a:solidFill>
                <a:prstDash val="solid"/>
              </a:ln>
              <a:solidFill>
                <a:srgbClr val="00B0F0"/>
              </a:solidFill>
              <a:effectLst>
                <a:innerShdw blurRad="177800">
                  <a:schemeClr val="accent3">
                    <a:lumMod val="50000"/>
                  </a:schemeClr>
                </a:innerShdw>
              </a:effectLst>
            </a:endParaRPr>
          </a:p>
        </p:txBody>
      </p:sp>
      <p:pic>
        <p:nvPicPr>
          <p:cNvPr id="3074" name="Picture 2" descr="https://sun9-72.userapi.com/impg/IK3UfTgHdRrSgZm7eQUrbXnxkbRigefqwY1ohA/EBZWvH1xEgk.jpg?size=1280x493&amp;quality=96&amp;sign=7dd606a6aa6589e2bf43f587dd7d892c&amp;type=albu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1542" y="939166"/>
            <a:ext cx="10607804" cy="408566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Picture background">
            <a:extLst>
              <a:ext uri="{FF2B5EF4-FFF2-40B4-BE49-F238E27FC236}">
                <a16:creationId xmlns="" xmlns:a16="http://schemas.microsoft.com/office/drawing/2014/main" id="{B2A6B909-2D11-4D7C-AFEA-1A93569BE29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90454" y="4330262"/>
            <a:ext cx="2527738" cy="2527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653463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ECA1D13C-F839-41C0-A4EF-22495D4B417E}"/>
              </a:ext>
            </a:extLst>
          </p:cNvPr>
          <p:cNvSpPr txBox="1"/>
          <p:nvPr/>
        </p:nvSpPr>
        <p:spPr>
          <a:xfrm>
            <a:off x="1930557" y="268905"/>
            <a:ext cx="8331044" cy="646331"/>
          </a:xfrm>
          <a:prstGeom prst="rect">
            <a:avLst/>
          </a:prstGeom>
          <a:noFill/>
        </p:spPr>
        <p:txBody>
          <a:bodyPr wrap="square">
            <a:spAutoFit/>
          </a:bodyPr>
          <a:lstStyle/>
          <a:p>
            <a:pPr algn="ctr"/>
            <a:r>
              <a:rPr lang="ru-RU" sz="3600" b="1" cap="none" spc="0" dirty="0" smtClean="0">
                <a:ln w="12700">
                  <a:solidFill>
                    <a:sysClr val="windowText" lastClr="000000"/>
                  </a:solidFill>
                  <a:prstDash val="solid"/>
                </a:ln>
                <a:solidFill>
                  <a:srgbClr val="00B0F0"/>
                </a:solidFill>
                <a:effectLst>
                  <a:innerShdw blurRad="177800">
                    <a:schemeClr val="accent3">
                      <a:lumMod val="50000"/>
                    </a:schemeClr>
                  </a:innerShdw>
                </a:effectLst>
              </a:rPr>
              <a:t>Примеры заданий</a:t>
            </a:r>
            <a:endParaRPr lang="ru-RU" sz="3600" b="1" cap="none" spc="0" dirty="0">
              <a:ln w="12700">
                <a:solidFill>
                  <a:sysClr val="windowText" lastClr="000000"/>
                </a:solidFill>
                <a:prstDash val="solid"/>
              </a:ln>
              <a:solidFill>
                <a:srgbClr val="00B0F0"/>
              </a:solidFill>
              <a:effectLst>
                <a:innerShdw blurRad="177800">
                  <a:schemeClr val="accent3">
                    <a:lumMod val="50000"/>
                  </a:schemeClr>
                </a:innerShdw>
              </a:effectLst>
            </a:endParaRPr>
          </a:p>
        </p:txBody>
      </p:sp>
      <p:pic>
        <p:nvPicPr>
          <p:cNvPr id="6" name="Picture 4" descr="Picture background">
            <a:extLst>
              <a:ext uri="{FF2B5EF4-FFF2-40B4-BE49-F238E27FC236}">
                <a16:creationId xmlns="" xmlns:a16="http://schemas.microsoft.com/office/drawing/2014/main" id="{B2A6B909-2D11-4D7C-AFEA-1A93569BE29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90454" y="4330262"/>
            <a:ext cx="2527738" cy="2527738"/>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https://sun9-52.userapi.com/impg/IcvM7CqogxjzNo-PoIZPNwyUvB84kIH-SwJJnw/YlCnEwLKFDI.jpg?size=834x594&amp;quality=96&amp;sign=0ef6939359c4a2e6aef05d73d2d23a91&amp;type=albu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3575" y="939166"/>
            <a:ext cx="7943850" cy="5657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68766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595086" y="1084840"/>
            <a:ext cx="11059885" cy="4832092"/>
          </a:xfrm>
          <a:prstGeom prst="rect">
            <a:avLst/>
          </a:prstGeom>
        </p:spPr>
        <p:txBody>
          <a:bodyPr wrap="square">
            <a:spAutoFit/>
          </a:bodyPr>
          <a:lstStyle/>
          <a:p>
            <a:r>
              <a:rPr lang="ru-RU" sz="2800" dirty="0" smtClean="0"/>
              <a:t>1</a:t>
            </a:r>
            <a:r>
              <a:rPr lang="ru-RU" sz="2800" dirty="0"/>
              <a:t>) </a:t>
            </a:r>
            <a:r>
              <a:rPr lang="ru-RU" sz="2800" b="1" dirty="0"/>
              <a:t>антикодон</a:t>
            </a:r>
            <a:r>
              <a:rPr lang="ru-RU" sz="2800" dirty="0"/>
              <a:t> </a:t>
            </a:r>
            <a:r>
              <a:rPr lang="ru-RU" sz="2800" dirty="0" smtClean="0"/>
              <a:t>находится </a:t>
            </a:r>
            <a:r>
              <a:rPr lang="ru-RU" sz="2800" b="1" dirty="0" smtClean="0"/>
              <a:t>НЕ посередине </a:t>
            </a:r>
            <a:r>
              <a:rPr lang="ru-RU" sz="2800" dirty="0"/>
              <a:t>цепи </a:t>
            </a:r>
            <a:r>
              <a:rPr lang="ru-RU" sz="2800" dirty="0" smtClean="0"/>
              <a:t>т-РНК</a:t>
            </a:r>
            <a:r>
              <a:rPr lang="ru-RU" sz="2800" dirty="0"/>
              <a:t>, а </a:t>
            </a:r>
            <a:r>
              <a:rPr lang="ru-RU" sz="2800" dirty="0" smtClean="0"/>
              <a:t>немного </a:t>
            </a:r>
            <a:r>
              <a:rPr lang="ru-RU" sz="2800" dirty="0"/>
              <a:t>сдвинут в сторону;</a:t>
            </a:r>
          </a:p>
          <a:p>
            <a:r>
              <a:rPr lang="ru-RU" sz="2800" dirty="0"/>
              <a:t>2) </a:t>
            </a:r>
            <a:r>
              <a:rPr lang="ru-RU" sz="2800" dirty="0" err="1" smtClean="0"/>
              <a:t>т.о</a:t>
            </a:r>
            <a:r>
              <a:rPr lang="ru-RU" sz="2800" dirty="0" smtClean="0"/>
              <a:t>. </a:t>
            </a:r>
            <a:r>
              <a:rPr lang="ru-RU" sz="2800" b="1" dirty="0" smtClean="0"/>
              <a:t>палиндром нужно искать "</a:t>
            </a:r>
            <a:r>
              <a:rPr lang="ru-RU" sz="2800" b="1" dirty="0"/>
              <a:t>со сдвигом"</a:t>
            </a:r>
            <a:r>
              <a:rPr lang="ru-RU" sz="2800" dirty="0"/>
              <a:t>;</a:t>
            </a:r>
          </a:p>
          <a:p>
            <a:r>
              <a:rPr lang="ru-RU" sz="2800" dirty="0"/>
              <a:t>3) </a:t>
            </a:r>
            <a:r>
              <a:rPr lang="ru-RU" sz="2800" b="1" dirty="0" smtClean="0"/>
              <a:t>есть </a:t>
            </a:r>
            <a:r>
              <a:rPr lang="ru-RU" sz="2800" b="1" dirty="0"/>
              <a:t>неспаренные участки на концах цепи </a:t>
            </a:r>
            <a:r>
              <a:rPr lang="ru-RU" sz="2800" b="1" dirty="0" smtClean="0"/>
              <a:t>т-РНК</a:t>
            </a:r>
            <a:r>
              <a:rPr lang="ru-RU" sz="2800" dirty="0"/>
              <a:t>, между которыми нет водородных </a:t>
            </a:r>
            <a:r>
              <a:rPr lang="ru-RU" sz="2800" dirty="0" smtClean="0"/>
              <a:t>связей. Эти концы </a:t>
            </a:r>
            <a:r>
              <a:rPr lang="ru-RU" sz="2800" b="1" dirty="0" smtClean="0"/>
              <a:t>НУЖНО отобразить</a:t>
            </a:r>
            <a:r>
              <a:rPr lang="ru-RU" sz="2800" dirty="0" smtClean="0"/>
              <a:t> (но </a:t>
            </a:r>
            <a:r>
              <a:rPr lang="ru-RU" sz="2800" b="1" dirty="0" smtClean="0"/>
              <a:t>между ними НЕ ставить черточки</a:t>
            </a:r>
            <a:r>
              <a:rPr lang="ru-RU" sz="2800" dirty="0" smtClean="0"/>
              <a:t>);</a:t>
            </a:r>
            <a:endParaRPr lang="ru-RU" sz="2800" dirty="0"/>
          </a:p>
          <a:p>
            <a:r>
              <a:rPr lang="ru-RU" sz="2800" dirty="0"/>
              <a:t>4) </a:t>
            </a:r>
            <a:r>
              <a:rPr lang="ru-RU" sz="2800" dirty="0" smtClean="0"/>
              <a:t>По ключам нужно </a:t>
            </a:r>
            <a:r>
              <a:rPr lang="ru-RU" sz="2800" b="1" dirty="0" smtClean="0"/>
              <a:t>указывать </a:t>
            </a:r>
            <a:r>
              <a:rPr lang="ru-RU" sz="2800" b="1" dirty="0"/>
              <a:t>количество водородных связей </a:t>
            </a:r>
            <a:r>
              <a:rPr lang="ru-RU" sz="2800" dirty="0"/>
              <a:t>между комплементарными азотистыми </a:t>
            </a:r>
            <a:r>
              <a:rPr lang="ru-RU" sz="2800" dirty="0" smtClean="0"/>
              <a:t>основаниями (Г </a:t>
            </a:r>
            <a:r>
              <a:rPr lang="ru-RU" sz="2800" dirty="0"/>
              <a:t>и Ц </a:t>
            </a:r>
            <a:r>
              <a:rPr lang="ru-RU" sz="2800" dirty="0" smtClean="0"/>
              <a:t>- три</a:t>
            </a:r>
            <a:r>
              <a:rPr lang="ru-RU" sz="2800" dirty="0"/>
              <a:t>, </a:t>
            </a:r>
            <a:r>
              <a:rPr lang="ru-RU" sz="2800" dirty="0" smtClean="0"/>
              <a:t>А </a:t>
            </a:r>
            <a:r>
              <a:rPr lang="ru-RU" sz="2800" dirty="0"/>
              <a:t>и У </a:t>
            </a:r>
            <a:r>
              <a:rPr lang="ru-RU" sz="2800" dirty="0" smtClean="0"/>
              <a:t>- две).</a:t>
            </a:r>
            <a:r>
              <a:rPr lang="ru-RU" sz="2800" dirty="0"/>
              <a:t/>
            </a:r>
            <a:br>
              <a:rPr lang="ru-RU" sz="2800" dirty="0"/>
            </a:br>
            <a:r>
              <a:rPr lang="ru-RU" sz="2800" dirty="0" smtClean="0"/>
              <a:t>Если ребенок забыл </a:t>
            </a:r>
            <a:r>
              <a:rPr lang="ru-RU" sz="2800" dirty="0"/>
              <a:t>сколько </a:t>
            </a:r>
            <a:r>
              <a:rPr lang="ru-RU" sz="2800" dirty="0" smtClean="0"/>
              <a:t>связей, </a:t>
            </a:r>
            <a:r>
              <a:rPr lang="ru-RU" sz="2800" dirty="0"/>
              <a:t>то </a:t>
            </a:r>
            <a:r>
              <a:rPr lang="ru-RU" sz="2800" dirty="0" smtClean="0"/>
              <a:t>хотя бы нужно                                показать </a:t>
            </a:r>
            <a:r>
              <a:rPr lang="ru-RU" sz="2800" dirty="0"/>
              <a:t>одну связь.</a:t>
            </a:r>
          </a:p>
          <a:p>
            <a:r>
              <a:rPr lang="ru-RU" sz="2800" dirty="0" smtClean="0"/>
              <a:t>5) </a:t>
            </a:r>
            <a:r>
              <a:rPr lang="ru-RU" sz="2800" b="1" dirty="0" smtClean="0"/>
              <a:t>матричная </a:t>
            </a:r>
            <a:r>
              <a:rPr lang="ru-RU" sz="2800" b="1" dirty="0"/>
              <a:t>цепь </a:t>
            </a:r>
            <a:r>
              <a:rPr lang="ru-RU" sz="2800" b="1" dirty="0" smtClean="0"/>
              <a:t>верхняя</a:t>
            </a:r>
            <a:endParaRPr lang="ru-RU" sz="2800" b="1" dirty="0"/>
          </a:p>
        </p:txBody>
      </p:sp>
      <p:sp>
        <p:nvSpPr>
          <p:cNvPr id="3" name="TextBox 2">
            <a:extLst>
              <a:ext uri="{FF2B5EF4-FFF2-40B4-BE49-F238E27FC236}">
                <a16:creationId xmlns="" xmlns:a16="http://schemas.microsoft.com/office/drawing/2014/main" id="{ECA1D13C-F839-41C0-A4EF-22495D4B417E}"/>
              </a:ext>
            </a:extLst>
          </p:cNvPr>
          <p:cNvSpPr txBox="1"/>
          <p:nvPr/>
        </p:nvSpPr>
        <p:spPr>
          <a:xfrm>
            <a:off x="1580973" y="295232"/>
            <a:ext cx="9088110" cy="646331"/>
          </a:xfrm>
          <a:prstGeom prst="rect">
            <a:avLst/>
          </a:prstGeom>
          <a:noFill/>
        </p:spPr>
        <p:txBody>
          <a:bodyPr wrap="square">
            <a:spAutoFit/>
          </a:bodyPr>
          <a:lstStyle/>
          <a:p>
            <a:pPr algn="ctr"/>
            <a:r>
              <a:rPr lang="ru-RU" sz="3600" b="1" cap="none" spc="0" dirty="0" smtClean="0">
                <a:ln w="12700">
                  <a:solidFill>
                    <a:sysClr val="windowText" lastClr="000000"/>
                  </a:solidFill>
                  <a:prstDash val="solid"/>
                </a:ln>
                <a:solidFill>
                  <a:srgbClr val="00B0F0"/>
                </a:solidFill>
                <a:effectLst>
                  <a:innerShdw blurRad="177800">
                    <a:schemeClr val="accent3">
                      <a:lumMod val="50000"/>
                    </a:schemeClr>
                  </a:innerShdw>
                </a:effectLst>
              </a:rPr>
              <a:t>7. Л.27 </a:t>
            </a:r>
            <a:r>
              <a:rPr lang="ru-RU" sz="3600" b="1" cap="none" spc="0" dirty="0" smtClean="0">
                <a:ln w="12700">
                  <a:solidFill>
                    <a:sysClr val="windowText" lastClr="000000"/>
                  </a:solidFill>
                  <a:prstDash val="solid"/>
                </a:ln>
                <a:solidFill>
                  <a:srgbClr val="00B0F0"/>
                </a:solidFill>
                <a:effectLst>
                  <a:innerShdw blurRad="177800">
                    <a:schemeClr val="accent3">
                      <a:lumMod val="50000"/>
                    </a:schemeClr>
                  </a:innerShdw>
                </a:effectLst>
              </a:rPr>
              <a:t>Необычное задание на палиндром</a:t>
            </a:r>
            <a:endParaRPr lang="ru-RU" sz="3600" b="1" cap="none" spc="0" dirty="0">
              <a:ln w="12700">
                <a:solidFill>
                  <a:sysClr val="windowText" lastClr="000000"/>
                </a:solidFill>
                <a:prstDash val="solid"/>
              </a:ln>
              <a:solidFill>
                <a:srgbClr val="00B0F0"/>
              </a:solidFill>
              <a:effectLst>
                <a:innerShdw blurRad="177800">
                  <a:schemeClr val="accent3">
                    <a:lumMod val="50000"/>
                  </a:schemeClr>
                </a:innerShdw>
              </a:effectLst>
            </a:endParaRPr>
          </a:p>
        </p:txBody>
      </p:sp>
      <p:pic>
        <p:nvPicPr>
          <p:cNvPr id="5" name="Picture 4" descr="Picture background">
            <a:extLst>
              <a:ext uri="{FF2B5EF4-FFF2-40B4-BE49-F238E27FC236}">
                <a16:creationId xmlns="" xmlns:a16="http://schemas.microsoft.com/office/drawing/2014/main" id="{B2A6B909-2D11-4D7C-AFEA-1A93569BE29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90454" y="4330262"/>
            <a:ext cx="2527738" cy="2527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456416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sun9-58.userapi.com/impg/EbQ6hDFm1j8DkzY098VzhtUtbOsHGvACyLviPw/OquBs6FzE3g.jpg?size=1187x760&amp;quality=95&amp;sign=00c74f6fe162a4b9d050ad737f20260a&amp;type=album"/>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178109" y="323205"/>
            <a:ext cx="8923833" cy="571366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Picture background">
            <a:extLst>
              <a:ext uri="{FF2B5EF4-FFF2-40B4-BE49-F238E27FC236}">
                <a16:creationId xmlns="" xmlns:a16="http://schemas.microsoft.com/office/drawing/2014/main" id="{B2A6B909-2D11-4D7C-AFEA-1A93569BE29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90454" y="4330262"/>
            <a:ext cx="2527738" cy="2527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068408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Picture background">
            <a:extLst>
              <a:ext uri="{FF2B5EF4-FFF2-40B4-BE49-F238E27FC236}">
                <a16:creationId xmlns="" xmlns:a16="http://schemas.microsoft.com/office/drawing/2014/main" id="{B2A6B909-2D11-4D7C-AFEA-1A93569BE29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90454" y="4330262"/>
            <a:ext cx="2527738" cy="252773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 xmlns:a16="http://schemas.microsoft.com/office/drawing/2014/main" id="{ECA1D13C-F839-41C0-A4EF-22495D4B417E}"/>
              </a:ext>
            </a:extLst>
          </p:cNvPr>
          <p:cNvSpPr txBox="1"/>
          <p:nvPr/>
        </p:nvSpPr>
        <p:spPr>
          <a:xfrm>
            <a:off x="2162785" y="135575"/>
            <a:ext cx="8331044" cy="646331"/>
          </a:xfrm>
          <a:prstGeom prst="rect">
            <a:avLst/>
          </a:prstGeom>
          <a:noFill/>
        </p:spPr>
        <p:txBody>
          <a:bodyPr wrap="square">
            <a:spAutoFit/>
          </a:bodyPr>
          <a:lstStyle/>
          <a:p>
            <a:pPr algn="ctr"/>
            <a:r>
              <a:rPr lang="ru-RU" sz="3600" b="1" cap="none" spc="0" dirty="0" smtClean="0">
                <a:ln w="12700">
                  <a:solidFill>
                    <a:sysClr val="windowText" lastClr="000000"/>
                  </a:solidFill>
                  <a:prstDash val="solid"/>
                </a:ln>
                <a:solidFill>
                  <a:srgbClr val="00B0F0"/>
                </a:solidFill>
                <a:effectLst>
                  <a:innerShdw blurRad="177800">
                    <a:schemeClr val="accent3">
                      <a:lumMod val="50000"/>
                    </a:schemeClr>
                  </a:innerShdw>
                </a:effectLst>
              </a:rPr>
              <a:t>8. Взаимодействие генов. Полимерия. </a:t>
            </a:r>
            <a:endParaRPr lang="ru-RU" sz="3600" b="1" cap="none" spc="0" dirty="0">
              <a:ln w="12700">
                <a:solidFill>
                  <a:sysClr val="windowText" lastClr="000000"/>
                </a:solidFill>
                <a:prstDash val="solid"/>
              </a:ln>
              <a:solidFill>
                <a:srgbClr val="00B0F0"/>
              </a:solidFill>
              <a:effectLst>
                <a:innerShdw blurRad="177800">
                  <a:schemeClr val="accent3">
                    <a:lumMod val="50000"/>
                  </a:schemeClr>
                </a:innerShdw>
              </a:effectLst>
            </a:endParaRPr>
          </a:p>
        </p:txBody>
      </p:sp>
      <p:sp>
        <p:nvSpPr>
          <p:cNvPr id="6" name="Прямоугольник 5"/>
          <p:cNvSpPr/>
          <p:nvPr/>
        </p:nvSpPr>
        <p:spPr>
          <a:xfrm>
            <a:off x="261256" y="758578"/>
            <a:ext cx="11713029" cy="6001643"/>
          </a:xfrm>
          <a:prstGeom prst="rect">
            <a:avLst/>
          </a:prstGeom>
        </p:spPr>
        <p:txBody>
          <a:bodyPr wrap="square">
            <a:spAutoFit/>
          </a:bodyPr>
          <a:lstStyle/>
          <a:p>
            <a:r>
              <a:rPr lang="ru-RU" sz="2400" b="1" u="sng" dirty="0" smtClean="0"/>
              <a:t>Что нужно знать ученику:</a:t>
            </a:r>
          </a:p>
          <a:p>
            <a:r>
              <a:rPr lang="ru-RU" sz="2400" b="1" dirty="0" smtClean="0"/>
              <a:t>1. Полимерия</a:t>
            </a:r>
            <a:r>
              <a:rPr lang="ru-RU" sz="2400" dirty="0"/>
              <a:t> — взаимодействие неаллельных генов, при котором на проявление признака оказывают влияние одновременно несколько генов</a:t>
            </a:r>
            <a:r>
              <a:rPr lang="ru-RU" sz="2400" dirty="0" smtClean="0"/>
              <a:t>.</a:t>
            </a:r>
            <a:endParaRPr lang="ru-RU" sz="2400" dirty="0"/>
          </a:p>
          <a:p>
            <a:r>
              <a:rPr lang="ru-RU" sz="2400" b="1" dirty="0" smtClean="0"/>
              <a:t>2. Различают </a:t>
            </a:r>
            <a:r>
              <a:rPr lang="ru-RU" sz="2400" b="1" dirty="0"/>
              <a:t>два вида полимерии</a:t>
            </a:r>
            <a:r>
              <a:rPr lang="ru-RU" sz="2400" dirty="0"/>
              <a:t>:</a:t>
            </a:r>
          </a:p>
          <a:p>
            <a:r>
              <a:rPr lang="ru-RU" sz="2400" b="1" dirty="0"/>
              <a:t>Кумулятивная полимерия</a:t>
            </a:r>
            <a:r>
              <a:rPr lang="ru-RU" sz="2400" dirty="0"/>
              <a:t>. Степень проявления признака зависит от числа доминантных аллелей всех генов. Чем больше доминантных аллелей генов, тем сильнее выражен тот или иной признак. Примеры: окраска зерна пшеницы, яйценоскость кур, вес и рост, цвет кожи человека, длина колоса. </a:t>
            </a:r>
            <a:r>
              <a:rPr lang="ru-RU" sz="2400" dirty="0" smtClean="0"/>
              <a:t>Соотношение при скрещивании </a:t>
            </a:r>
            <a:r>
              <a:rPr lang="ru-RU" sz="2400" dirty="0" err="1" smtClean="0"/>
              <a:t>дигетерозигот</a:t>
            </a:r>
            <a:r>
              <a:rPr lang="ru-RU" sz="2400" dirty="0" smtClean="0"/>
              <a:t>: </a:t>
            </a:r>
            <a:r>
              <a:rPr lang="ru-RU" sz="2400" b="1" dirty="0" smtClean="0"/>
              <a:t>1:4:6:4:1</a:t>
            </a:r>
          </a:p>
          <a:p>
            <a:r>
              <a:rPr lang="ru-RU" sz="2400" b="1" dirty="0" smtClean="0"/>
              <a:t>Некумулятивная </a:t>
            </a:r>
            <a:r>
              <a:rPr lang="ru-RU" sz="2400" b="1" dirty="0"/>
              <a:t>полимерия</a:t>
            </a:r>
            <a:r>
              <a:rPr lang="ru-RU" sz="2400" dirty="0"/>
              <a:t>. Признак проявляется при наличии хотя бы одного из доминантных аллелей полимерных генов. Количество доминантных </a:t>
            </a:r>
            <a:r>
              <a:rPr lang="ru-RU" sz="2400" dirty="0" smtClean="0"/>
              <a:t>                                              аллелей </a:t>
            </a:r>
            <a:r>
              <a:rPr lang="ru-RU" sz="2400" dirty="0"/>
              <a:t>не влияет на степень выраженности признака. Примеры: форма </a:t>
            </a:r>
            <a:r>
              <a:rPr lang="ru-RU" sz="2400" dirty="0" smtClean="0"/>
              <a:t>                                  плода </a:t>
            </a:r>
            <a:r>
              <a:rPr lang="ru-RU" sz="2400" dirty="0"/>
              <a:t>у пастушьей сумки, </a:t>
            </a:r>
            <a:r>
              <a:rPr lang="ru-RU" sz="2400" dirty="0" err="1"/>
              <a:t>оперённость</a:t>
            </a:r>
            <a:r>
              <a:rPr lang="ru-RU" sz="2400" dirty="0"/>
              <a:t> голени у цыплят. </a:t>
            </a:r>
            <a:r>
              <a:rPr lang="ru-RU" sz="2400" dirty="0" smtClean="0"/>
              <a:t>Соотношение при скрещивании </a:t>
            </a:r>
            <a:r>
              <a:rPr lang="ru-RU" sz="2400" dirty="0" err="1" smtClean="0"/>
              <a:t>дигеторозигот</a:t>
            </a:r>
            <a:r>
              <a:rPr lang="ru-RU" sz="2400" dirty="0" smtClean="0"/>
              <a:t>: </a:t>
            </a:r>
            <a:r>
              <a:rPr lang="ru-RU" sz="2400" b="1" dirty="0" smtClean="0"/>
              <a:t>15:1</a:t>
            </a:r>
          </a:p>
          <a:p>
            <a:r>
              <a:rPr lang="ru-RU" sz="2400" b="1" dirty="0" smtClean="0"/>
              <a:t>3. Гены могут обозначаться как разными буквами (А,</a:t>
            </a:r>
            <a:r>
              <a:rPr lang="en-US" sz="2400" b="1" dirty="0"/>
              <a:t>B</a:t>
            </a:r>
            <a:r>
              <a:rPr lang="ru-RU" sz="2400" b="1" dirty="0" smtClean="0"/>
              <a:t>), так и одной, но                                               с разными номерами: А1</a:t>
            </a:r>
            <a:r>
              <a:rPr lang="ru-RU" sz="2400" b="1" dirty="0"/>
              <a:t>,</a:t>
            </a:r>
            <a:r>
              <a:rPr lang="ru-RU" sz="2400" b="1" dirty="0" smtClean="0"/>
              <a:t>а1, А2, а</a:t>
            </a:r>
            <a:r>
              <a:rPr lang="ru-RU" sz="2400" b="1" dirty="0"/>
              <a:t>2</a:t>
            </a:r>
            <a:endParaRPr lang="ru-RU" sz="2400" b="1" dirty="0"/>
          </a:p>
        </p:txBody>
      </p:sp>
    </p:spTree>
    <p:extLst>
      <p:ext uri="{BB962C8B-B14F-4D97-AF65-F5344CB8AC3E}">
        <p14:creationId xmlns:p14="http://schemas.microsoft.com/office/powerpoint/2010/main" val="101783139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Picture background">
            <a:extLst>
              <a:ext uri="{FF2B5EF4-FFF2-40B4-BE49-F238E27FC236}">
                <a16:creationId xmlns="" xmlns:a16="http://schemas.microsoft.com/office/drawing/2014/main" id="{B2A6B909-2D11-4D7C-AFEA-1A93569BE29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90454" y="4330262"/>
            <a:ext cx="2527738" cy="252773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 xmlns:a16="http://schemas.microsoft.com/office/drawing/2014/main" id="{ECA1D13C-F839-41C0-A4EF-22495D4B417E}"/>
              </a:ext>
            </a:extLst>
          </p:cNvPr>
          <p:cNvSpPr txBox="1"/>
          <p:nvPr/>
        </p:nvSpPr>
        <p:spPr>
          <a:xfrm>
            <a:off x="2162785" y="135575"/>
            <a:ext cx="8331044" cy="646331"/>
          </a:xfrm>
          <a:prstGeom prst="rect">
            <a:avLst/>
          </a:prstGeom>
          <a:noFill/>
        </p:spPr>
        <p:txBody>
          <a:bodyPr wrap="square">
            <a:spAutoFit/>
          </a:bodyPr>
          <a:lstStyle/>
          <a:p>
            <a:pPr algn="ctr"/>
            <a:r>
              <a:rPr lang="ru-RU" sz="3600" b="1" cap="none" spc="0" dirty="0" smtClean="0">
                <a:ln w="12700">
                  <a:solidFill>
                    <a:sysClr val="windowText" lastClr="000000"/>
                  </a:solidFill>
                  <a:prstDash val="solid"/>
                </a:ln>
                <a:solidFill>
                  <a:srgbClr val="00B0F0"/>
                </a:solidFill>
                <a:effectLst>
                  <a:innerShdw blurRad="177800">
                    <a:schemeClr val="accent3">
                      <a:lumMod val="50000"/>
                    </a:schemeClr>
                  </a:innerShdw>
                </a:effectLst>
              </a:rPr>
              <a:t>Пример задания</a:t>
            </a:r>
            <a:endParaRPr lang="ru-RU" sz="3600" b="1" cap="none" spc="0" dirty="0">
              <a:ln w="12700">
                <a:solidFill>
                  <a:sysClr val="windowText" lastClr="000000"/>
                </a:solidFill>
                <a:prstDash val="solid"/>
              </a:ln>
              <a:solidFill>
                <a:srgbClr val="00B0F0"/>
              </a:solidFill>
              <a:effectLst>
                <a:innerShdw blurRad="177800">
                  <a:schemeClr val="accent3">
                    <a:lumMod val="50000"/>
                  </a:schemeClr>
                </a:innerShdw>
              </a:effectLst>
            </a:endParaRPr>
          </a:p>
        </p:txBody>
      </p:sp>
      <p:sp>
        <p:nvSpPr>
          <p:cNvPr id="5" name="Прямоугольник 4"/>
          <p:cNvSpPr/>
          <p:nvPr/>
        </p:nvSpPr>
        <p:spPr>
          <a:xfrm>
            <a:off x="362856" y="809081"/>
            <a:ext cx="11480800" cy="2677656"/>
          </a:xfrm>
          <a:prstGeom prst="rect">
            <a:avLst/>
          </a:prstGeom>
        </p:spPr>
        <p:txBody>
          <a:bodyPr wrap="square">
            <a:spAutoFit/>
          </a:bodyPr>
          <a:lstStyle/>
          <a:p>
            <a:r>
              <a:rPr lang="ru-RU" sz="2400" b="1" dirty="0" smtClean="0"/>
              <a:t>Л. 28  </a:t>
            </a:r>
            <a:r>
              <a:rPr lang="ru-RU" sz="2400" dirty="0"/>
              <a:t>Существует два вида наследственной слепоты, каждый из которых определяется рецессивными аллелями генов (а или b). Оба </a:t>
            </a:r>
            <a:r>
              <a:rPr lang="ru-RU" sz="2400" dirty="0" err="1"/>
              <a:t>аллеля</a:t>
            </a:r>
            <a:r>
              <a:rPr lang="ru-RU" sz="2400" dirty="0"/>
              <a:t> находятся в различных парах гомологичных хромосом. Какова вероятность рождения слепого внука в семье, в которой бабушки по материнской и отцовской линиям </a:t>
            </a:r>
            <a:r>
              <a:rPr lang="ru-RU" sz="2400" dirty="0" err="1"/>
              <a:t>дигомозиготны</a:t>
            </a:r>
            <a:r>
              <a:rPr lang="ru-RU" sz="2400" dirty="0"/>
              <a:t> и страдают различными видами слепоты, а оба дедушки хорошо видят (не имеют рецессивных генов). Составьте схему решения задачи. Определите генотипы и фенотипы бабушек и дедушек, их детей и возможных внуков.</a:t>
            </a:r>
          </a:p>
        </p:txBody>
      </p:sp>
      <p:sp>
        <p:nvSpPr>
          <p:cNvPr id="6" name="Rectangle 1"/>
          <p:cNvSpPr>
            <a:spLocks noChangeArrowheads="1"/>
          </p:cNvSpPr>
          <p:nvPr/>
        </p:nvSpPr>
        <p:spPr bwMode="auto">
          <a:xfrm>
            <a:off x="362856" y="3635117"/>
            <a:ext cx="9427598" cy="2215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chemeClr val="tx1"/>
                </a:solidFill>
                <a:effectLst/>
                <a:cs typeface="Arial" charset="0"/>
              </a:rPr>
              <a:t>Пояснение.</a:t>
            </a:r>
            <a:r>
              <a:rPr kumimoji="0" lang="ru-RU" sz="2400" i="0" u="none" strike="noStrike" cap="none" normalizeH="0" baseline="0" dirty="0" smtClean="0">
                <a:ln>
                  <a:noFill/>
                </a:ln>
                <a:solidFill>
                  <a:schemeClr val="tx1"/>
                </a:solidFill>
                <a:effectLst/>
                <a:cs typeface="Arial"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i="0" u="none" strike="noStrike" cap="none" normalizeH="0" baseline="0" dirty="0" smtClean="0">
                <a:ln>
                  <a:noFill/>
                </a:ln>
                <a:solidFill>
                  <a:schemeClr val="tx1"/>
                </a:solidFill>
                <a:effectLst/>
                <a:cs typeface="Arial" charset="0"/>
              </a:rPr>
              <a:t>1.  По условию: два вида наследственной слепоты аллели находятся в различных парах гомологичных хромосом, каждый из которых определяется рецессивными аллелями генов.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i="0" u="none" strike="noStrike" cap="none" normalizeH="0" baseline="0" dirty="0" smtClean="0">
                <a:ln>
                  <a:noFill/>
                </a:ln>
                <a:solidFill>
                  <a:schemeClr val="tx1"/>
                </a:solidFill>
                <a:effectLst/>
                <a:cs typeface="Arial" charset="0"/>
              </a:rPr>
              <a:t>То есть:</a:t>
            </a:r>
            <a:r>
              <a:rPr kumimoji="0" lang="ru-RU" sz="2400" i="0" u="none" strike="noStrike" cap="none" normalizeH="0" dirty="0" smtClean="0">
                <a:ln>
                  <a:noFill/>
                </a:ln>
                <a:solidFill>
                  <a:schemeClr val="tx1"/>
                </a:solidFill>
                <a:effectLst/>
                <a:cs typeface="Arial" charset="0"/>
              </a:rPr>
              <a:t> </a:t>
            </a:r>
            <a:r>
              <a:rPr kumimoji="0" lang="ru-RU" sz="2400" i="0" u="none" strike="noStrike" cap="none" normalizeH="0" baseline="0" dirty="0" err="1" smtClean="0">
                <a:ln>
                  <a:noFill/>
                </a:ln>
                <a:solidFill>
                  <a:schemeClr val="tx1"/>
                </a:solidFill>
                <a:effectLst/>
                <a:cs typeface="Arial" charset="0"/>
              </a:rPr>
              <a:t>аа</a:t>
            </a:r>
            <a:r>
              <a:rPr kumimoji="0" lang="ru-RU" sz="2400" i="0" u="none" strike="noStrike" cap="none" normalizeH="0" baseline="0" dirty="0" smtClean="0">
                <a:ln>
                  <a:noFill/>
                </a:ln>
                <a:solidFill>
                  <a:schemeClr val="tx1"/>
                </a:solidFill>
                <a:effectLst/>
                <a:cs typeface="Arial" charset="0"/>
              </a:rPr>
              <a:t>_ _  — слепота;</a:t>
            </a:r>
            <a:r>
              <a:rPr kumimoji="0" lang="ru-RU" sz="2400" i="0" u="none" strike="noStrike" cap="none" normalizeH="0" dirty="0" smtClean="0">
                <a:ln>
                  <a:noFill/>
                </a:ln>
                <a:solidFill>
                  <a:schemeClr val="tx1"/>
                </a:solidFill>
                <a:effectLst/>
                <a:cs typeface="Arial" charset="0"/>
              </a:rPr>
              <a:t> </a:t>
            </a:r>
            <a:r>
              <a:rPr kumimoji="0" lang="ru-RU" sz="2400" i="0" u="none" strike="noStrike" cap="none" normalizeH="0" baseline="0" dirty="0" smtClean="0">
                <a:ln>
                  <a:noFill/>
                </a:ln>
                <a:solidFill>
                  <a:schemeClr val="tx1"/>
                </a:solidFill>
                <a:effectLst/>
                <a:cs typeface="Arial" charset="0"/>
              </a:rPr>
              <a:t>_ _ </a:t>
            </a:r>
            <a:r>
              <a:rPr kumimoji="0" lang="ru-RU" sz="2400" i="0" u="none" strike="noStrike" cap="none" normalizeH="0" baseline="0" dirty="0" err="1" smtClean="0">
                <a:ln>
                  <a:noFill/>
                </a:ln>
                <a:solidFill>
                  <a:schemeClr val="tx1"/>
                </a:solidFill>
                <a:effectLst/>
                <a:cs typeface="Arial" charset="0"/>
              </a:rPr>
              <a:t>bb</a:t>
            </a:r>
            <a:r>
              <a:rPr kumimoji="0" lang="ru-RU" sz="2400" i="0" u="none" strike="noStrike" cap="none" normalizeH="0" baseline="0" dirty="0" smtClean="0">
                <a:ln>
                  <a:noFill/>
                </a:ln>
                <a:solidFill>
                  <a:schemeClr val="tx1"/>
                </a:solidFill>
                <a:effectLst/>
                <a:cs typeface="Arial" charset="0"/>
              </a:rPr>
              <a:t>  — слепота;</a:t>
            </a:r>
            <a:r>
              <a:rPr kumimoji="0" lang="ru-RU" sz="2400" i="0" u="none" strike="noStrike" cap="none" normalizeH="0" dirty="0" smtClean="0">
                <a:ln>
                  <a:noFill/>
                </a:ln>
                <a:solidFill>
                  <a:schemeClr val="tx1"/>
                </a:solidFill>
                <a:effectLst/>
                <a:cs typeface="Arial" charset="0"/>
              </a:rPr>
              <a:t> </a:t>
            </a:r>
            <a:r>
              <a:rPr kumimoji="0" lang="ru-RU" sz="2400" i="0" u="none" strike="noStrike" cap="none" normalizeH="0" baseline="0" dirty="0" smtClean="0">
                <a:ln>
                  <a:noFill/>
                </a:ln>
                <a:solidFill>
                  <a:schemeClr val="tx1"/>
                </a:solidFill>
                <a:effectLst/>
                <a:cs typeface="Arial" charset="0"/>
              </a:rPr>
              <a:t>А_В_  — зрячие.</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charset="0"/>
                <a:cs typeface="Arial" charset="0"/>
              </a:rPr>
              <a:t> </a:t>
            </a:r>
          </a:p>
        </p:txBody>
      </p:sp>
    </p:spTree>
    <p:extLst>
      <p:ext uri="{BB962C8B-B14F-4D97-AF65-F5344CB8AC3E}">
        <p14:creationId xmlns:p14="http://schemas.microsoft.com/office/powerpoint/2010/main" val="739630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Picture background">
            <a:extLst>
              <a:ext uri="{FF2B5EF4-FFF2-40B4-BE49-F238E27FC236}">
                <a16:creationId xmlns="" xmlns:a16="http://schemas.microsoft.com/office/drawing/2014/main" id="{B2A6B909-2D11-4D7C-AFEA-1A93569BE29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90454" y="4330262"/>
            <a:ext cx="2527738" cy="2527738"/>
          </a:xfrm>
          <a:prstGeom prst="rect">
            <a:avLst/>
          </a:prstGeom>
          <a:noFill/>
          <a:extLst>
            <a:ext uri="{909E8E84-426E-40DD-AFC4-6F175D3DCCD1}">
              <a14:hiddenFill xmlns:a14="http://schemas.microsoft.com/office/drawing/2010/main">
                <a:solidFill>
                  <a:srgbClr val="FFFFFF"/>
                </a:solidFill>
              </a14:hiddenFill>
            </a:ext>
          </a:extLst>
        </p:spPr>
      </p:pic>
      <p:sp>
        <p:nvSpPr>
          <p:cNvPr id="7" name="Прямоугольник 6"/>
          <p:cNvSpPr/>
          <p:nvPr/>
        </p:nvSpPr>
        <p:spPr>
          <a:xfrm>
            <a:off x="275769" y="145143"/>
            <a:ext cx="11669487" cy="4524315"/>
          </a:xfrm>
          <a:prstGeom prst="rect">
            <a:avLst/>
          </a:prstGeom>
        </p:spPr>
        <p:txBody>
          <a:bodyPr wrap="square">
            <a:spAutoFit/>
          </a:bodyPr>
          <a:lstStyle/>
          <a:p>
            <a:pPr lvl="0" eaLnBrk="0" fontAlgn="base" hangingPunct="0">
              <a:spcBef>
                <a:spcPct val="0"/>
              </a:spcBef>
              <a:spcAft>
                <a:spcPct val="0"/>
              </a:spcAft>
            </a:pPr>
            <a:r>
              <a:rPr lang="ru-RU" sz="2400" dirty="0">
                <a:cs typeface="Arial" charset="0"/>
              </a:rPr>
              <a:t>Бабушки по материнской и отцовской линиям </a:t>
            </a:r>
            <a:r>
              <a:rPr lang="ru-RU" sz="2400" dirty="0" err="1">
                <a:cs typeface="Arial" charset="0"/>
              </a:rPr>
              <a:t>дигомозиготны</a:t>
            </a:r>
            <a:r>
              <a:rPr lang="ru-RU" sz="2400" dirty="0">
                <a:cs typeface="Arial" charset="0"/>
              </a:rPr>
              <a:t> и </a:t>
            </a:r>
            <a:r>
              <a:rPr lang="ru-RU" sz="2400" dirty="0" smtClean="0">
                <a:cs typeface="Arial" charset="0"/>
              </a:rPr>
              <a:t>страдают различными </a:t>
            </a:r>
            <a:r>
              <a:rPr lang="ru-RU" sz="2400" dirty="0">
                <a:cs typeface="Arial" charset="0"/>
              </a:rPr>
              <a:t>видами слепоты:</a:t>
            </a:r>
          </a:p>
          <a:p>
            <a:pPr lvl="0" eaLnBrk="0" fontAlgn="base" hangingPunct="0">
              <a:spcBef>
                <a:spcPct val="0"/>
              </a:spcBef>
              <a:spcAft>
                <a:spcPct val="0"/>
              </a:spcAft>
            </a:pPr>
            <a:r>
              <a:rPr lang="ru-RU" sz="2400" dirty="0">
                <a:cs typeface="Arial" charset="0"/>
              </a:rPr>
              <a:t>генотип бабушки по материнской линии  — </a:t>
            </a:r>
            <a:r>
              <a:rPr lang="ru-RU" sz="2400" dirty="0" err="1">
                <a:cs typeface="Arial" charset="0"/>
              </a:rPr>
              <a:t>aaBB</a:t>
            </a:r>
            <a:r>
              <a:rPr lang="ru-RU" sz="2400" dirty="0">
                <a:cs typeface="Arial" charset="0"/>
              </a:rPr>
              <a:t>;</a:t>
            </a:r>
          </a:p>
          <a:p>
            <a:pPr lvl="0" eaLnBrk="0" fontAlgn="base" hangingPunct="0">
              <a:spcBef>
                <a:spcPct val="0"/>
              </a:spcBef>
              <a:spcAft>
                <a:spcPct val="0"/>
              </a:spcAft>
            </a:pPr>
            <a:r>
              <a:rPr lang="ru-RU" sz="2400" dirty="0">
                <a:cs typeface="Arial" charset="0"/>
              </a:rPr>
              <a:t>генотип бабушки по отцовской линии  — </a:t>
            </a:r>
            <a:r>
              <a:rPr lang="ru-RU" sz="2400" dirty="0" err="1">
                <a:cs typeface="Arial" charset="0"/>
              </a:rPr>
              <a:t>AAbb</a:t>
            </a:r>
            <a:r>
              <a:rPr lang="ru-RU" sz="2400" dirty="0">
                <a:cs typeface="Arial" charset="0"/>
              </a:rPr>
              <a:t>.</a:t>
            </a:r>
          </a:p>
          <a:p>
            <a:pPr lvl="0" eaLnBrk="0" fontAlgn="base" hangingPunct="0">
              <a:spcBef>
                <a:spcPct val="0"/>
              </a:spcBef>
              <a:spcAft>
                <a:spcPct val="0"/>
              </a:spcAft>
            </a:pPr>
            <a:r>
              <a:rPr lang="ru-RU" sz="2400" dirty="0">
                <a:cs typeface="Arial" charset="0"/>
              </a:rPr>
              <a:t>Оба дедушки хорошо видят (не имеют рецессивных генов), значит, их генотипы одинаковы  — ААВВ</a:t>
            </a:r>
            <a:r>
              <a:rPr lang="ru-RU" sz="2400" dirty="0" smtClean="0">
                <a:cs typeface="Arial" charset="0"/>
              </a:rPr>
              <a:t>.</a:t>
            </a:r>
          </a:p>
          <a:p>
            <a:r>
              <a:rPr lang="ru-RU" sz="2400" dirty="0"/>
              <a:t>2.  Находим генотипы родителей, составляя схемы скрещиваний бабушек и дедушек. </a:t>
            </a:r>
          </a:p>
          <a:p>
            <a:r>
              <a:rPr lang="ru-RU" sz="2400" dirty="0"/>
              <a:t>Р</a:t>
            </a:r>
            <a:r>
              <a:rPr lang="ru-RU" sz="2400" baseline="-25000" dirty="0"/>
              <a:t>1</a:t>
            </a:r>
            <a:r>
              <a:rPr lang="ru-RU" sz="2400" dirty="0"/>
              <a:t> ♀ </a:t>
            </a:r>
            <a:r>
              <a:rPr lang="en-US" sz="2400" dirty="0" err="1"/>
              <a:t>aaBB</a:t>
            </a:r>
            <a:r>
              <a:rPr lang="en-US" sz="2400" dirty="0"/>
              <a:t> → ♂ </a:t>
            </a:r>
            <a:r>
              <a:rPr lang="ru-RU" sz="2400" dirty="0"/>
              <a:t>ААВВ</a:t>
            </a:r>
          </a:p>
          <a:p>
            <a:r>
              <a:rPr lang="en-US" sz="2400" dirty="0"/>
              <a:t>G ♀ </a:t>
            </a:r>
            <a:r>
              <a:rPr lang="en-US" sz="2400" dirty="0" err="1"/>
              <a:t>aB</a:t>
            </a:r>
            <a:r>
              <a:rPr lang="en-US" sz="2400" dirty="0"/>
              <a:t> ♂ </a:t>
            </a:r>
            <a:r>
              <a:rPr lang="ru-RU" sz="2400" dirty="0"/>
              <a:t>АВ</a:t>
            </a:r>
          </a:p>
          <a:p>
            <a:r>
              <a:rPr lang="en-US" sz="2400" dirty="0"/>
              <a:t>F</a:t>
            </a:r>
            <a:r>
              <a:rPr lang="en-US" sz="2400" baseline="-25000" dirty="0"/>
              <a:t>1</a:t>
            </a:r>
            <a:r>
              <a:rPr lang="en-US" sz="2400" dirty="0"/>
              <a:t> </a:t>
            </a:r>
            <a:r>
              <a:rPr lang="en-US" sz="2400" dirty="0" err="1"/>
              <a:t>AaBB</a:t>
            </a:r>
            <a:endParaRPr lang="en-US" sz="2400" dirty="0"/>
          </a:p>
          <a:p>
            <a:r>
              <a:rPr lang="ru-RU" sz="2400" dirty="0"/>
              <a:t>Фенотип: зрячая.</a:t>
            </a:r>
          </a:p>
          <a:p>
            <a:endParaRPr lang="ru-RU" sz="2400" dirty="0">
              <a:cs typeface="Arial" charset="0"/>
            </a:endParaRPr>
          </a:p>
        </p:txBody>
      </p:sp>
      <p:sp>
        <p:nvSpPr>
          <p:cNvPr id="8" name="Прямоугольник 7"/>
          <p:cNvSpPr/>
          <p:nvPr/>
        </p:nvSpPr>
        <p:spPr>
          <a:xfrm>
            <a:off x="4064000" y="2938913"/>
            <a:ext cx="6096000" cy="1846659"/>
          </a:xfrm>
          <a:prstGeom prst="rect">
            <a:avLst/>
          </a:prstGeom>
        </p:spPr>
        <p:txBody>
          <a:bodyPr>
            <a:spAutoFit/>
          </a:bodyPr>
          <a:lstStyle/>
          <a:p>
            <a:r>
              <a:rPr lang="en-US" sz="2400" dirty="0"/>
              <a:t>P</a:t>
            </a:r>
            <a:r>
              <a:rPr lang="en-US" sz="2400" baseline="-25000" dirty="0"/>
              <a:t>2</a:t>
            </a:r>
            <a:r>
              <a:rPr lang="en-US" sz="2400" dirty="0"/>
              <a:t>♀ </a:t>
            </a:r>
            <a:r>
              <a:rPr lang="en-US" sz="2400" dirty="0" err="1"/>
              <a:t>AAbb</a:t>
            </a:r>
            <a:r>
              <a:rPr lang="en-US" sz="2400" dirty="0"/>
              <a:t> → ♂ </a:t>
            </a:r>
            <a:r>
              <a:rPr lang="ru-RU" sz="2400" dirty="0"/>
              <a:t>ААВВ</a:t>
            </a:r>
          </a:p>
          <a:p>
            <a:r>
              <a:rPr lang="en-US" sz="2400" dirty="0"/>
              <a:t>G ♀ </a:t>
            </a:r>
            <a:r>
              <a:rPr lang="en-US" sz="2400" dirty="0" err="1"/>
              <a:t>Ab</a:t>
            </a:r>
            <a:r>
              <a:rPr lang="en-US" sz="2400" dirty="0"/>
              <a:t> ♂ </a:t>
            </a:r>
            <a:r>
              <a:rPr lang="ru-RU" sz="2400" dirty="0"/>
              <a:t>АВ</a:t>
            </a:r>
          </a:p>
          <a:p>
            <a:r>
              <a:rPr lang="en-US" sz="2400" dirty="0"/>
              <a:t>F</a:t>
            </a:r>
            <a:r>
              <a:rPr lang="en-US" sz="2400" baseline="-25000" dirty="0"/>
              <a:t>1</a:t>
            </a:r>
            <a:r>
              <a:rPr lang="en-US" sz="2400" dirty="0"/>
              <a:t> </a:t>
            </a:r>
            <a:r>
              <a:rPr lang="en-US" sz="2400" dirty="0" err="1"/>
              <a:t>AABb</a:t>
            </a:r>
            <a:endParaRPr lang="en-US" sz="2400" dirty="0"/>
          </a:p>
          <a:p>
            <a:r>
              <a:rPr lang="ru-RU" sz="2400" dirty="0"/>
              <a:t>Фенотип: зрячий.</a:t>
            </a:r>
          </a:p>
          <a:p>
            <a:r>
              <a:rPr lang="ru-RU" dirty="0"/>
              <a:t> </a:t>
            </a:r>
          </a:p>
        </p:txBody>
      </p:sp>
      <p:sp>
        <p:nvSpPr>
          <p:cNvPr id="9" name="Прямоугольник 8"/>
          <p:cNvSpPr/>
          <p:nvPr/>
        </p:nvSpPr>
        <p:spPr>
          <a:xfrm>
            <a:off x="269082" y="4448008"/>
            <a:ext cx="10007032" cy="2308324"/>
          </a:xfrm>
          <a:prstGeom prst="rect">
            <a:avLst/>
          </a:prstGeom>
        </p:spPr>
        <p:txBody>
          <a:bodyPr wrap="square">
            <a:spAutoFit/>
          </a:bodyPr>
          <a:lstStyle/>
          <a:p>
            <a:r>
              <a:rPr lang="ru-RU" sz="2400" dirty="0"/>
              <a:t>3.  Находим генотипы внуков, составив схему скрещивания родителей (</a:t>
            </a:r>
            <a:r>
              <a:rPr lang="en-US" sz="2400" dirty="0"/>
              <a:t>F</a:t>
            </a:r>
            <a:r>
              <a:rPr lang="en-US" sz="2400" baseline="-25000" dirty="0"/>
              <a:t>1</a:t>
            </a:r>
            <a:r>
              <a:rPr lang="en-US" sz="2400" dirty="0"/>
              <a:t>).</a:t>
            </a:r>
          </a:p>
          <a:p>
            <a:r>
              <a:rPr lang="en-US" sz="2400" dirty="0"/>
              <a:t>P (F</a:t>
            </a:r>
            <a:r>
              <a:rPr lang="en-US" sz="2400" baseline="-25000" dirty="0"/>
              <a:t>1</a:t>
            </a:r>
            <a:r>
              <a:rPr lang="en-US" sz="2400" dirty="0"/>
              <a:t>)♀ </a:t>
            </a:r>
            <a:r>
              <a:rPr lang="en-US" sz="2400" dirty="0" err="1"/>
              <a:t>AaBB</a:t>
            </a:r>
            <a:r>
              <a:rPr lang="en-US" sz="2400" dirty="0"/>
              <a:t> → ♂ </a:t>
            </a:r>
            <a:r>
              <a:rPr lang="en-US" sz="2400" dirty="0" err="1"/>
              <a:t>AABb</a:t>
            </a:r>
            <a:endParaRPr lang="en-US" sz="2400" dirty="0"/>
          </a:p>
          <a:p>
            <a:r>
              <a:rPr lang="en-US" sz="2400" dirty="0"/>
              <a:t>G ♀ AB ; </a:t>
            </a:r>
            <a:r>
              <a:rPr lang="en-US" sz="2400" dirty="0" err="1"/>
              <a:t>aB</a:t>
            </a:r>
            <a:r>
              <a:rPr lang="en-US" sz="2400" dirty="0"/>
              <a:t> ♂ </a:t>
            </a:r>
            <a:r>
              <a:rPr lang="ru-RU" sz="2400" dirty="0"/>
              <a:t>АВ; </a:t>
            </a:r>
            <a:r>
              <a:rPr lang="en-US" sz="2400" dirty="0" err="1"/>
              <a:t>Ab</a:t>
            </a:r>
            <a:endParaRPr lang="en-US" sz="2400" dirty="0"/>
          </a:p>
          <a:p>
            <a:r>
              <a:rPr lang="en-US" sz="2400" dirty="0"/>
              <a:t>F</a:t>
            </a:r>
            <a:r>
              <a:rPr lang="en-US" sz="2400" baseline="-25000" dirty="0"/>
              <a:t>2</a:t>
            </a:r>
            <a:r>
              <a:rPr lang="en-US" sz="2400" dirty="0"/>
              <a:t> AABB; </a:t>
            </a:r>
            <a:r>
              <a:rPr lang="en-US" sz="2400" dirty="0" err="1"/>
              <a:t>AABb</a:t>
            </a:r>
            <a:r>
              <a:rPr lang="en-US" sz="2400" dirty="0"/>
              <a:t>; </a:t>
            </a:r>
            <a:r>
              <a:rPr lang="en-US" sz="2400" dirty="0" err="1"/>
              <a:t>AaBB</a:t>
            </a:r>
            <a:r>
              <a:rPr lang="en-US" sz="2400" dirty="0"/>
              <a:t>; </a:t>
            </a:r>
            <a:r>
              <a:rPr lang="en-US" sz="2400" dirty="0" err="1"/>
              <a:t>AaBb</a:t>
            </a:r>
            <a:endParaRPr lang="en-US" sz="2400" dirty="0"/>
          </a:p>
          <a:p>
            <a:r>
              <a:rPr lang="ru-RU" sz="2400" dirty="0"/>
              <a:t>Фенотип: 100% зрячие.</a:t>
            </a:r>
          </a:p>
          <a:p>
            <a:r>
              <a:rPr lang="ru-RU" sz="2400" dirty="0"/>
              <a:t> </a:t>
            </a:r>
            <a:r>
              <a:rPr lang="ru-RU" sz="2400" b="1" dirty="0" smtClean="0"/>
              <a:t>Вероятность </a:t>
            </a:r>
            <a:r>
              <a:rPr lang="ru-RU" sz="2400" b="1" dirty="0"/>
              <a:t>рождения слепого внука  — 0%.</a:t>
            </a:r>
            <a:endParaRPr lang="ru-RU" sz="2400" b="1" dirty="0"/>
          </a:p>
        </p:txBody>
      </p:sp>
    </p:spTree>
    <p:extLst>
      <p:ext uri="{BB962C8B-B14F-4D97-AF65-F5344CB8AC3E}">
        <p14:creationId xmlns:p14="http://schemas.microsoft.com/office/powerpoint/2010/main" val="37207937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ABE50642-240E-438B-AE8B-175D5996D8E0}"/>
              </a:ext>
            </a:extLst>
          </p:cNvPr>
          <p:cNvSpPr txBox="1"/>
          <p:nvPr/>
        </p:nvSpPr>
        <p:spPr>
          <a:xfrm>
            <a:off x="373712" y="711190"/>
            <a:ext cx="9265666" cy="3416320"/>
          </a:xfrm>
          <a:prstGeom prst="rect">
            <a:avLst/>
          </a:prstGeom>
          <a:noFill/>
        </p:spPr>
        <p:txBody>
          <a:bodyPr wrap="square">
            <a:spAutoFit/>
          </a:bodyPr>
          <a:lstStyle/>
          <a:p>
            <a:pPr algn="l"/>
            <a:r>
              <a:rPr lang="ru-RU" sz="2400" dirty="0">
                <a:solidFill>
                  <a:srgbClr val="212529"/>
                </a:solidFill>
              </a:rPr>
              <a:t>С</a:t>
            </a:r>
            <a:r>
              <a:rPr lang="ru-RU" sz="2400" b="0" i="0" dirty="0">
                <a:solidFill>
                  <a:srgbClr val="212529"/>
                </a:solidFill>
                <a:effectLst/>
              </a:rPr>
              <a:t>формулировал </a:t>
            </a:r>
            <a:r>
              <a:rPr lang="ru-RU" sz="2400" b="1" i="0" u="sng" dirty="0">
                <a:solidFill>
                  <a:srgbClr val="212529"/>
                </a:solidFill>
                <a:effectLst/>
              </a:rPr>
              <a:t>Виктор Эрнест </a:t>
            </a:r>
            <a:r>
              <a:rPr lang="ru-RU" sz="2400" b="1" i="0" u="sng" dirty="0" err="1">
                <a:solidFill>
                  <a:srgbClr val="212529"/>
                </a:solidFill>
                <a:effectLst/>
              </a:rPr>
              <a:t>Шелфорд</a:t>
            </a:r>
            <a:r>
              <a:rPr lang="ru-RU" sz="2400" b="1" i="0" u="sng" dirty="0">
                <a:solidFill>
                  <a:srgbClr val="212529"/>
                </a:solidFill>
                <a:effectLst/>
              </a:rPr>
              <a:t> в 1913 году</a:t>
            </a:r>
            <a:r>
              <a:rPr lang="ru-RU" sz="2400" b="1" i="0" dirty="0">
                <a:solidFill>
                  <a:srgbClr val="212529"/>
                </a:solidFill>
                <a:effectLst/>
              </a:rPr>
              <a:t>.</a:t>
            </a:r>
            <a:endParaRPr lang="ru-RU" sz="2400" dirty="0">
              <a:solidFill>
                <a:srgbClr val="212529"/>
              </a:solidFill>
            </a:endParaRPr>
          </a:p>
          <a:p>
            <a:pPr algn="l"/>
            <a:r>
              <a:rPr lang="ru-RU" sz="2400" b="1" i="0" u="sng" dirty="0">
                <a:solidFill>
                  <a:srgbClr val="212529"/>
                </a:solidFill>
                <a:effectLst/>
              </a:rPr>
              <a:t>Формулировка:</a:t>
            </a:r>
          </a:p>
          <a:p>
            <a:pPr algn="l"/>
            <a:r>
              <a:rPr lang="ru-RU" sz="2400" b="0" u="sng" dirty="0">
                <a:solidFill>
                  <a:srgbClr val="212529"/>
                </a:solidFill>
                <a:effectLst/>
              </a:rPr>
              <a:t>Существование экологического вида или целой эко-системы определяется лимитирующими факторами, находящимися не только в минимуме, но и в максимуме.</a:t>
            </a:r>
          </a:p>
          <a:p>
            <a:pPr algn="l"/>
            <a:r>
              <a:rPr lang="ru-RU" sz="2400" b="1" i="0" dirty="0">
                <a:solidFill>
                  <a:srgbClr val="212529"/>
                </a:solidFill>
                <a:effectLst/>
              </a:rPr>
              <a:t>Закон </a:t>
            </a:r>
            <a:r>
              <a:rPr lang="ru-RU" sz="2400" b="1" i="0" dirty="0" err="1">
                <a:solidFill>
                  <a:srgbClr val="212529"/>
                </a:solidFill>
                <a:effectLst/>
              </a:rPr>
              <a:t>Шелфорда</a:t>
            </a:r>
            <a:r>
              <a:rPr lang="ru-RU" sz="2400" b="1" i="0" dirty="0">
                <a:solidFill>
                  <a:srgbClr val="212529"/>
                </a:solidFill>
                <a:effectLst/>
              </a:rPr>
              <a:t> </a:t>
            </a:r>
            <a:r>
              <a:rPr lang="ru-RU" sz="2400" b="0" i="0" dirty="0">
                <a:solidFill>
                  <a:srgbClr val="212529"/>
                </a:solidFill>
                <a:effectLst/>
              </a:rPr>
              <a:t>расширяет </a:t>
            </a:r>
            <a:r>
              <a:rPr lang="ru-RU" sz="2400" b="1" i="0" u="none" strike="noStrike" dirty="0">
                <a:effectLst/>
              </a:rPr>
              <a:t>закон минимума Юстуса Либиха.</a:t>
            </a:r>
          </a:p>
          <a:p>
            <a:pPr algn="l"/>
            <a:r>
              <a:rPr lang="ru-RU" sz="2400" i="0" dirty="0">
                <a:solidFill>
                  <a:srgbClr val="212529"/>
                </a:solidFill>
                <a:effectLst/>
              </a:rPr>
              <a:t>Таким образом, </a:t>
            </a:r>
            <a:r>
              <a:rPr lang="ru-RU" sz="2400" b="1" i="0" dirty="0">
                <a:solidFill>
                  <a:srgbClr val="212529"/>
                </a:solidFill>
                <a:effectLst/>
              </a:rPr>
              <a:t>избыток </a:t>
            </a:r>
            <a:r>
              <a:rPr lang="ru-RU" sz="2400" i="0" dirty="0">
                <a:solidFill>
                  <a:srgbClr val="212529"/>
                </a:solidFill>
                <a:effectLst/>
              </a:rPr>
              <a:t>влияния фактора </a:t>
            </a:r>
            <a:r>
              <a:rPr lang="ru-RU" sz="2400" b="1" i="0" dirty="0">
                <a:solidFill>
                  <a:srgbClr val="212529"/>
                </a:solidFill>
                <a:effectLst/>
              </a:rPr>
              <a:t>также вреден, </a:t>
            </a:r>
            <a:r>
              <a:rPr lang="ru-RU" sz="2400" i="0" dirty="0">
                <a:solidFill>
                  <a:srgbClr val="212529"/>
                </a:solidFill>
                <a:effectLst/>
              </a:rPr>
              <a:t>как его недостаток, т.е. </a:t>
            </a:r>
            <a:r>
              <a:rPr lang="ru-RU" sz="2400" b="0" i="0" dirty="0">
                <a:solidFill>
                  <a:srgbClr val="212529"/>
                </a:solidFill>
                <a:effectLst/>
              </a:rPr>
              <a:t>в экосистеме </a:t>
            </a:r>
            <a:r>
              <a:rPr lang="ru-RU" sz="2400" b="1" i="0" dirty="0">
                <a:solidFill>
                  <a:srgbClr val="212529"/>
                </a:solidFill>
                <a:effectLst/>
              </a:rPr>
              <a:t>организм может существовать только в пределах толерантности.</a:t>
            </a:r>
          </a:p>
        </p:txBody>
      </p:sp>
      <p:sp>
        <p:nvSpPr>
          <p:cNvPr id="7" name="TextBox 6">
            <a:extLst>
              <a:ext uri="{FF2B5EF4-FFF2-40B4-BE49-F238E27FC236}">
                <a16:creationId xmlns:a16="http://schemas.microsoft.com/office/drawing/2014/main" xmlns="" id="{177022CD-87F7-4C2B-8AAD-9BAECC4C211B}"/>
              </a:ext>
            </a:extLst>
          </p:cNvPr>
          <p:cNvSpPr txBox="1"/>
          <p:nvPr/>
        </p:nvSpPr>
        <p:spPr>
          <a:xfrm>
            <a:off x="222636" y="81518"/>
            <a:ext cx="9722457" cy="646331"/>
          </a:xfrm>
          <a:prstGeom prst="rect">
            <a:avLst/>
          </a:prstGeom>
          <a:noFill/>
        </p:spPr>
        <p:txBody>
          <a:bodyPr wrap="square">
            <a:spAutoFit/>
          </a:bodyPr>
          <a:lstStyle/>
          <a:p>
            <a:pPr algn="ctr"/>
            <a:r>
              <a:rPr lang="ru-RU" sz="3600" b="1" cap="none" spc="0" dirty="0">
                <a:ln w="12700">
                  <a:solidFill>
                    <a:sysClr val="windowText" lastClr="000000"/>
                  </a:solidFill>
                  <a:prstDash val="solid"/>
                </a:ln>
                <a:solidFill>
                  <a:srgbClr val="00B0F0"/>
                </a:solidFill>
                <a:effectLst>
                  <a:innerShdw blurRad="177800">
                    <a:schemeClr val="accent3">
                      <a:lumMod val="50000"/>
                    </a:schemeClr>
                  </a:innerShdw>
                </a:effectLst>
              </a:rPr>
              <a:t>1. Закон толерантности</a:t>
            </a:r>
          </a:p>
        </p:txBody>
      </p:sp>
      <p:pic>
        <p:nvPicPr>
          <p:cNvPr id="1026" name="Picture 2" descr="Picture background">
            <a:extLst>
              <a:ext uri="{FF2B5EF4-FFF2-40B4-BE49-F238E27FC236}">
                <a16:creationId xmlns:a16="http://schemas.microsoft.com/office/drawing/2014/main" xmlns="" id="{D6387194-DC13-4B2B-B6C6-FE693BD573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1144" y="488356"/>
            <a:ext cx="2416658" cy="323726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4" name="Picture 4" descr="Picture background">
            <a:extLst>
              <a:ext uri="{FF2B5EF4-FFF2-40B4-BE49-F238E27FC236}">
                <a16:creationId xmlns:a16="http://schemas.microsoft.com/office/drawing/2014/main" xmlns="" id="{10826085-68A8-4D88-A97B-427D3091DCF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90454" y="4330262"/>
            <a:ext cx="2527738" cy="2527738"/>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xmlns="" id="{96EACFAF-9E56-4719-8091-597AEFE5E862}"/>
              </a:ext>
            </a:extLst>
          </p:cNvPr>
          <p:cNvSpPr txBox="1"/>
          <p:nvPr/>
        </p:nvSpPr>
        <p:spPr>
          <a:xfrm>
            <a:off x="9370882" y="3658611"/>
            <a:ext cx="2637181" cy="369332"/>
          </a:xfrm>
          <a:prstGeom prst="rect">
            <a:avLst/>
          </a:prstGeom>
          <a:noFill/>
        </p:spPr>
        <p:txBody>
          <a:bodyPr wrap="square">
            <a:spAutoFit/>
          </a:bodyPr>
          <a:lstStyle/>
          <a:p>
            <a:r>
              <a:rPr lang="ru-RU" sz="1800" b="1" i="0" dirty="0">
                <a:solidFill>
                  <a:srgbClr val="212529"/>
                </a:solidFill>
                <a:effectLst/>
              </a:rPr>
              <a:t>Виктор Эрнест </a:t>
            </a:r>
            <a:r>
              <a:rPr lang="ru-RU" sz="1800" b="1" i="0" dirty="0" err="1">
                <a:solidFill>
                  <a:srgbClr val="212529"/>
                </a:solidFill>
                <a:effectLst/>
              </a:rPr>
              <a:t>Шелфорд</a:t>
            </a:r>
            <a:r>
              <a:rPr lang="ru-RU" sz="1800" b="1" i="0" dirty="0">
                <a:solidFill>
                  <a:srgbClr val="212529"/>
                </a:solidFill>
                <a:effectLst/>
              </a:rPr>
              <a:t> </a:t>
            </a:r>
            <a:endParaRPr lang="ru-RU" b="1" dirty="0"/>
          </a:p>
        </p:txBody>
      </p:sp>
      <p:sp>
        <p:nvSpPr>
          <p:cNvPr id="15" name="Прямоугольник: скругленные углы 14">
            <a:extLst>
              <a:ext uri="{FF2B5EF4-FFF2-40B4-BE49-F238E27FC236}">
                <a16:creationId xmlns:a16="http://schemas.microsoft.com/office/drawing/2014/main" xmlns="" id="{E2F6DBC3-7758-4B93-9C15-99CC6AB21C16}"/>
              </a:ext>
            </a:extLst>
          </p:cNvPr>
          <p:cNvSpPr/>
          <p:nvPr/>
        </p:nvSpPr>
        <p:spPr>
          <a:xfrm>
            <a:off x="337662" y="4106329"/>
            <a:ext cx="5099703" cy="2308324"/>
          </a:xfrm>
          <a:prstGeom prst="roundRect">
            <a:avLst/>
          </a:prstGeom>
          <a:solidFill>
            <a:srgbClr val="D5FAA4">
              <a:alpha val="5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TextBox 18">
            <a:extLst>
              <a:ext uri="{FF2B5EF4-FFF2-40B4-BE49-F238E27FC236}">
                <a16:creationId xmlns:a16="http://schemas.microsoft.com/office/drawing/2014/main" xmlns="" id="{ABE541B3-3C8E-4BCB-839B-5D5B05A41D1A}"/>
              </a:ext>
            </a:extLst>
          </p:cNvPr>
          <p:cNvSpPr txBox="1"/>
          <p:nvPr/>
        </p:nvSpPr>
        <p:spPr>
          <a:xfrm>
            <a:off x="478404" y="4106329"/>
            <a:ext cx="5110037" cy="2154436"/>
          </a:xfrm>
          <a:prstGeom prst="rect">
            <a:avLst/>
          </a:prstGeom>
          <a:noFill/>
        </p:spPr>
        <p:txBody>
          <a:bodyPr wrap="square">
            <a:spAutoFit/>
          </a:bodyPr>
          <a:lstStyle/>
          <a:p>
            <a:pPr algn="l"/>
            <a:r>
              <a:rPr lang="ru-RU" sz="2400" b="1" i="0" u="sng" dirty="0">
                <a:solidFill>
                  <a:srgbClr val="212529"/>
                </a:solidFill>
                <a:effectLst/>
              </a:rPr>
              <a:t>Примеры:</a:t>
            </a:r>
          </a:p>
          <a:p>
            <a:pPr algn="l"/>
            <a:r>
              <a:rPr lang="ru-RU" sz="2200" b="1" dirty="0">
                <a:solidFill>
                  <a:srgbClr val="212529"/>
                </a:solidFill>
                <a:latin typeface="-apple-system"/>
              </a:rPr>
              <a:t>1. </a:t>
            </a:r>
            <a:r>
              <a:rPr lang="ru-RU" sz="2200" b="1" i="0" dirty="0">
                <a:solidFill>
                  <a:srgbClr val="333333"/>
                </a:solidFill>
                <a:effectLst/>
                <a:latin typeface="-apple-system"/>
              </a:rPr>
              <a:t>Тенелюбивое растение</a:t>
            </a:r>
            <a:r>
              <a:rPr lang="ru-RU" sz="2200" b="0" i="0" dirty="0">
                <a:solidFill>
                  <a:srgbClr val="333333"/>
                </a:solidFill>
                <a:effectLst/>
                <a:latin typeface="-apple-system"/>
              </a:rPr>
              <a:t>. Всем растениям необходим свет, но при переносе тенелюбивого растения на солнечный свет хлорофилл в нём распадается и растение погибает.</a:t>
            </a:r>
            <a:endParaRPr lang="ru-RU" sz="2200" b="0" i="0" dirty="0">
              <a:solidFill>
                <a:srgbClr val="212529"/>
              </a:solidFill>
              <a:effectLst/>
            </a:endParaRPr>
          </a:p>
        </p:txBody>
      </p:sp>
      <p:sp>
        <p:nvSpPr>
          <p:cNvPr id="20" name="Прямоугольник: скругленные углы 19">
            <a:extLst>
              <a:ext uri="{FF2B5EF4-FFF2-40B4-BE49-F238E27FC236}">
                <a16:creationId xmlns:a16="http://schemas.microsoft.com/office/drawing/2014/main" xmlns="" id="{2D367BEF-7011-42E2-8F1B-2DAF2BF8970B}"/>
              </a:ext>
            </a:extLst>
          </p:cNvPr>
          <p:cNvSpPr/>
          <p:nvPr/>
        </p:nvSpPr>
        <p:spPr>
          <a:xfrm>
            <a:off x="5641169" y="4061320"/>
            <a:ext cx="4440567" cy="2308324"/>
          </a:xfrm>
          <a:prstGeom prst="roundRect">
            <a:avLst/>
          </a:prstGeom>
          <a:solidFill>
            <a:schemeClr val="accent5">
              <a:lumMod val="60000"/>
              <a:lumOff val="40000"/>
              <a:alpha val="5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TextBox 20">
            <a:extLst>
              <a:ext uri="{FF2B5EF4-FFF2-40B4-BE49-F238E27FC236}">
                <a16:creationId xmlns:a16="http://schemas.microsoft.com/office/drawing/2014/main" xmlns="" id="{F292E1AD-B42C-44C6-ABF4-BF5498E01949}"/>
              </a:ext>
            </a:extLst>
          </p:cNvPr>
          <p:cNvSpPr txBox="1"/>
          <p:nvPr/>
        </p:nvSpPr>
        <p:spPr>
          <a:xfrm>
            <a:off x="5769211" y="4027943"/>
            <a:ext cx="4312525" cy="2308324"/>
          </a:xfrm>
          <a:prstGeom prst="rect">
            <a:avLst/>
          </a:prstGeom>
          <a:noFill/>
        </p:spPr>
        <p:txBody>
          <a:bodyPr wrap="square">
            <a:spAutoFit/>
          </a:bodyPr>
          <a:lstStyle/>
          <a:p>
            <a:r>
              <a:rPr lang="ru-RU" sz="2400" b="1" i="0" dirty="0">
                <a:solidFill>
                  <a:srgbClr val="212529"/>
                </a:solidFill>
                <a:effectLst/>
              </a:rPr>
              <a:t>2. Для проживания крокодилов </a:t>
            </a:r>
            <a:r>
              <a:rPr lang="ru-RU" sz="2400" b="0" i="0" dirty="0">
                <a:solidFill>
                  <a:srgbClr val="212529"/>
                </a:solidFill>
                <a:effectLst/>
              </a:rPr>
              <a:t>нужна вода. Если воды будет мало – они погибнут. Но, если воды будет слишком много (океан) – то, крокодилы также погибнут.</a:t>
            </a:r>
            <a:endParaRPr lang="ru-RU" sz="2400" dirty="0"/>
          </a:p>
        </p:txBody>
      </p:sp>
    </p:spTree>
    <p:extLst>
      <p:ext uri="{BB962C8B-B14F-4D97-AF65-F5344CB8AC3E}">
        <p14:creationId xmlns:p14="http://schemas.microsoft.com/office/powerpoint/2010/main" val="36949815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Picture background">
            <a:extLst>
              <a:ext uri="{FF2B5EF4-FFF2-40B4-BE49-F238E27FC236}">
                <a16:creationId xmlns:a16="http://schemas.microsoft.com/office/drawing/2014/main" xmlns="" id="{3ECF06C2-3776-4EB0-8E8B-4395DD98CF2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90454" y="4330262"/>
            <a:ext cx="2527738" cy="252773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xmlns="" id="{BCCDE0BA-B347-41F7-B5F4-80FAFF687294}"/>
              </a:ext>
            </a:extLst>
          </p:cNvPr>
          <p:cNvSpPr txBox="1"/>
          <p:nvPr/>
        </p:nvSpPr>
        <p:spPr>
          <a:xfrm>
            <a:off x="209384" y="561973"/>
            <a:ext cx="5954968" cy="4524315"/>
          </a:xfrm>
          <a:prstGeom prst="rect">
            <a:avLst/>
          </a:prstGeom>
          <a:noFill/>
        </p:spPr>
        <p:txBody>
          <a:bodyPr wrap="square">
            <a:spAutoFit/>
          </a:bodyPr>
          <a:lstStyle/>
          <a:p>
            <a:pPr algn="l"/>
            <a:r>
              <a:rPr lang="ru-RU" sz="2400" b="0" i="0" u="none" strike="noStrike" dirty="0">
                <a:effectLst/>
              </a:rPr>
              <a:t>Непосредственно </a:t>
            </a:r>
            <a:r>
              <a:rPr lang="ru-RU" sz="2400" b="0" i="0" dirty="0">
                <a:solidFill>
                  <a:srgbClr val="212529"/>
                </a:solidFill>
                <a:effectLst/>
              </a:rPr>
              <a:t>вытекает из закона толерантности </a:t>
            </a:r>
            <a:r>
              <a:rPr lang="ru-RU" sz="2400" b="0" i="0" dirty="0" err="1">
                <a:solidFill>
                  <a:srgbClr val="212529"/>
                </a:solidFill>
                <a:effectLst/>
              </a:rPr>
              <a:t>Шелфорда</a:t>
            </a:r>
            <a:r>
              <a:rPr lang="ru-RU" sz="2400" b="0" i="0" dirty="0">
                <a:solidFill>
                  <a:srgbClr val="212529"/>
                </a:solidFill>
                <a:effectLst/>
              </a:rPr>
              <a:t>.</a:t>
            </a:r>
          </a:p>
          <a:p>
            <a:pPr algn="l"/>
            <a:r>
              <a:rPr lang="ru-RU" sz="2400" b="1" dirty="0">
                <a:solidFill>
                  <a:srgbClr val="212529"/>
                </a:solidFill>
              </a:rPr>
              <a:t>Формулировка:</a:t>
            </a:r>
            <a:br>
              <a:rPr lang="ru-RU" sz="2400" b="1" dirty="0">
                <a:solidFill>
                  <a:srgbClr val="212529"/>
                </a:solidFill>
              </a:rPr>
            </a:br>
            <a:r>
              <a:rPr lang="ru-RU" sz="2400" i="0" u="sng" dirty="0">
                <a:solidFill>
                  <a:srgbClr val="333333"/>
                </a:solidFill>
                <a:effectLst/>
              </a:rPr>
              <a:t>Любой экологический фактор имеет определённые пределы положительного влияния на живые организмы. </a:t>
            </a:r>
          </a:p>
          <a:p>
            <a:r>
              <a:rPr lang="ru-RU" sz="2400" i="0" dirty="0">
                <a:solidFill>
                  <a:srgbClr val="333333"/>
                </a:solidFill>
                <a:effectLst/>
              </a:rPr>
              <a:t>Если значения фактора выходят за пределы (больше максимального значения, или меньше минимального) – влияние фактора становится отрицательным.</a:t>
            </a:r>
          </a:p>
          <a:p>
            <a:r>
              <a:rPr lang="ru-RU" sz="2400" b="1" i="0" dirty="0">
                <a:solidFill>
                  <a:srgbClr val="212529"/>
                </a:solidFill>
                <a:effectLst/>
              </a:rPr>
              <a:t>Примеры: </a:t>
            </a:r>
          </a:p>
          <a:p>
            <a:pPr algn="l"/>
            <a:endParaRPr lang="ru-RU" sz="2400" i="0" dirty="0">
              <a:solidFill>
                <a:srgbClr val="333333"/>
              </a:solidFill>
              <a:effectLst/>
            </a:endParaRPr>
          </a:p>
        </p:txBody>
      </p:sp>
      <p:sp>
        <p:nvSpPr>
          <p:cNvPr id="7" name="TextBox 6">
            <a:extLst>
              <a:ext uri="{FF2B5EF4-FFF2-40B4-BE49-F238E27FC236}">
                <a16:creationId xmlns:a16="http://schemas.microsoft.com/office/drawing/2014/main" xmlns="" id="{858DBD09-8212-4164-993D-3F57D96824C9}"/>
              </a:ext>
            </a:extLst>
          </p:cNvPr>
          <p:cNvSpPr txBox="1"/>
          <p:nvPr/>
        </p:nvSpPr>
        <p:spPr>
          <a:xfrm>
            <a:off x="-2135318" y="37971"/>
            <a:ext cx="9722457" cy="646331"/>
          </a:xfrm>
          <a:prstGeom prst="rect">
            <a:avLst/>
          </a:prstGeom>
          <a:noFill/>
        </p:spPr>
        <p:txBody>
          <a:bodyPr wrap="square">
            <a:spAutoFit/>
          </a:bodyPr>
          <a:lstStyle/>
          <a:p>
            <a:pPr algn="ctr"/>
            <a:r>
              <a:rPr lang="ru-RU" sz="3600" b="1" cap="none" spc="0" dirty="0">
                <a:ln w="12700">
                  <a:solidFill>
                    <a:sysClr val="windowText" lastClr="000000"/>
                  </a:solidFill>
                  <a:prstDash val="solid"/>
                </a:ln>
                <a:solidFill>
                  <a:srgbClr val="00B0F0"/>
                </a:solidFill>
                <a:effectLst>
                  <a:innerShdw blurRad="177800">
                    <a:schemeClr val="accent3">
                      <a:lumMod val="50000"/>
                    </a:schemeClr>
                  </a:innerShdw>
                </a:effectLst>
              </a:rPr>
              <a:t>2. Закон оптимума</a:t>
            </a:r>
          </a:p>
        </p:txBody>
      </p:sp>
      <p:pic>
        <p:nvPicPr>
          <p:cNvPr id="2050" name="Picture 2" descr="Picture background">
            <a:extLst>
              <a:ext uri="{FF2B5EF4-FFF2-40B4-BE49-F238E27FC236}">
                <a16:creationId xmlns:a16="http://schemas.microsoft.com/office/drawing/2014/main" xmlns="" id="{46338471-4F81-431E-960E-C1E3C5816D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85656" y="120414"/>
            <a:ext cx="5954968" cy="2472103"/>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xmlns="" id="{0BDB924B-87BA-4321-951B-44E8595BE59C}"/>
              </a:ext>
            </a:extLst>
          </p:cNvPr>
          <p:cNvSpPr txBox="1"/>
          <p:nvPr/>
        </p:nvSpPr>
        <p:spPr>
          <a:xfrm>
            <a:off x="6103016" y="2527738"/>
            <a:ext cx="6088984" cy="1938992"/>
          </a:xfrm>
          <a:prstGeom prst="rect">
            <a:avLst/>
          </a:prstGeom>
          <a:noFill/>
        </p:spPr>
        <p:txBody>
          <a:bodyPr wrap="square">
            <a:spAutoFit/>
          </a:bodyPr>
          <a:lstStyle/>
          <a:p>
            <a:pPr algn="l"/>
            <a:r>
              <a:rPr lang="ru-RU" sz="2000" i="0" dirty="0">
                <a:solidFill>
                  <a:srgbClr val="333333"/>
                </a:solidFill>
                <a:effectLst/>
              </a:rPr>
              <a:t>Средние значения фактора (зона нормальной жизнедеятельности) -</a:t>
            </a:r>
            <a:r>
              <a:rPr lang="ru-RU" sz="2000" b="1" i="0" dirty="0">
                <a:solidFill>
                  <a:srgbClr val="333333"/>
                </a:solidFill>
                <a:effectLst/>
              </a:rPr>
              <a:t>оптимум </a:t>
            </a:r>
          </a:p>
          <a:p>
            <a:pPr algn="l"/>
            <a:r>
              <a:rPr lang="ru-RU" sz="2000" i="0" dirty="0">
                <a:solidFill>
                  <a:srgbClr val="333333"/>
                </a:solidFill>
                <a:effectLst/>
              </a:rPr>
              <a:t>Минимальное и максимальное значение фактора называют </a:t>
            </a:r>
            <a:r>
              <a:rPr lang="ru-RU" sz="2000" b="1" i="0" dirty="0">
                <a:solidFill>
                  <a:srgbClr val="333333"/>
                </a:solidFill>
                <a:effectLst/>
              </a:rPr>
              <a:t>пределами выносливости. </a:t>
            </a:r>
            <a:r>
              <a:rPr lang="ru-RU" sz="2000" i="0" dirty="0">
                <a:solidFill>
                  <a:srgbClr val="333333"/>
                </a:solidFill>
                <a:effectLst/>
              </a:rPr>
              <a:t>Сами значения (минимальное и максимальное) – называют </a:t>
            </a:r>
            <a:r>
              <a:rPr lang="ru-RU" sz="2000" b="1" i="0" dirty="0">
                <a:solidFill>
                  <a:srgbClr val="333333"/>
                </a:solidFill>
                <a:effectLst/>
              </a:rPr>
              <a:t>пределами</a:t>
            </a:r>
            <a:r>
              <a:rPr lang="ru-RU" sz="2000" i="0" dirty="0">
                <a:solidFill>
                  <a:srgbClr val="333333"/>
                </a:solidFill>
                <a:effectLst/>
              </a:rPr>
              <a:t> или </a:t>
            </a:r>
            <a:r>
              <a:rPr lang="ru-RU" sz="2000" b="1" i="0" dirty="0">
                <a:solidFill>
                  <a:srgbClr val="333333"/>
                </a:solidFill>
                <a:effectLst/>
              </a:rPr>
              <a:t>критическими точками</a:t>
            </a:r>
            <a:r>
              <a:rPr lang="ru-RU" sz="2000" i="0" dirty="0">
                <a:solidFill>
                  <a:srgbClr val="333333"/>
                </a:solidFill>
                <a:effectLst/>
              </a:rPr>
              <a:t>.</a:t>
            </a:r>
            <a:endParaRPr lang="ru-RU" sz="2000" i="0" dirty="0">
              <a:solidFill>
                <a:srgbClr val="212529"/>
              </a:solidFill>
              <a:effectLst/>
            </a:endParaRPr>
          </a:p>
        </p:txBody>
      </p:sp>
      <p:sp>
        <p:nvSpPr>
          <p:cNvPr id="13" name="Прямоугольник: скругленные углы 12">
            <a:extLst>
              <a:ext uri="{FF2B5EF4-FFF2-40B4-BE49-F238E27FC236}">
                <a16:creationId xmlns:a16="http://schemas.microsoft.com/office/drawing/2014/main" xmlns="" id="{3BFFBB83-40DE-4B8D-8133-796D61CCAED2}"/>
              </a:ext>
            </a:extLst>
          </p:cNvPr>
          <p:cNvSpPr/>
          <p:nvPr/>
        </p:nvSpPr>
        <p:spPr>
          <a:xfrm>
            <a:off x="190675" y="4630449"/>
            <a:ext cx="4779823" cy="1959681"/>
          </a:xfrm>
          <a:prstGeom prst="roundRect">
            <a:avLst/>
          </a:prstGeom>
          <a:solidFill>
            <a:srgbClr val="D5FAA4">
              <a:alpha val="5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Прямоугольник: скругленные углы 14">
            <a:extLst>
              <a:ext uri="{FF2B5EF4-FFF2-40B4-BE49-F238E27FC236}">
                <a16:creationId xmlns:a16="http://schemas.microsoft.com/office/drawing/2014/main" xmlns="" id="{23BD2635-9536-46B9-8968-AF8D8E0B86AB}"/>
              </a:ext>
            </a:extLst>
          </p:cNvPr>
          <p:cNvSpPr/>
          <p:nvPr/>
        </p:nvSpPr>
        <p:spPr>
          <a:xfrm>
            <a:off x="5171090" y="4627659"/>
            <a:ext cx="4926140" cy="1938992"/>
          </a:xfrm>
          <a:prstGeom prst="roundRect">
            <a:avLst/>
          </a:prstGeom>
          <a:solidFill>
            <a:schemeClr val="accent5">
              <a:lumMod val="60000"/>
              <a:lumOff val="40000"/>
              <a:alpha val="5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TextBox 16">
            <a:extLst>
              <a:ext uri="{FF2B5EF4-FFF2-40B4-BE49-F238E27FC236}">
                <a16:creationId xmlns:a16="http://schemas.microsoft.com/office/drawing/2014/main" xmlns="" id="{6D419F2A-7C38-4A24-97E2-A2CD751BE344}"/>
              </a:ext>
            </a:extLst>
          </p:cNvPr>
          <p:cNvSpPr txBox="1"/>
          <p:nvPr/>
        </p:nvSpPr>
        <p:spPr>
          <a:xfrm>
            <a:off x="317628" y="4624635"/>
            <a:ext cx="4652870" cy="1938992"/>
          </a:xfrm>
          <a:prstGeom prst="rect">
            <a:avLst/>
          </a:prstGeom>
          <a:noFill/>
        </p:spPr>
        <p:txBody>
          <a:bodyPr wrap="square">
            <a:spAutoFit/>
          </a:bodyPr>
          <a:lstStyle/>
          <a:p>
            <a:r>
              <a:rPr lang="ru-RU" sz="2400" b="0" i="0" dirty="0">
                <a:solidFill>
                  <a:srgbClr val="212529"/>
                </a:solidFill>
                <a:effectLst/>
              </a:rPr>
              <a:t>1. Растения живут при определенных температурах. </a:t>
            </a:r>
          </a:p>
          <a:p>
            <a:r>
              <a:rPr lang="ru-RU" sz="2400" b="0" i="0" dirty="0">
                <a:solidFill>
                  <a:srgbClr val="212529"/>
                </a:solidFill>
                <a:effectLst/>
              </a:rPr>
              <a:t>Если температура будет слишком большой или, наоборот, слишком низкой – растения погибают.</a:t>
            </a:r>
            <a:endParaRPr lang="ru-RU" sz="2400" dirty="0"/>
          </a:p>
        </p:txBody>
      </p:sp>
      <p:sp>
        <p:nvSpPr>
          <p:cNvPr id="18" name="TextBox 17">
            <a:extLst>
              <a:ext uri="{FF2B5EF4-FFF2-40B4-BE49-F238E27FC236}">
                <a16:creationId xmlns:a16="http://schemas.microsoft.com/office/drawing/2014/main" xmlns="" id="{DC87C615-4646-4A61-B2FD-B48E1265C284}"/>
              </a:ext>
            </a:extLst>
          </p:cNvPr>
          <p:cNvSpPr txBox="1"/>
          <p:nvPr/>
        </p:nvSpPr>
        <p:spPr>
          <a:xfrm>
            <a:off x="5263439" y="4596882"/>
            <a:ext cx="4779823" cy="1938992"/>
          </a:xfrm>
          <a:prstGeom prst="rect">
            <a:avLst/>
          </a:prstGeom>
          <a:noFill/>
        </p:spPr>
        <p:txBody>
          <a:bodyPr wrap="square">
            <a:spAutoFit/>
          </a:bodyPr>
          <a:lstStyle/>
          <a:p>
            <a:r>
              <a:rPr lang="ru-RU" sz="2400" dirty="0">
                <a:solidFill>
                  <a:srgbClr val="212529"/>
                </a:solidFill>
              </a:rPr>
              <a:t>2. </a:t>
            </a:r>
            <a:r>
              <a:rPr lang="ru-RU" sz="2400" b="0" i="0" dirty="0">
                <a:solidFill>
                  <a:srgbClr val="212529"/>
                </a:solidFill>
                <a:effectLst/>
              </a:rPr>
              <a:t>Соль нужна в воде для рыб. Морские рыбы не могут жить в пресной воде. Но, если соли в воде будет слишком много (Аральское море) – рыбы погибнут.</a:t>
            </a:r>
            <a:endParaRPr lang="ru-RU" sz="2400" dirty="0"/>
          </a:p>
        </p:txBody>
      </p:sp>
    </p:spTree>
    <p:extLst>
      <p:ext uri="{BB962C8B-B14F-4D97-AF65-F5344CB8AC3E}">
        <p14:creationId xmlns:p14="http://schemas.microsoft.com/office/powerpoint/2010/main" val="1280318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ED0C7275-0D4D-4890-A6B3-A850620D9270}"/>
              </a:ext>
            </a:extLst>
          </p:cNvPr>
          <p:cNvSpPr txBox="1"/>
          <p:nvPr/>
        </p:nvSpPr>
        <p:spPr>
          <a:xfrm>
            <a:off x="6181859" y="960740"/>
            <a:ext cx="5847006" cy="1200329"/>
          </a:xfrm>
          <a:prstGeom prst="rect">
            <a:avLst/>
          </a:prstGeom>
          <a:noFill/>
        </p:spPr>
        <p:txBody>
          <a:bodyPr wrap="square">
            <a:spAutoFit/>
          </a:bodyPr>
          <a:lstStyle/>
          <a:p>
            <a:r>
              <a:rPr lang="ru-RU" sz="2400" b="1" i="0" dirty="0">
                <a:solidFill>
                  <a:srgbClr val="000000"/>
                </a:solidFill>
                <a:effectLst/>
              </a:rPr>
              <a:t>Л.19</a:t>
            </a:r>
            <a:r>
              <a:rPr lang="ru-RU" sz="2400" b="0" i="0" dirty="0">
                <a:solidFill>
                  <a:srgbClr val="000000"/>
                </a:solidFill>
                <a:effectLst/>
              </a:rPr>
              <a:t> Установите соответствие между характеристиками организмов и экологическими группами.</a:t>
            </a:r>
            <a:endParaRPr lang="ru-RU" sz="2400" dirty="0"/>
          </a:p>
        </p:txBody>
      </p:sp>
      <p:sp>
        <p:nvSpPr>
          <p:cNvPr id="9" name="TextBox 8">
            <a:extLst>
              <a:ext uri="{FF2B5EF4-FFF2-40B4-BE49-F238E27FC236}">
                <a16:creationId xmlns:a16="http://schemas.microsoft.com/office/drawing/2014/main" xmlns="" id="{ECA1D13C-F839-41C0-A4EF-22495D4B417E}"/>
              </a:ext>
            </a:extLst>
          </p:cNvPr>
          <p:cNvSpPr txBox="1"/>
          <p:nvPr/>
        </p:nvSpPr>
        <p:spPr>
          <a:xfrm>
            <a:off x="2932042" y="33975"/>
            <a:ext cx="5955526" cy="646331"/>
          </a:xfrm>
          <a:prstGeom prst="rect">
            <a:avLst/>
          </a:prstGeom>
          <a:noFill/>
        </p:spPr>
        <p:txBody>
          <a:bodyPr wrap="square">
            <a:spAutoFit/>
          </a:bodyPr>
          <a:lstStyle/>
          <a:p>
            <a:pPr algn="ctr"/>
            <a:r>
              <a:rPr lang="ru-RU" sz="3600" b="1" cap="none" spc="0" dirty="0">
                <a:ln w="12700">
                  <a:solidFill>
                    <a:sysClr val="windowText" lastClr="000000"/>
                  </a:solidFill>
                  <a:prstDash val="solid"/>
                </a:ln>
                <a:solidFill>
                  <a:srgbClr val="00B0F0"/>
                </a:solidFill>
                <a:effectLst>
                  <a:innerShdw blurRad="177800">
                    <a:schemeClr val="accent3">
                      <a:lumMod val="50000"/>
                    </a:schemeClr>
                  </a:innerShdw>
                </a:effectLst>
              </a:rPr>
              <a:t>Примеры заданий ЕГЭ</a:t>
            </a:r>
          </a:p>
        </p:txBody>
      </p:sp>
      <p:graphicFrame>
        <p:nvGraphicFramePr>
          <p:cNvPr id="12" name="Таблица 12">
            <a:extLst>
              <a:ext uri="{FF2B5EF4-FFF2-40B4-BE49-F238E27FC236}">
                <a16:creationId xmlns:a16="http://schemas.microsoft.com/office/drawing/2014/main" xmlns="" id="{2D94E89C-6870-4107-B090-66F2D433EA36}"/>
              </a:ext>
            </a:extLst>
          </p:cNvPr>
          <p:cNvGraphicFramePr>
            <a:graphicFrameLocks noGrp="1"/>
          </p:cNvGraphicFramePr>
          <p:nvPr>
            <p:extLst>
              <p:ext uri="{D42A27DB-BD31-4B8C-83A1-F6EECF244321}">
                <p14:modId xmlns:p14="http://schemas.microsoft.com/office/powerpoint/2010/main" val="1102818006"/>
              </p:ext>
            </p:extLst>
          </p:nvPr>
        </p:nvGraphicFramePr>
        <p:xfrm>
          <a:off x="6181859" y="2369714"/>
          <a:ext cx="5769345" cy="4204093"/>
        </p:xfrm>
        <a:graphic>
          <a:graphicData uri="http://schemas.openxmlformats.org/drawingml/2006/table">
            <a:tbl>
              <a:tblPr firstRow="1" bandRow="1">
                <a:tableStyleId>{5C22544A-7EE6-4342-B048-85BDC9FD1C3A}</a:tableStyleId>
              </a:tblPr>
              <a:tblGrid>
                <a:gridCol w="3793022">
                  <a:extLst>
                    <a:ext uri="{9D8B030D-6E8A-4147-A177-3AD203B41FA5}">
                      <a16:colId xmlns:a16="http://schemas.microsoft.com/office/drawing/2014/main" xmlns="" val="1243099075"/>
                    </a:ext>
                  </a:extLst>
                </a:gridCol>
                <a:gridCol w="1976323">
                  <a:extLst>
                    <a:ext uri="{9D8B030D-6E8A-4147-A177-3AD203B41FA5}">
                      <a16:colId xmlns:a16="http://schemas.microsoft.com/office/drawing/2014/main" xmlns="" val="687272520"/>
                    </a:ext>
                  </a:extLst>
                </a:gridCol>
              </a:tblGrid>
              <a:tr h="759853">
                <a:tc>
                  <a:txBody>
                    <a:bodyPr/>
                    <a:lstStyle/>
                    <a:p>
                      <a:r>
                        <a:rPr lang="ru-RU" dirty="0">
                          <a:latin typeface="+mn-lt"/>
                        </a:rPr>
                        <a:t>ХАРАКТЕРИСТИКИ ОРГАНИЗМОВ</a:t>
                      </a:r>
                    </a:p>
                  </a:txBody>
                  <a:tcPr/>
                </a:tc>
                <a:tc>
                  <a:txBody>
                    <a:bodyPr/>
                    <a:lstStyle/>
                    <a:p>
                      <a:r>
                        <a:rPr lang="ru-RU" dirty="0">
                          <a:latin typeface="+mn-lt"/>
                        </a:rPr>
                        <a:t>ЭКОЛОГИЧЕСКИЕ ГРУППЫ</a:t>
                      </a:r>
                    </a:p>
                  </a:txBody>
                  <a:tcPr/>
                </a:tc>
                <a:extLst>
                  <a:ext uri="{0D108BD9-81ED-4DB2-BD59-A6C34878D82A}">
                    <a16:rowId xmlns:a16="http://schemas.microsoft.com/office/drawing/2014/main" xmlns="" val="2333377194"/>
                  </a:ext>
                </a:extLst>
              </a:tr>
              <a:tr h="3353269">
                <a:tc>
                  <a:txBody>
                    <a:bodyPr/>
                    <a:lstStyle/>
                    <a:p>
                      <a:r>
                        <a:rPr lang="ru-RU" sz="2000" dirty="0"/>
                        <a:t>А) Низкая экологическая пластичность</a:t>
                      </a:r>
                    </a:p>
                    <a:p>
                      <a:r>
                        <a:rPr lang="ru-RU" sz="2000" dirty="0"/>
                        <a:t>Б) Стабильные условия обитания</a:t>
                      </a:r>
                    </a:p>
                    <a:p>
                      <a:r>
                        <a:rPr lang="ru-RU" sz="2000" dirty="0"/>
                        <a:t>В) Специализированные холодолюбивые виды</a:t>
                      </a:r>
                    </a:p>
                    <a:p>
                      <a:r>
                        <a:rPr lang="ru-RU" sz="2000" dirty="0"/>
                        <a:t>Г) Выживание при больших колебаниях температур</a:t>
                      </a:r>
                    </a:p>
                    <a:p>
                      <a:r>
                        <a:rPr lang="ru-RU" sz="2000" dirty="0"/>
                        <a:t>Д) Большой диапазон действия фактора</a:t>
                      </a:r>
                    </a:p>
                    <a:p>
                      <a:r>
                        <a:rPr lang="ru-RU" sz="2000" dirty="0"/>
                        <a:t>Е) Существование при любом показателе влажности среды</a:t>
                      </a:r>
                    </a:p>
                  </a:txBody>
                  <a:tcPr/>
                </a:tc>
                <a:tc>
                  <a:txBody>
                    <a:bodyPr/>
                    <a:lstStyle/>
                    <a:p>
                      <a:r>
                        <a:rPr lang="ru-RU" sz="2000" dirty="0"/>
                        <a:t>1) С широкими пределами выносливости</a:t>
                      </a:r>
                    </a:p>
                    <a:p>
                      <a:endParaRPr lang="ru-RU" sz="2000" dirty="0"/>
                    </a:p>
                    <a:p>
                      <a:r>
                        <a:rPr lang="ru-RU" sz="2000" dirty="0"/>
                        <a:t>2) С узкими пределами выносливости</a:t>
                      </a:r>
                    </a:p>
                    <a:p>
                      <a:endParaRPr lang="ru-RU" sz="2000" dirty="0"/>
                    </a:p>
                  </a:txBody>
                  <a:tcPr/>
                </a:tc>
                <a:extLst>
                  <a:ext uri="{0D108BD9-81ED-4DB2-BD59-A6C34878D82A}">
                    <a16:rowId xmlns:a16="http://schemas.microsoft.com/office/drawing/2014/main" xmlns="" val="3670175897"/>
                  </a:ext>
                </a:extLst>
              </a:tr>
            </a:tbl>
          </a:graphicData>
        </a:graphic>
      </p:graphicFrame>
      <p:sp>
        <p:nvSpPr>
          <p:cNvPr id="5" name="Rectangle 1">
            <a:extLst>
              <a:ext uri="{FF2B5EF4-FFF2-40B4-BE49-F238E27FC236}">
                <a16:creationId xmlns:a16="http://schemas.microsoft.com/office/drawing/2014/main" xmlns="" id="{40B5AD4F-FA05-4046-BD21-D810D8AC89DF}"/>
              </a:ext>
            </a:extLst>
          </p:cNvPr>
          <p:cNvSpPr>
            <a:spLocks noChangeArrowheads="1"/>
          </p:cNvSpPr>
          <p:nvPr/>
        </p:nvSpPr>
        <p:spPr bwMode="auto">
          <a:xfrm>
            <a:off x="493641" y="952410"/>
            <a:ext cx="5288973"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2400" b="1" i="0" u="none" strike="noStrike" cap="none" normalizeH="0" baseline="0" dirty="0">
                <a:ln>
                  <a:noFill/>
                </a:ln>
                <a:solidFill>
                  <a:schemeClr val="tx1"/>
                </a:solidFill>
                <a:effectLst/>
              </a:rPr>
              <a:t>Л.18.</a:t>
            </a:r>
            <a:r>
              <a:rPr kumimoji="0" lang="ru-RU" altLang="ru-RU" sz="2400" b="0" i="0" u="none" strike="noStrike" cap="none" normalizeH="0" baseline="0" dirty="0">
                <a:ln>
                  <a:noFill/>
                </a:ln>
                <a:solidFill>
                  <a:schemeClr val="tx1"/>
                </a:solidFill>
                <a:effectLst/>
              </a:rPr>
              <a:t> Выберите три верных ответа из шести и запишите в таблицу цифры, под которыми они указаны. Какие из факторов среды могут быть ограничивающими для ручьевой форели?</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2400" b="0" i="0" u="none" strike="noStrike" cap="none" normalizeH="0" baseline="0" dirty="0">
                <a:ln>
                  <a:noFill/>
                </a:ln>
                <a:solidFill>
                  <a:schemeClr val="tx1"/>
                </a:solidFill>
                <a:effectLst/>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2400" b="0" i="0" u="none" strike="noStrike" cap="none" normalizeH="0" baseline="0" dirty="0">
                <a:ln>
                  <a:noFill/>
                </a:ln>
                <a:solidFill>
                  <a:schemeClr val="tx1"/>
                </a:solidFill>
                <a:effectLst/>
              </a:rPr>
              <a:t>1.  Пресная вода.</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2400" b="0" i="0" u="none" strike="noStrike" cap="none" normalizeH="0" baseline="0" dirty="0">
                <a:ln>
                  <a:noFill/>
                </a:ln>
                <a:solidFill>
                  <a:schemeClr val="tx1"/>
                </a:solidFill>
                <a:effectLst/>
              </a:rPr>
              <a:t>2.  Содержание кислорода менее 1,6 мг/⁠л.</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2400" b="0" i="0" u="none" strike="noStrike" cap="none" normalizeH="0" baseline="0" dirty="0">
                <a:ln>
                  <a:noFill/>
                </a:ln>
                <a:solidFill>
                  <a:schemeClr val="tx1"/>
                </a:solidFill>
                <a:effectLst/>
              </a:rPr>
              <a:t>3.  Температура воды +29 градусов.</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2400" b="0" i="0" u="none" strike="noStrike" cap="none" normalizeH="0" baseline="0" dirty="0">
                <a:ln>
                  <a:noFill/>
                </a:ln>
                <a:solidFill>
                  <a:schemeClr val="tx1"/>
                </a:solidFill>
                <a:effectLst/>
              </a:rPr>
              <a:t>4.  Солёность воды.</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2400" b="0" i="0" u="none" strike="noStrike" cap="none" normalizeH="0" baseline="0" dirty="0">
                <a:ln>
                  <a:noFill/>
                </a:ln>
                <a:solidFill>
                  <a:schemeClr val="tx1"/>
                </a:solidFill>
                <a:effectLst/>
              </a:rPr>
              <a:t>5.  Освещённость водоёма.</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2400" b="0" i="0" u="none" strike="noStrike" cap="none" normalizeH="0" baseline="0" dirty="0">
                <a:ln>
                  <a:noFill/>
                </a:ln>
                <a:solidFill>
                  <a:schemeClr val="tx1"/>
                </a:solidFill>
                <a:effectLst/>
              </a:rPr>
              <a:t>6.  Скорость течения реки.</a:t>
            </a:r>
          </a:p>
        </p:txBody>
      </p:sp>
    </p:spTree>
    <p:extLst>
      <p:ext uri="{BB962C8B-B14F-4D97-AF65-F5344CB8AC3E}">
        <p14:creationId xmlns:p14="http://schemas.microsoft.com/office/powerpoint/2010/main" val="2139039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a:extLst>
              <a:ext uri="{FF2B5EF4-FFF2-40B4-BE49-F238E27FC236}">
                <a16:creationId xmlns:a16="http://schemas.microsoft.com/office/drawing/2014/main" xmlns="" id="{0BBFECBC-710A-448F-A04D-C2A8858FA3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3335" y="2657667"/>
            <a:ext cx="3609975" cy="347662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xmlns="" id="{377D8D99-146B-4DCA-9D6E-7345AEC6E9B8}"/>
              </a:ext>
            </a:extLst>
          </p:cNvPr>
          <p:cNvSpPr txBox="1"/>
          <p:nvPr/>
        </p:nvSpPr>
        <p:spPr>
          <a:xfrm>
            <a:off x="4005330" y="2508285"/>
            <a:ext cx="8023538" cy="4154984"/>
          </a:xfrm>
          <a:prstGeom prst="rect">
            <a:avLst/>
          </a:prstGeom>
          <a:noFill/>
        </p:spPr>
        <p:txBody>
          <a:bodyPr wrap="square">
            <a:spAutoFit/>
          </a:bodyPr>
          <a:lstStyle/>
          <a:p>
            <a:r>
              <a:rPr lang="ru-RU" sz="2400" b="1" i="0" u="sng" dirty="0">
                <a:effectLst/>
              </a:rPr>
              <a:t>Ответ: </a:t>
            </a:r>
            <a:r>
              <a:rPr lang="ru-RU" sz="2400" b="0" i="0" dirty="0">
                <a:solidFill>
                  <a:srgbClr val="000000"/>
                </a:solidFill>
                <a:effectLst/>
              </a:rPr>
              <a:t>1) интенсивность роста проростков кукурузы при  температуры сначала повышается, потом снижается;</a:t>
            </a:r>
            <a:br>
              <a:rPr lang="ru-RU" sz="2400" b="0" i="0" dirty="0">
                <a:solidFill>
                  <a:srgbClr val="000000"/>
                </a:solidFill>
                <a:effectLst/>
              </a:rPr>
            </a:br>
            <a:r>
              <a:rPr lang="ru-RU" sz="2400" b="0" i="0" dirty="0">
                <a:solidFill>
                  <a:srgbClr val="000000"/>
                </a:solidFill>
                <a:effectLst/>
              </a:rPr>
              <a:t>2) температура является лимитирующим фактором роста и развития растений, поэтому интенсивность роста проростков кукурузы наибольшая в зоне оптимума, при меньших или больших значениях температуры она снижается;</a:t>
            </a:r>
            <a:br>
              <a:rPr lang="ru-RU" sz="2400" b="0" i="0" dirty="0">
                <a:solidFill>
                  <a:srgbClr val="000000"/>
                </a:solidFill>
                <a:effectLst/>
              </a:rPr>
            </a:br>
            <a:r>
              <a:rPr lang="ru-RU" sz="2400" b="0" i="0" dirty="0">
                <a:solidFill>
                  <a:srgbClr val="000000"/>
                </a:solidFill>
                <a:effectLst/>
              </a:rPr>
              <a:t>3) интенсивность роста проростков кукурузы наибольшая при температуре 30–32 °С;</a:t>
            </a:r>
            <a:br>
              <a:rPr lang="ru-RU" sz="2400" b="0" i="0" dirty="0">
                <a:solidFill>
                  <a:srgbClr val="000000"/>
                </a:solidFill>
                <a:effectLst/>
              </a:rPr>
            </a:br>
            <a:r>
              <a:rPr lang="ru-RU" sz="2400" b="0" i="0" dirty="0">
                <a:solidFill>
                  <a:srgbClr val="000000"/>
                </a:solidFill>
                <a:effectLst/>
              </a:rPr>
              <a:t>4) при температуре менее 4 °С и более 48 °С проростки кукурузы расти и развиваться не будут.</a:t>
            </a:r>
          </a:p>
        </p:txBody>
      </p:sp>
      <p:sp>
        <p:nvSpPr>
          <p:cNvPr id="2" name="Прямоугольник 1"/>
          <p:cNvSpPr/>
          <p:nvPr/>
        </p:nvSpPr>
        <p:spPr>
          <a:xfrm>
            <a:off x="283335" y="227266"/>
            <a:ext cx="11745532" cy="2308324"/>
          </a:xfrm>
          <a:prstGeom prst="rect">
            <a:avLst/>
          </a:prstGeom>
        </p:spPr>
        <p:txBody>
          <a:bodyPr wrap="square">
            <a:spAutoFit/>
          </a:bodyPr>
          <a:lstStyle/>
          <a:p>
            <a:pPr algn="just"/>
            <a:r>
              <a:rPr lang="ru-RU" sz="2400" b="1" dirty="0">
                <a:solidFill>
                  <a:srgbClr val="000000"/>
                </a:solidFill>
              </a:rPr>
              <a:t>Л.22</a:t>
            </a:r>
            <a:r>
              <a:rPr lang="ru-RU" sz="2400" dirty="0">
                <a:solidFill>
                  <a:srgbClr val="000000"/>
                </a:solidFill>
              </a:rPr>
              <a:t> Учёные провели эксперимент по изучению зависимости интенсивности роста проростков кукурузы от температуры. Результаты эксперимента представлены на графике. Как изменяется интенсивность роста проростков кукурузы при повышении температуры? Объясните полученные результаты. При какой температуре интенсивность роста проростков кукурузы наибольшая? При какой температуре проростки кукурузы не будут расти и развиваться?"</a:t>
            </a:r>
          </a:p>
        </p:txBody>
      </p:sp>
    </p:spTree>
    <p:extLst>
      <p:ext uri="{BB962C8B-B14F-4D97-AF65-F5344CB8AC3E}">
        <p14:creationId xmlns:p14="http://schemas.microsoft.com/office/powerpoint/2010/main" val="2935539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xmlns="" id="{ECA1D13C-F839-41C0-A4EF-22495D4B417E}"/>
              </a:ext>
            </a:extLst>
          </p:cNvPr>
          <p:cNvSpPr txBox="1"/>
          <p:nvPr/>
        </p:nvSpPr>
        <p:spPr>
          <a:xfrm>
            <a:off x="2884335" y="0"/>
            <a:ext cx="5955526" cy="646331"/>
          </a:xfrm>
          <a:prstGeom prst="rect">
            <a:avLst/>
          </a:prstGeom>
          <a:noFill/>
        </p:spPr>
        <p:txBody>
          <a:bodyPr wrap="square">
            <a:spAutoFit/>
          </a:bodyPr>
          <a:lstStyle/>
          <a:p>
            <a:pPr algn="ctr"/>
            <a:r>
              <a:rPr lang="ru-RU" sz="3600" b="1" cap="none" spc="0" dirty="0">
                <a:ln w="12700">
                  <a:solidFill>
                    <a:sysClr val="windowText" lastClr="000000"/>
                  </a:solidFill>
                  <a:prstDash val="solid"/>
                </a:ln>
                <a:solidFill>
                  <a:srgbClr val="00B0F0"/>
                </a:solidFill>
                <a:effectLst>
                  <a:innerShdw blurRad="177800">
                    <a:schemeClr val="accent3">
                      <a:lumMod val="50000"/>
                    </a:schemeClr>
                  </a:innerShdw>
                </a:effectLst>
              </a:rPr>
              <a:t>Примеры заданий ЕГЭ</a:t>
            </a:r>
          </a:p>
        </p:txBody>
      </p:sp>
      <p:sp>
        <p:nvSpPr>
          <p:cNvPr id="6" name="TextBox 5">
            <a:extLst>
              <a:ext uri="{FF2B5EF4-FFF2-40B4-BE49-F238E27FC236}">
                <a16:creationId xmlns:a16="http://schemas.microsoft.com/office/drawing/2014/main" xmlns="" id="{944B846C-14C0-43A2-ADB2-AE649FF77C69}"/>
              </a:ext>
            </a:extLst>
          </p:cNvPr>
          <p:cNvSpPr txBox="1"/>
          <p:nvPr/>
        </p:nvSpPr>
        <p:spPr>
          <a:xfrm>
            <a:off x="397565" y="549130"/>
            <a:ext cx="6429925" cy="2923877"/>
          </a:xfrm>
          <a:prstGeom prst="rect">
            <a:avLst/>
          </a:prstGeom>
          <a:noFill/>
        </p:spPr>
        <p:txBody>
          <a:bodyPr wrap="square">
            <a:spAutoFit/>
          </a:bodyPr>
          <a:lstStyle/>
          <a:p>
            <a:r>
              <a:rPr lang="ru-RU" sz="2400" b="1" dirty="0"/>
              <a:t>Л.26</a:t>
            </a:r>
            <a:r>
              <a:rPr lang="ru-RU" dirty="0"/>
              <a:t> </a:t>
            </a:r>
            <a:r>
              <a:rPr lang="ru-RU" sz="2000" dirty="0"/>
              <a:t>На схеме представлены пределы рН, в которых могут существовать некоторые организмы. Охарактеризуйте экологическую валентность (толерантность) по отношению к рН ручейника и эвглены. Какие из указанных организмов могут быть индикаторами подкисления водоёма ниже 6?                        Какое неблагоприятное экологическое явление может стать причиной подкисления водоёмов?                                      Дайте обоснование всех ответов.</a:t>
            </a:r>
          </a:p>
        </p:txBody>
      </p:sp>
      <p:pic>
        <p:nvPicPr>
          <p:cNvPr id="6146" name="Picture 2" descr="undefined">
            <a:extLst>
              <a:ext uri="{FF2B5EF4-FFF2-40B4-BE49-F238E27FC236}">
                <a16:creationId xmlns:a16="http://schemas.microsoft.com/office/drawing/2014/main" xmlns="" id="{5948EA3C-63FF-4062-8654-56D9C78128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011" y="3687723"/>
            <a:ext cx="6676416" cy="2662994"/>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xmlns="" id="{3D0AF4AD-CFF1-4F88-9D3C-EFC5EB03BA70}"/>
              </a:ext>
            </a:extLst>
          </p:cNvPr>
          <p:cNvSpPr txBox="1"/>
          <p:nvPr/>
        </p:nvSpPr>
        <p:spPr>
          <a:xfrm>
            <a:off x="7031865" y="656851"/>
            <a:ext cx="4984124" cy="5693866"/>
          </a:xfrm>
          <a:prstGeom prst="rect">
            <a:avLst/>
          </a:prstGeom>
          <a:noFill/>
        </p:spPr>
        <p:txBody>
          <a:bodyPr wrap="square">
            <a:spAutoFit/>
          </a:bodyPr>
          <a:lstStyle/>
          <a:p>
            <a:pPr algn="l" rtl="0"/>
            <a:r>
              <a:rPr lang="ru-RU" sz="2400" b="1" i="0" dirty="0">
                <a:solidFill>
                  <a:srgbClr val="302A3E"/>
                </a:solidFill>
                <a:effectLst/>
              </a:rPr>
              <a:t>Ответ:</a:t>
            </a:r>
            <a:r>
              <a:rPr lang="ru-RU" sz="2000" b="0" i="0" dirty="0">
                <a:solidFill>
                  <a:srgbClr val="302A3E"/>
                </a:solidFill>
                <a:effectLst/>
              </a:rPr>
              <a:t/>
            </a:r>
            <a:br>
              <a:rPr lang="ru-RU" sz="2000" b="0" i="0" dirty="0">
                <a:solidFill>
                  <a:srgbClr val="302A3E"/>
                </a:solidFill>
                <a:effectLst/>
              </a:rPr>
            </a:br>
            <a:r>
              <a:rPr lang="ru-RU" sz="2000" b="0" i="0" dirty="0">
                <a:solidFill>
                  <a:srgbClr val="302A3E"/>
                </a:solidFill>
                <a:effectLst/>
              </a:rPr>
              <a:t>1) эвглена — широкая экологическая валентность;</a:t>
            </a:r>
            <a:br>
              <a:rPr lang="ru-RU" sz="2000" b="0" i="0" dirty="0">
                <a:solidFill>
                  <a:srgbClr val="302A3E"/>
                </a:solidFill>
                <a:effectLst/>
              </a:rPr>
            </a:br>
            <a:r>
              <a:rPr lang="ru-RU" sz="2000" b="0" i="0" dirty="0">
                <a:solidFill>
                  <a:srgbClr val="302A3E"/>
                </a:solidFill>
                <a:effectLst/>
              </a:rPr>
              <a:t>2) эвглена выдерживает значительное варьирование уровня рН;</a:t>
            </a:r>
            <a:br>
              <a:rPr lang="ru-RU" sz="2000" b="0" i="0" dirty="0">
                <a:solidFill>
                  <a:srgbClr val="302A3E"/>
                </a:solidFill>
                <a:effectLst/>
              </a:rPr>
            </a:br>
            <a:r>
              <a:rPr lang="ru-RU" sz="2000" b="0" i="0" dirty="0">
                <a:solidFill>
                  <a:srgbClr val="302A3E"/>
                </a:solidFill>
                <a:effectLst/>
              </a:rPr>
              <a:t>3) ручейник — узкая экологическая валентность;</a:t>
            </a:r>
            <a:br>
              <a:rPr lang="ru-RU" sz="2000" b="0" i="0" dirty="0">
                <a:solidFill>
                  <a:srgbClr val="302A3E"/>
                </a:solidFill>
                <a:effectLst/>
              </a:rPr>
            </a:br>
            <a:r>
              <a:rPr lang="ru-RU" sz="2000" b="0" i="0" dirty="0">
                <a:solidFill>
                  <a:srgbClr val="302A3E"/>
                </a:solidFill>
                <a:effectLst/>
              </a:rPr>
              <a:t>4) ручейник может существовать лишь в узких пределах рН;</a:t>
            </a:r>
            <a:br>
              <a:rPr lang="ru-RU" sz="2000" b="0" i="0" dirty="0">
                <a:solidFill>
                  <a:srgbClr val="302A3E"/>
                </a:solidFill>
                <a:effectLst/>
              </a:rPr>
            </a:br>
            <a:r>
              <a:rPr lang="ru-RU" sz="2000" b="0" i="0" dirty="0">
                <a:solidFill>
                  <a:srgbClr val="302A3E"/>
                </a:solidFill>
                <a:effectLst/>
              </a:rPr>
              <a:t>5) подёнки и веснянки;</a:t>
            </a:r>
            <a:br>
              <a:rPr lang="ru-RU" sz="2000" b="0" i="0" dirty="0">
                <a:solidFill>
                  <a:srgbClr val="302A3E"/>
                </a:solidFill>
                <a:effectLst/>
              </a:rPr>
            </a:br>
            <a:r>
              <a:rPr lang="ru-RU" sz="2000" b="0" i="0" dirty="0">
                <a:solidFill>
                  <a:srgbClr val="302A3E"/>
                </a:solidFill>
                <a:effectLst/>
              </a:rPr>
              <a:t>6) нижним пределом для поденок и веснянок является рН 6, и если вода будет кислее, эти организмы исчезнут;</a:t>
            </a:r>
            <a:br>
              <a:rPr lang="ru-RU" sz="2000" b="0" i="0" dirty="0">
                <a:solidFill>
                  <a:srgbClr val="302A3E"/>
                </a:solidFill>
                <a:effectLst/>
              </a:rPr>
            </a:br>
            <a:r>
              <a:rPr lang="ru-RU" sz="2000" b="0" i="0" dirty="0">
                <a:solidFill>
                  <a:srgbClr val="302A3E"/>
                </a:solidFill>
                <a:effectLst/>
              </a:rPr>
              <a:t>7) кислотные осадки могут изменить природную рН водоёма, так как имеют кислую реакцию среды.</a:t>
            </a:r>
          </a:p>
          <a:p>
            <a:pPr algn="l"/>
            <a:r>
              <a:rPr lang="ru-RU" sz="2000" b="1" i="1" dirty="0">
                <a:solidFill>
                  <a:srgbClr val="302A3E"/>
                </a:solidFill>
                <a:effectLst/>
              </a:rPr>
              <a:t>Источник</a:t>
            </a:r>
            <a:r>
              <a:rPr lang="ru-RU" sz="2000" b="0" i="1" dirty="0">
                <a:solidFill>
                  <a:srgbClr val="302A3E"/>
                </a:solidFill>
                <a:effectLst/>
              </a:rPr>
              <a:t>: Сборник Кириленко А. А. (Легион)</a:t>
            </a:r>
          </a:p>
        </p:txBody>
      </p:sp>
    </p:spTree>
    <p:extLst>
      <p:ext uri="{BB962C8B-B14F-4D97-AF65-F5344CB8AC3E}">
        <p14:creationId xmlns:p14="http://schemas.microsoft.com/office/powerpoint/2010/main" val="119369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Picture background">
            <a:extLst>
              <a:ext uri="{FF2B5EF4-FFF2-40B4-BE49-F238E27FC236}">
                <a16:creationId xmlns:a16="http://schemas.microsoft.com/office/drawing/2014/main" xmlns="" id="{B2A6B909-2D11-4D7C-AFEA-1A93569BE29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90454" y="4330262"/>
            <a:ext cx="2527738" cy="2527738"/>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xmlns="" id="{ECA1D13C-F839-41C0-A4EF-22495D4B417E}"/>
              </a:ext>
            </a:extLst>
          </p:cNvPr>
          <p:cNvSpPr txBox="1"/>
          <p:nvPr/>
        </p:nvSpPr>
        <p:spPr>
          <a:xfrm>
            <a:off x="2414782" y="0"/>
            <a:ext cx="5955526" cy="646331"/>
          </a:xfrm>
          <a:prstGeom prst="rect">
            <a:avLst/>
          </a:prstGeom>
          <a:noFill/>
        </p:spPr>
        <p:txBody>
          <a:bodyPr wrap="square">
            <a:spAutoFit/>
          </a:bodyPr>
          <a:lstStyle/>
          <a:p>
            <a:pPr algn="ctr"/>
            <a:r>
              <a:rPr lang="ru-RU" sz="3600" b="1" cap="none" spc="0" dirty="0">
                <a:ln w="12700">
                  <a:solidFill>
                    <a:sysClr val="windowText" lastClr="000000"/>
                  </a:solidFill>
                  <a:prstDash val="solid"/>
                </a:ln>
                <a:solidFill>
                  <a:srgbClr val="00B0F0"/>
                </a:solidFill>
                <a:effectLst>
                  <a:innerShdw blurRad="177800">
                    <a:schemeClr val="accent3">
                      <a:lumMod val="50000"/>
                    </a:schemeClr>
                  </a:innerShdw>
                </a:effectLst>
              </a:rPr>
              <a:t>2. Правило Линдемана</a:t>
            </a:r>
          </a:p>
        </p:txBody>
      </p:sp>
      <p:sp>
        <p:nvSpPr>
          <p:cNvPr id="2" name="Rectangle 1">
            <a:extLst>
              <a:ext uri="{FF2B5EF4-FFF2-40B4-BE49-F238E27FC236}">
                <a16:creationId xmlns:a16="http://schemas.microsoft.com/office/drawing/2014/main" xmlns="" id="{40B5AD4F-FA05-4046-BD21-D810D8AC89DF}"/>
              </a:ext>
            </a:extLst>
          </p:cNvPr>
          <p:cNvSpPr>
            <a:spLocks noChangeArrowheads="1"/>
          </p:cNvSpPr>
          <p:nvPr/>
        </p:nvSpPr>
        <p:spPr bwMode="auto">
          <a:xfrm>
            <a:off x="337807" y="696692"/>
            <a:ext cx="8954493" cy="6001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ru-RU" sz="2400" b="0" i="0" dirty="0">
                <a:solidFill>
                  <a:srgbClr val="333333"/>
                </a:solidFill>
                <a:effectLst/>
              </a:rPr>
              <a:t>Сформулировал </a:t>
            </a:r>
            <a:r>
              <a:rPr lang="ru-RU" sz="2400" b="1" i="0" dirty="0" err="1">
                <a:solidFill>
                  <a:srgbClr val="333333"/>
                </a:solidFill>
                <a:effectLst/>
              </a:rPr>
              <a:t>Рэймонд</a:t>
            </a:r>
            <a:r>
              <a:rPr lang="ru-RU" sz="2400" b="1" i="0" dirty="0">
                <a:solidFill>
                  <a:srgbClr val="333333"/>
                </a:solidFill>
                <a:effectLst/>
              </a:rPr>
              <a:t> Линдеман в 1942 </a:t>
            </a:r>
            <a:r>
              <a:rPr lang="ru-RU" sz="2400" b="1" dirty="0">
                <a:solidFill>
                  <a:srgbClr val="333333"/>
                </a:solidFill>
              </a:rPr>
              <a:t>году. </a:t>
            </a:r>
          </a:p>
          <a:p>
            <a:pPr lvl="0" eaLnBrk="0" fontAlgn="base" hangingPunct="0">
              <a:spcBef>
                <a:spcPct val="0"/>
              </a:spcBef>
              <a:spcAft>
                <a:spcPct val="0"/>
              </a:spcAft>
            </a:pPr>
            <a:r>
              <a:rPr lang="ru-RU" sz="2400" b="1" dirty="0">
                <a:solidFill>
                  <a:srgbClr val="333333"/>
                </a:solidFill>
              </a:rPr>
              <a:t>По другому:  </a:t>
            </a:r>
            <a:r>
              <a:rPr lang="ru-RU" sz="2400" dirty="0">
                <a:solidFill>
                  <a:srgbClr val="333333"/>
                </a:solidFill>
              </a:rPr>
              <a:t>закон пирамиды энергий, или </a:t>
            </a:r>
            <a:r>
              <a:rPr lang="ru-RU" sz="2400" b="1" dirty="0">
                <a:solidFill>
                  <a:srgbClr val="333333"/>
                </a:solidFill>
              </a:rPr>
              <a:t>закон 10% Формулировка:</a:t>
            </a:r>
            <a:endParaRPr lang="ru-RU" sz="2400" b="1" i="0" dirty="0">
              <a:solidFill>
                <a:srgbClr val="333333"/>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lang="ru-RU" sz="2400" i="0" u="sng" dirty="0">
                <a:solidFill>
                  <a:srgbClr val="333333"/>
                </a:solidFill>
                <a:effectLst/>
              </a:rPr>
              <a:t>С одного трофического уровня экологической пирамиды на следующий уровень через пищевые цепи переходит не более 10% изначально поступившей на этот уровень энергии. </a:t>
            </a:r>
          </a:p>
          <a:p>
            <a:pPr marL="0" marR="0" lvl="0" indent="0" algn="l" defTabSz="914400" rtl="0" eaLnBrk="0" fontAlgn="base" latinLnBrk="0" hangingPunct="0">
              <a:lnSpc>
                <a:spcPct val="100000"/>
              </a:lnSpc>
              <a:spcBef>
                <a:spcPct val="0"/>
              </a:spcBef>
              <a:spcAft>
                <a:spcPct val="0"/>
              </a:spcAft>
              <a:buClrTx/>
              <a:buSzTx/>
              <a:buFontTx/>
              <a:buNone/>
              <a:tabLst/>
            </a:pPr>
            <a:r>
              <a:rPr lang="ru-RU" sz="2400" i="0" dirty="0">
                <a:solidFill>
                  <a:srgbClr val="333333"/>
                </a:solidFill>
                <a:effectLst/>
              </a:rPr>
              <a:t>Таким образом, </a:t>
            </a:r>
            <a:r>
              <a:rPr lang="ru-RU" sz="2400" b="0" i="0" dirty="0">
                <a:solidFill>
                  <a:srgbClr val="333333"/>
                </a:solidFill>
                <a:effectLst/>
              </a:rPr>
              <a:t>организмы теряют на каждом «этаже» пищевой цепи около </a:t>
            </a:r>
            <a:r>
              <a:rPr lang="ru-RU" sz="2400" b="1" i="0" dirty="0">
                <a:solidFill>
                  <a:srgbClr val="333333"/>
                </a:solidFill>
                <a:effectLst/>
              </a:rPr>
              <a:t>90% энергии</a:t>
            </a:r>
            <a:r>
              <a:rPr lang="ru-RU" sz="2400" b="0" i="0" dirty="0">
                <a:solidFill>
                  <a:srgbClr val="333333"/>
                </a:solidFill>
                <a:effectLst/>
              </a:rPr>
              <a:t>.</a:t>
            </a:r>
          </a:p>
          <a:p>
            <a:pPr marL="0" marR="0" lvl="0" indent="0" algn="l" defTabSz="914400" rtl="0" eaLnBrk="0" fontAlgn="base" latinLnBrk="0" hangingPunct="0">
              <a:lnSpc>
                <a:spcPct val="100000"/>
              </a:lnSpc>
              <a:spcBef>
                <a:spcPct val="0"/>
              </a:spcBef>
              <a:spcAft>
                <a:spcPct val="0"/>
              </a:spcAft>
              <a:buClrTx/>
              <a:buSzTx/>
              <a:buFontTx/>
              <a:buNone/>
              <a:tabLst/>
            </a:pPr>
            <a:r>
              <a:rPr lang="ru-RU" sz="2400" b="1" dirty="0">
                <a:solidFill>
                  <a:srgbClr val="333333"/>
                </a:solidFill>
              </a:rPr>
              <a:t>Следствия:</a:t>
            </a:r>
          </a:p>
          <a:p>
            <a:pPr marL="0" marR="0" lvl="0" indent="0" algn="l" defTabSz="914400" rtl="0" eaLnBrk="0" fontAlgn="base" latinLnBrk="0" hangingPunct="0">
              <a:lnSpc>
                <a:spcPct val="100000"/>
              </a:lnSpc>
              <a:spcBef>
                <a:spcPct val="0"/>
              </a:spcBef>
              <a:spcAft>
                <a:spcPct val="0"/>
              </a:spcAft>
              <a:buClrTx/>
              <a:buSzTx/>
              <a:buFontTx/>
              <a:buNone/>
              <a:tabLst/>
            </a:pPr>
            <a:r>
              <a:rPr lang="ru-RU" sz="2400" dirty="0">
                <a:solidFill>
                  <a:srgbClr val="333333"/>
                </a:solidFill>
              </a:rPr>
              <a:t>1. Именно поэтому цепи питания как правило не имеют больше     3–5 звеньев.</a:t>
            </a:r>
          </a:p>
          <a:p>
            <a:pPr lvl="0" eaLnBrk="0" fontAlgn="base" hangingPunct="0">
              <a:spcBef>
                <a:spcPct val="0"/>
              </a:spcBef>
              <a:spcAft>
                <a:spcPct val="0"/>
              </a:spcAft>
            </a:pPr>
            <a:r>
              <a:rPr lang="ru-RU" sz="2400" b="0" i="0" dirty="0">
                <a:solidFill>
                  <a:srgbClr val="333333"/>
                </a:solidFill>
                <a:effectLst/>
              </a:rPr>
              <a:t>2. Если энергия при переходе на более высокий уровень экологической пирамиды десятикратно теряется, то накопление ряда веществ, в том числе токсичных и радиоактивных, в такой же </a:t>
            </a:r>
            <a:r>
              <a:rPr lang="ru-RU" sz="2400" dirty="0">
                <a:solidFill>
                  <a:srgbClr val="333333"/>
                </a:solidFill>
              </a:rPr>
              <a:t>примерно пропорции </a:t>
            </a:r>
            <a:r>
              <a:rPr lang="ru-RU" sz="2400" b="0" i="0" dirty="0">
                <a:solidFill>
                  <a:srgbClr val="333333"/>
                </a:solidFill>
                <a:effectLst/>
              </a:rPr>
              <a:t>увеличивается.</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2400" i="0" u="sng" strike="noStrike" cap="none" normalizeH="0" baseline="0" dirty="0">
              <a:ln>
                <a:noFill/>
              </a:ln>
              <a:solidFill>
                <a:schemeClr val="tx1"/>
              </a:solidFill>
              <a:effectLst/>
            </a:endParaRPr>
          </a:p>
        </p:txBody>
      </p:sp>
      <p:pic>
        <p:nvPicPr>
          <p:cNvPr id="8194" name="Picture 2" descr="Picture background">
            <a:extLst>
              <a:ext uri="{FF2B5EF4-FFF2-40B4-BE49-F238E27FC236}">
                <a16:creationId xmlns:a16="http://schemas.microsoft.com/office/drawing/2014/main" xmlns="" id="{2A71D9BA-0451-42A2-A8ED-AB891EA4DA0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92300" y="267506"/>
            <a:ext cx="2625127" cy="374646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6571005"/>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779</TotalTime>
  <Words>2124</Words>
  <Application>Microsoft Office PowerPoint</Application>
  <PresentationFormat>Произвольный</PresentationFormat>
  <Paragraphs>268</Paragraphs>
  <Slides>38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38</vt:i4>
      </vt:variant>
    </vt:vector>
  </HeadingPairs>
  <TitlesOfParts>
    <vt:vector size="39"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ЕГЭ по биологии   2025</dc:title>
  <dc:creator>Оксана Коновалова</dc:creator>
  <cp:lastModifiedBy> </cp:lastModifiedBy>
  <cp:revision>83</cp:revision>
  <dcterms:created xsi:type="dcterms:W3CDTF">2025-01-26T18:59:44Z</dcterms:created>
  <dcterms:modified xsi:type="dcterms:W3CDTF">2025-01-30T14:36:54Z</dcterms:modified>
</cp:coreProperties>
</file>