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4" r:id="rId9"/>
    <p:sldId id="263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030B89D-E5DF-4D7E-9CED-BC3BD21A82EC}" type="datetimeFigureOut">
              <a:rPr lang="ru-RU" smtClean="0"/>
              <a:pPr/>
              <a:t>06.09.2018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A124A66-3777-45FD-B640-F9810061728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olimp.kobr.gov.spb.ru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ОЛИМПИАДНОЕ ДВИЖЕНИЕ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624" y="4365104"/>
            <a:ext cx="7854696" cy="1752600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Финагина Елена Игоревна,</a:t>
            </a:r>
          </a:p>
          <a:p>
            <a:r>
              <a:rPr lang="ru-RU" dirty="0" smtClean="0"/>
              <a:t>заместитель директора </a:t>
            </a:r>
          </a:p>
          <a:p>
            <a:r>
              <a:rPr lang="ru-RU" dirty="0" smtClean="0"/>
              <a:t>ИМЦ Приморского района </a:t>
            </a:r>
          </a:p>
          <a:p>
            <a:r>
              <a:rPr lang="ru-RU" dirty="0" smtClean="0"/>
              <a:t>Санкт-Петербурга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003232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ОЛИМПИАДНОЕ ДВИЖЕНИЕ</a:t>
            </a:r>
            <a:endParaRPr lang="ru-RU" sz="20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980728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5. На данный момент другие действия Оператора организации (школы) на Портале временно заблокированы. В течение первой недели учебного года Оператору организации (школы) будет добавлена возможность корректировать даты событий олимпиады школьного уровня. События появляются на Портале автоматически после того, как в конкретной школе Оператором организации (школы) согласована хотя бы одна заявка на олимпиаду по предмету.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НО!!!!!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Заявка подается не на школьный этап, а вообще на олимпиаду по такому-то предмету. И поэтому в событии в описании указываются периоды проведения всех этапов (школьного, районного, регионального), а не дата проведения олимпиады в конкретной школе.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осле того, как появилось событие, Оператор организации (школы) должен будет отредактировать описание события, добавив в него данные о дате, времени и месте проведения олимпиады по предмету для данного класса в данной школе. А также можно добавить в описание любую другую полезную для участника информацию.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003232" cy="420656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ОЛИМПИАДНОЕ ДВИЖЕНИЕ</a:t>
            </a:r>
            <a:endParaRPr lang="ru-RU" sz="20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НИМАНИЕ!</a:t>
            </a:r>
            <a:r>
              <a:rPr lang="ru-RU" sz="2400" dirty="0"/>
              <a:t> В связи с плавным запуском портала «Олимпиадное движение»  школьный этап всероссийской олимпиады школьников </a:t>
            </a:r>
            <a:r>
              <a:rPr lang="ru-RU" sz="2400" dirty="0" smtClean="0"/>
              <a:t>будет проведен в </a:t>
            </a:r>
            <a:r>
              <a:rPr lang="ru-RU" sz="2400" dirty="0"/>
              <a:t>традиционном формате с одновременной апробацией функций портала в тестовой режиме. Тестовая апробация портала необходима для понимания действий пользователей портала и выявления технических трудностей.</a:t>
            </a:r>
          </a:p>
          <a:p>
            <a:pPr indent="457200" algn="just"/>
            <a:r>
              <a:rPr lang="ru-RU" sz="2400" dirty="0"/>
              <a:t>П</a:t>
            </a:r>
            <a:r>
              <a:rPr lang="ru-RU" sz="2400" dirty="0" smtClean="0"/>
              <a:t>олное </a:t>
            </a:r>
            <a:r>
              <a:rPr lang="ru-RU" sz="2400" dirty="0"/>
              <a:t>использование портала </a:t>
            </a:r>
            <a:r>
              <a:rPr lang="ru-RU" sz="2400" dirty="0" smtClean="0"/>
              <a:t>начнется с </a:t>
            </a:r>
            <a:r>
              <a:rPr lang="ru-RU" sz="2400" dirty="0"/>
              <a:t>районного этапа. Следовательно, школьники, получившие приглашение для участия в районом этапе, должны быть зарегистрированы (регистрацию можно будет осуществить после подведения итогов школьного этапа и определения проходных баллов на районный этап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619672" y="2564904"/>
            <a:ext cx="58326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БЛАГОДАРЮ ЗА ВНИМАНИЕ!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283968" y="4509120"/>
            <a:ext cx="46805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Контакты:</a:t>
            </a:r>
          </a:p>
          <a:p>
            <a:r>
              <a:rPr lang="ru-RU" dirty="0" smtClean="0"/>
              <a:t>Финагина Елена Игоревна, т. 242 33 02, </a:t>
            </a:r>
          </a:p>
          <a:p>
            <a:r>
              <a:rPr lang="en-US" dirty="0" smtClean="0"/>
              <a:t>e-mail: finagina@primimc.ru </a:t>
            </a:r>
          </a:p>
          <a:p>
            <a:r>
              <a:rPr lang="ru-RU" dirty="0" err="1" smtClean="0"/>
              <a:t>Челнокова</a:t>
            </a:r>
            <a:r>
              <a:rPr lang="ru-RU" dirty="0" smtClean="0"/>
              <a:t> Ольга Валерьевна, т. 242 33 </a:t>
            </a:r>
            <a:r>
              <a:rPr lang="ru-RU" dirty="0" smtClean="0"/>
              <a:t>08</a:t>
            </a:r>
            <a:r>
              <a:rPr lang="ru-RU" dirty="0" smtClean="0"/>
              <a:t>,</a:t>
            </a:r>
            <a:endParaRPr lang="en-US" dirty="0" smtClean="0"/>
          </a:p>
          <a:p>
            <a:r>
              <a:rPr lang="en-US" dirty="0" smtClean="0"/>
              <a:t>e-mail: olia_val@mail.ru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305800" cy="49266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b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1640" y="76470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Результаты участия обучающихся школ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Приморского района Санкт-Петербурга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этапах всероссийской олимпиады школьников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2017-2018 учебном году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59632" y="2204864"/>
          <a:ext cx="6336704" cy="852446"/>
        </p:xfrm>
        <a:graphic>
          <a:graphicData uri="http://schemas.openxmlformats.org/drawingml/2006/table">
            <a:tbl>
              <a:tblPr/>
              <a:tblGrid>
                <a:gridCol w="1761098"/>
                <a:gridCol w="1784567"/>
                <a:gridCol w="1423502"/>
                <a:gridCol w="1367537"/>
              </a:tblGrid>
              <a:tr h="141954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Школьный этап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781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участников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победителей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Кол-во призеров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Победители и призеры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59632" y="3068960"/>
          <a:ext cx="6336705" cy="432048"/>
        </p:xfrm>
        <a:graphic>
          <a:graphicData uri="http://schemas.openxmlformats.org/drawingml/2006/table">
            <a:tbl>
              <a:tblPr/>
              <a:tblGrid>
                <a:gridCol w="1761099"/>
                <a:gridCol w="1784567"/>
                <a:gridCol w="1423502"/>
                <a:gridCol w="1367537"/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52 102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4 833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8 378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13 211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59632" y="4077072"/>
          <a:ext cx="6408712" cy="1179576"/>
        </p:xfrm>
        <a:graphic>
          <a:graphicData uri="http://schemas.openxmlformats.org/drawingml/2006/table">
            <a:tbl>
              <a:tblPr/>
              <a:tblGrid>
                <a:gridCol w="1728192"/>
                <a:gridCol w="1800200"/>
                <a:gridCol w="1440160"/>
                <a:gridCol w="1440160"/>
              </a:tblGrid>
              <a:tr h="0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Районный этап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участников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победителей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призеров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Победители и призеры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4528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>
                          <a:latin typeface="Times New Roman"/>
                          <a:ea typeface="Times New Roman"/>
                        </a:rPr>
                        <a:t>375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839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1214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4752528" cy="492664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b="1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03648" y="764704"/>
            <a:ext cx="65527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Результаты участия обучающихся школ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Приморского района Санкт-Петербурга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этапах всероссийской олимпиады школьников </a:t>
            </a:r>
          </a:p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в 2017-2018 учебном году</a:t>
            </a:r>
            <a:endParaRPr lang="ru-RU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259632" y="2204864"/>
          <a:ext cx="6552728" cy="1179576"/>
        </p:xfrm>
        <a:graphic>
          <a:graphicData uri="http://schemas.openxmlformats.org/drawingml/2006/table">
            <a:tbl>
              <a:tblPr/>
              <a:tblGrid>
                <a:gridCol w="1769458"/>
                <a:gridCol w="1453484"/>
                <a:gridCol w="1579873"/>
                <a:gridCol w="1749913"/>
              </a:tblGrid>
              <a:tr h="315468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Региональный этап</a:t>
                      </a:r>
                      <a:endParaRPr lang="ru-RU" sz="18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участников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победителей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Кол-во призеров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Победители и призеры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302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800" b="1" dirty="0">
                          <a:latin typeface="Times New Roman"/>
                          <a:ea typeface="Times New Roman"/>
                        </a:rPr>
                        <a:t>116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1259632" y="3861048"/>
          <a:ext cx="6552729" cy="1218348"/>
        </p:xfrm>
        <a:graphic>
          <a:graphicData uri="http://schemas.openxmlformats.org/drawingml/2006/table">
            <a:tbl>
              <a:tblPr/>
              <a:tblGrid>
                <a:gridCol w="1765173"/>
                <a:gridCol w="1447696"/>
                <a:gridCol w="1574687"/>
                <a:gridCol w="1765173"/>
              </a:tblGrid>
              <a:tr h="302319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Заключительный этап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9577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участников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победителей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Кол-во призеров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 kern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</a:rPr>
                        <a:t>Победители и призеры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23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>
                          <a:latin typeface="Times New Roman"/>
                          <a:ea typeface="Times New Roman"/>
                        </a:rPr>
                        <a:t>3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>
                          <a:latin typeface="Times New Roman"/>
                          <a:ea typeface="Times New Roman"/>
                        </a:rPr>
                        <a:t>9</a:t>
                      </a:r>
                      <a:endParaRPr lang="ru-RU" sz="130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063625" algn="l"/>
                          <a:tab pos="1786890" algn="l"/>
                        </a:tabLst>
                      </a:pPr>
                      <a:r>
                        <a:rPr lang="ru-RU" sz="1700" b="1" dirty="0"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1300" dirty="0">
                        <a:latin typeface="Times New Roman"/>
                        <a:ea typeface="Times New Roman"/>
                      </a:endParaRPr>
                    </a:p>
                  </a:txBody>
                  <a:tcPr marL="63795" marR="63795" marT="886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3486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836712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Нормативно-правовое обеспечение проведения всероссийской олимпиады школьников: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Приказ </a:t>
            </a:r>
            <a:r>
              <a:rPr lang="ru-RU" dirty="0"/>
              <a:t>Министерства образования и науки Российской Федерации от 18.11.2013 № 1252 «Об утверждении Порядка проведения всероссийской олимпиады школьников</a:t>
            </a:r>
            <a:r>
              <a:rPr lang="ru-RU" dirty="0" smtClean="0"/>
              <a:t>»; 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Приказ </a:t>
            </a:r>
            <a:r>
              <a:rPr lang="ru-RU" dirty="0"/>
              <a:t>Министерства образования и науки Российской Федерации </a:t>
            </a:r>
            <a:r>
              <a:rPr lang="ru-RU" dirty="0" smtClean="0"/>
              <a:t> </a:t>
            </a:r>
            <a:r>
              <a:rPr lang="ru-RU" dirty="0"/>
              <a:t>от 17 марта 2015 г. № 249 «О внесении </a:t>
            </a:r>
            <a:r>
              <a:rPr lang="ru-RU" dirty="0" smtClean="0"/>
              <a:t>изменений в </a:t>
            </a:r>
            <a:r>
              <a:rPr lang="ru-RU" dirty="0"/>
              <a:t>Порядок проведения всероссийской олимпиады школьников</a:t>
            </a:r>
            <a:r>
              <a:rPr lang="ru-RU" dirty="0" smtClean="0"/>
              <a:t>»;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Письмо Департамента </a:t>
            </a:r>
            <a:r>
              <a:rPr lang="ru-RU" dirty="0"/>
              <a:t>государственной политики в сфере общего образования от 26.08.2016 № </a:t>
            </a:r>
            <a:r>
              <a:rPr lang="ru-RU" dirty="0" smtClean="0"/>
              <a:t>08-1755 «О </a:t>
            </a:r>
            <a:r>
              <a:rPr lang="ru-RU" dirty="0"/>
              <a:t>методических рекомендациях для школьного и муниципального этапов всероссийской олимпиады </a:t>
            </a:r>
            <a:r>
              <a:rPr lang="ru-RU" dirty="0" smtClean="0"/>
              <a:t>школьников»;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Распоряжение </a:t>
            </a:r>
            <a:r>
              <a:rPr lang="ru-RU" dirty="0"/>
              <a:t>Комитета по образованию от 11.12.2014. № 5616-р «О проведении этапов всероссийской олимпиады школьников в </a:t>
            </a:r>
            <a:r>
              <a:rPr lang="ru-RU" dirty="0" smtClean="0"/>
              <a:t>Санкт-Петербурге»;</a:t>
            </a:r>
          </a:p>
          <a:p>
            <a:pPr marL="342900" indent="-342900" algn="just">
              <a:buAutoNum type="arabicPeriod"/>
            </a:pPr>
            <a:r>
              <a:rPr lang="ru-RU" dirty="0" smtClean="0"/>
              <a:t>Распоряжения </a:t>
            </a:r>
            <a:r>
              <a:rPr lang="ru-RU" dirty="0"/>
              <a:t>Комитета по образованию от 03.09.2015. № 4412-р и от </a:t>
            </a:r>
            <a:r>
              <a:rPr lang="ru-RU" dirty="0" smtClean="0"/>
              <a:t>21.09.15 </a:t>
            </a:r>
            <a:r>
              <a:rPr lang="ru-RU" dirty="0"/>
              <a:t>№ </a:t>
            </a:r>
            <a:r>
              <a:rPr lang="ru-RU" dirty="0" smtClean="0"/>
              <a:t>4707-р «О </a:t>
            </a:r>
            <a:r>
              <a:rPr lang="ru-RU" dirty="0"/>
              <a:t>внесении изменений в распоряжение Комитета по образованию от 11.12.2014. № 5616-р</a:t>
            </a:r>
            <a:r>
              <a:rPr lang="ru-RU" dirty="0" smtClean="0"/>
              <a:t>»;</a:t>
            </a:r>
          </a:p>
          <a:p>
            <a:pPr marL="342900" indent="-342900" algn="just">
              <a:buAutoNum type="arabicPeriod"/>
            </a:pPr>
            <a:r>
              <a:rPr lang="ru-RU" dirty="0"/>
              <a:t>Положение о школьном и районном этапах всероссийской олимпиады школьников в Приморском районе </a:t>
            </a:r>
            <a:r>
              <a:rPr lang="ru-RU" dirty="0" smtClean="0"/>
              <a:t>Санкт-Петербурга.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305800" cy="3486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dirty="0">
              <a:latin typeface="+mn-lt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3528" y="1340768"/>
            <a:ext cx="84249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800"/>
              </a:spcAft>
            </a:pP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роки проведения этапов всероссийской олимпиады школьников:</a:t>
            </a:r>
          </a:p>
          <a:p>
            <a:pPr>
              <a:spcAft>
                <a:spcPts val="1800"/>
              </a:spcAft>
            </a:pPr>
            <a:r>
              <a:rPr lang="ru-RU" sz="2400" b="1" dirty="0" smtClean="0"/>
              <a:t>Школьный этап </a:t>
            </a:r>
            <a:r>
              <a:rPr lang="ru-RU" sz="2400" dirty="0" smtClean="0"/>
              <a:t>- с </a:t>
            </a:r>
            <a:r>
              <a:rPr lang="ru-RU" sz="2400" dirty="0"/>
              <a:t>15 сентября по 31 </a:t>
            </a:r>
            <a:r>
              <a:rPr lang="ru-RU" sz="2400" dirty="0" smtClean="0"/>
              <a:t>октября.</a:t>
            </a:r>
          </a:p>
          <a:p>
            <a:pPr>
              <a:spcAft>
                <a:spcPts val="1800"/>
              </a:spcAft>
            </a:pPr>
            <a:r>
              <a:rPr lang="ru-RU" sz="2400" b="1" dirty="0" smtClean="0"/>
              <a:t>Районный  (муниципальный) этап </a:t>
            </a:r>
            <a:r>
              <a:rPr lang="ru-RU" sz="2400" dirty="0" smtClean="0"/>
              <a:t>- </a:t>
            </a:r>
            <a:r>
              <a:rPr lang="ru-RU" sz="2400" dirty="0"/>
              <a:t>с 15 ноября по 15 декабря </a:t>
            </a:r>
            <a:r>
              <a:rPr lang="ru-RU" sz="2400" dirty="0" smtClean="0"/>
              <a:t>.</a:t>
            </a:r>
          </a:p>
          <a:p>
            <a:pPr>
              <a:spcAft>
                <a:spcPts val="1800"/>
              </a:spcAft>
            </a:pPr>
            <a:r>
              <a:rPr lang="ru-RU" sz="2400" b="1" dirty="0" smtClean="0"/>
              <a:t>Региональный этап</a:t>
            </a:r>
            <a:r>
              <a:rPr lang="ru-RU" sz="2400" dirty="0" smtClean="0"/>
              <a:t> - </a:t>
            </a:r>
            <a:r>
              <a:rPr lang="ru-RU" sz="2400" dirty="0"/>
              <a:t>срок окончания - не позднее 25 </a:t>
            </a:r>
            <a:r>
              <a:rPr lang="ru-RU" sz="2400" dirty="0" smtClean="0"/>
              <a:t>февраля.</a:t>
            </a:r>
          </a:p>
          <a:p>
            <a:pPr>
              <a:spcAft>
                <a:spcPts val="1800"/>
              </a:spcAft>
            </a:pPr>
            <a:r>
              <a:rPr lang="ru-RU" sz="2400" b="1" dirty="0" smtClean="0"/>
              <a:t>Заключительный этап</a:t>
            </a:r>
            <a:r>
              <a:rPr lang="ru-RU" sz="2400" dirty="0" smtClean="0"/>
              <a:t> - </a:t>
            </a:r>
            <a:r>
              <a:rPr lang="ru-RU" sz="2400" dirty="0"/>
              <a:t>срок окончания - не позднее 30 </a:t>
            </a:r>
            <a:r>
              <a:rPr lang="ru-RU" sz="2400" dirty="0" smtClean="0"/>
              <a:t>апреля.</a:t>
            </a:r>
            <a:endParaRPr lang="ru-RU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05800" cy="3486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dirty="0">
              <a:latin typeface="+mn-lt"/>
            </a:endParaRPr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395536" y="918592"/>
            <a:ext cx="8352928" cy="560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2018/2019 учебном году информационное и организационное сопровождение проведения этапов всероссийской олимпиады школьников будет осуществляться посредством сервисов портала.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/>
              <a:t>Подсистема «Портал Олимпиадное движение» предназначена для автоматизации процессов проведения олимпиад от школьного до регионального уровня. На Портале размещается актуальная  информация об олимпиадах различного уровня, подаются и принимаются  заявки на участие школьника в олимпиаде, размещаются  новости и события олимпиад, а также информация  </a:t>
            </a:r>
            <a:br>
              <a:rPr lang="ru-RU" sz="2000" dirty="0"/>
            </a:br>
            <a:r>
              <a:rPr lang="ru-RU" sz="2000" dirty="0"/>
              <a:t>о результатах участия в олимпиадах</a:t>
            </a:r>
            <a:r>
              <a:rPr lang="ru-RU" sz="2000" dirty="0" smtClean="0"/>
              <a:t>. </a:t>
            </a:r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Для </a:t>
            </a:r>
            <a:r>
              <a:rPr lang="ru-RU" sz="2000" dirty="0"/>
              <a:t>подачи заявки и просмотра результатов, а также для работы ответственных за проведение олимпиад необходимо пройти процедуру регистрации на </a:t>
            </a:r>
            <a:r>
              <a:rPr lang="ru-RU" sz="2000" dirty="0" smtClean="0"/>
              <a:t>портале.</a:t>
            </a:r>
            <a:r>
              <a:rPr lang="ru-RU" sz="2000" dirty="0"/>
              <a:t> </a:t>
            </a:r>
            <a:endParaRPr lang="ru-RU" sz="2000" dirty="0" smtClean="0"/>
          </a:p>
          <a:p>
            <a:pPr lvl="0" indent="45720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000" dirty="0" smtClean="0"/>
              <a:t>Для </a:t>
            </a:r>
            <a:r>
              <a:rPr lang="ru-RU" sz="2000" dirty="0"/>
              <a:t>разграничения прав доступа пользователей к просмотру (редактированию) информации и выполнения требующихся функций в ходе организации процесса проведения олимпиад на Портале  определены служебные роли. </a:t>
            </a:r>
            <a:endParaRPr lang="ru-RU" sz="2000" dirty="0" smtClean="0"/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305800" cy="3486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dirty="0">
              <a:latin typeface="+mn-lt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797223"/>
            <a:ext cx="8712968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Times New Roman" pitchFamily="18" charset="0"/>
                <a:cs typeface="Times New Roman" pitchFamily="18" charset="0"/>
              </a:rPr>
              <a:t>1. Администратор подсистемы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Эта роль присваивается руководителю ЦОД,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Техслужбе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портала, специалисту Комитета по образованию</a:t>
            </a:r>
            <a:r>
              <a:rPr lang="ru-RU" sz="2400" dirty="0" smtClean="0">
                <a:cs typeface="Arial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tabLst/>
            </a:pP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2.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Организатор </a:t>
            </a:r>
            <a:r>
              <a:rPr lang="ru-RU" sz="2400" b="1" dirty="0"/>
              <a:t> </a:t>
            </a:r>
            <a:endParaRPr lang="ru-RU" sz="2400" b="1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1200"/>
              </a:spcAft>
              <a:buClrTx/>
              <a:buSzTx/>
              <a:buFontTx/>
              <a:buNone/>
              <a:tabLst/>
            </a:pPr>
            <a:r>
              <a:rPr lang="ru-RU" sz="2400" dirty="0" smtClean="0"/>
              <a:t>Эта </a:t>
            </a:r>
            <a:r>
              <a:rPr lang="ru-RU" sz="2400" dirty="0"/>
              <a:t>роль назначается сотрудникам </a:t>
            </a:r>
            <a:r>
              <a:rPr lang="ru-RU" sz="2400" dirty="0" smtClean="0"/>
              <a:t>ЦОД .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3. Оператор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районного уровня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endParaRPr lang="ru-RU" sz="2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dirty="0" smtClean="0"/>
              <a:t>Эту </a:t>
            </a:r>
            <a:r>
              <a:rPr lang="ru-RU" sz="2400" dirty="0"/>
              <a:t>роль получают только ответственные районного </a:t>
            </a:r>
            <a:r>
              <a:rPr lang="ru-RU" sz="2400" dirty="0" smtClean="0"/>
              <a:t>уровня (Приморский район – </a:t>
            </a:r>
            <a:r>
              <a:rPr lang="ru-RU" sz="2400" dirty="0" err="1" smtClean="0"/>
              <a:t>Челнокова</a:t>
            </a:r>
            <a:r>
              <a:rPr lang="ru-RU" sz="2400" dirty="0" smtClean="0"/>
              <a:t> Ольга </a:t>
            </a:r>
            <a:r>
              <a:rPr lang="ru-RU" sz="2400" dirty="0"/>
              <a:t>В</a:t>
            </a:r>
            <a:r>
              <a:rPr lang="ru-RU" sz="2400" dirty="0" smtClean="0"/>
              <a:t>алерьевна). </a:t>
            </a:r>
          </a:p>
          <a:p>
            <a:pPr eaLnBrk="0" fontAlgn="base" hangingPunct="0">
              <a:spcBef>
                <a:spcPct val="0"/>
              </a:spcBef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4. Оператор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организации (школы)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dirty="0" smtClean="0"/>
              <a:t>Эту </a:t>
            </a:r>
            <a:r>
              <a:rPr lang="ru-RU" sz="2400" dirty="0"/>
              <a:t>роль получают ответственные в </a:t>
            </a:r>
            <a:r>
              <a:rPr lang="ru-RU" sz="2400" dirty="0" smtClean="0"/>
              <a:t>школах. </a:t>
            </a: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5. Член жюри.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6. Оператор олимпиады.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305800" cy="34864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 smtClean="0">
                <a:latin typeface="+mn-lt"/>
              </a:rPr>
              <a:t>ОЛИМПИАДНОЕ ДВИЖЕНИЕ</a:t>
            </a:r>
            <a:endParaRPr lang="ru-RU" sz="1800" dirty="0">
              <a:latin typeface="+mn-lt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323528" y="741185"/>
            <a:ext cx="8568952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Оператор организации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(школы)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 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Aft>
                <a:spcPts val="1200"/>
              </a:spcAft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Основные  функции:</a:t>
            </a:r>
          </a:p>
          <a:p>
            <a:r>
              <a:rPr lang="ru-RU" sz="2400" dirty="0" smtClean="0"/>
              <a:t>1. Согласовать/отклонить </a:t>
            </a:r>
            <a:r>
              <a:rPr lang="ru-RU" sz="2400" dirty="0"/>
              <a:t>заявки на участие в олимпиаде в своей образовательной организации (школьный этап</a:t>
            </a:r>
            <a:r>
              <a:rPr lang="ru-RU" sz="2400" dirty="0" smtClean="0"/>
              <a:t>).</a:t>
            </a:r>
            <a:endParaRPr lang="ru-RU" sz="2400" dirty="0"/>
          </a:p>
          <a:p>
            <a:r>
              <a:rPr lang="ru-RU" sz="2400" dirty="0"/>
              <a:t> </a:t>
            </a:r>
          </a:p>
          <a:p>
            <a:pPr algn="just">
              <a:spcAft>
                <a:spcPts val="1200"/>
              </a:spcAft>
            </a:pPr>
            <a:r>
              <a:rPr lang="ru-RU" sz="2400" dirty="0" smtClean="0"/>
              <a:t>2. Подать </a:t>
            </a:r>
            <a:r>
              <a:rPr lang="ru-RU" sz="2400" dirty="0"/>
              <a:t>заявки на участие в олимпиаде учащегося своей образовательной организации (школьный этап</a:t>
            </a:r>
            <a:r>
              <a:rPr lang="ru-RU" sz="2400" dirty="0" smtClean="0"/>
              <a:t>) (</a:t>
            </a:r>
            <a:r>
              <a:rPr lang="ru-RU" sz="2400" dirty="0"/>
              <a:t>от имени совершеннолетнего участника или родителей несовершеннолетнего </a:t>
            </a:r>
            <a:r>
              <a:rPr lang="ru-RU" sz="2400" dirty="0" smtClean="0"/>
              <a:t>участника, </a:t>
            </a:r>
            <a:r>
              <a:rPr lang="ru-RU" sz="2400" dirty="0"/>
              <a:t>форма подачи заявки выбирается Оператором организации (школы) в зависимости от возраста </a:t>
            </a:r>
            <a:r>
              <a:rPr lang="ru-RU" sz="2400" dirty="0" smtClean="0"/>
              <a:t>участника).</a:t>
            </a:r>
          </a:p>
          <a:p>
            <a:r>
              <a:rPr lang="ru-RU" sz="2400" dirty="0" smtClean="0"/>
              <a:t>3. Редактировать </a:t>
            </a:r>
            <a:r>
              <a:rPr lang="ru-RU" sz="2400" dirty="0"/>
              <a:t>информацию о событиях олимпиад </a:t>
            </a:r>
            <a:r>
              <a:rPr lang="ru-RU" sz="2400" dirty="0" smtClean="0"/>
              <a:t>своей школы</a:t>
            </a:r>
            <a:r>
              <a:rPr lang="ru-RU" sz="2400" dirty="0"/>
              <a:t> </a:t>
            </a:r>
            <a:r>
              <a:rPr lang="ru-RU" sz="2400" dirty="0" smtClean="0"/>
              <a:t> (</a:t>
            </a:r>
            <a:r>
              <a:rPr lang="ru-RU" sz="2400" i="1" dirty="0" smtClean="0"/>
              <a:t>Этой </a:t>
            </a:r>
            <a:r>
              <a:rPr lang="ru-RU" sz="2400" i="1" dirty="0"/>
              <a:t>функции временно не будет</a:t>
            </a:r>
            <a:r>
              <a:rPr lang="ru-RU" sz="2400" i="1" dirty="0" smtClean="0"/>
              <a:t>!</a:t>
            </a:r>
            <a:r>
              <a:rPr lang="ru-RU" sz="2400" dirty="0" smtClean="0"/>
              <a:t>).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179512" y="836712"/>
            <a:ext cx="8784976" cy="5709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Алгоритм работы ответственного в школе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1. Зарегистрироваться на Портале.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NB!!! В школе может быть несколько Операторов организации (школы). Но каждый из них должен зарегистрироваться на портале со своим электронным адресом. Заходить на портал нескольким пользователям одновременно под одним логином и паролем НЕЛЬЗЯ!!!!!!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2. Сообщить свой электронный адрес Оператору районного уровня, т.е. в Информационно-методический центр.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457200" algn="just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3. Провести информационную работу среди учащихся и родителей по вопросам организации и проведения всероссийских олимпиад школьников в 2018/2019 учебном году и в том числе проинформировать о порядке работы на портале «Олимпиадное движение». В рамках информационной работы рекомендуем разместить на сайте школы текст и инструкцию для участников и родителей участников, размещенные на Портале: 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ea typeface="Calibri" pitchFamily="34" charset="0"/>
                <a:cs typeface="Times New Roman" pitchFamily="18" charset="0"/>
                <a:hlinkClick r:id="rId2"/>
              </a:rPr>
              <a:t>http://olimp.kobr.gov.spb.ru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  <a:hlinkClick r:id="rId2"/>
              </a:rPr>
              <a:t>/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, а также показать портал и рассказать о нем и о порядке подачи заявки на участие в олимпиаде на родительских собраниях и</a:t>
            </a:r>
            <a:r>
              <a:rPr kumimoji="0" lang="ru-RU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классных часах (подать заявку на портале можно будет, начиная с 3 сентября).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indent="45720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4. После получения от Оператора районного уровня роли Оператор организации (школы) на портале «Олимпиадное движение»  можно приступить к работе по </a:t>
            </a:r>
            <a:r>
              <a:rPr lang="ru-RU" dirty="0" smtClean="0">
                <a:ea typeface="Calibri" pitchFamily="34" charset="0"/>
                <a:cs typeface="Times New Roman" pitchFamily="18" charset="0"/>
              </a:rPr>
              <a:t>подаче и согласованию 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заявок.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27784" y="116632"/>
            <a:ext cx="3641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ОЛИМПИАДНОЕ ДВИЖЕНИЕ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359</TotalTime>
  <Words>806</Words>
  <Application>Microsoft Office PowerPoint</Application>
  <PresentationFormat>Экран (4:3)</PresentationFormat>
  <Paragraphs>107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ОЛИМПИАДНОЕ ДВИЖЕНИЕ</vt:lpstr>
      <vt:lpstr>ОЛИМПИАДНОЕ ДВИЖЕНИЕ</vt:lpstr>
      <vt:lpstr>ОЛИМПИАДНОЕ ДВИЖЕНИЕ</vt:lpstr>
      <vt:lpstr>ОЛИМПИАДНОЕ ДВИЖЕНИЕ</vt:lpstr>
      <vt:lpstr>ОЛИМПИАДНОЕ ДВИЖЕНИЕ</vt:lpstr>
      <vt:lpstr>ОЛИМПИАДНОЕ ДВИЖЕНИЕ</vt:lpstr>
      <vt:lpstr>ОЛИМПИАДНОЕ ДВИЖЕНИЕ</vt:lpstr>
      <vt:lpstr>ОЛИМПИАДНОЕ ДВИЖЕНИЕ</vt:lpstr>
      <vt:lpstr>Слайд 9</vt:lpstr>
      <vt:lpstr>  ОЛИМПИАДНОЕ ДВИЖЕНИЕ</vt:lpstr>
      <vt:lpstr>  ОЛИМПИАДНОЕ ДВИЖЕНИЕ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ОЛИМПИАДНОЕ ДВИЖЕНИЕ</dc:title>
  <dc:creator>Финагина</dc:creator>
  <cp:lastModifiedBy>Финагина</cp:lastModifiedBy>
  <cp:revision>42</cp:revision>
  <dcterms:created xsi:type="dcterms:W3CDTF">2018-09-05T07:36:14Z</dcterms:created>
  <dcterms:modified xsi:type="dcterms:W3CDTF">2018-09-06T13:37:34Z</dcterms:modified>
</cp:coreProperties>
</file>